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87"/>
  </p:notesMasterIdLst>
  <p:handoutMasterIdLst>
    <p:handoutMasterId r:id="rId88"/>
  </p:handoutMasterIdLst>
  <p:sldIdLst>
    <p:sldId id="256" r:id="rId2"/>
    <p:sldId id="451" r:id="rId3"/>
    <p:sldId id="473" r:id="rId4"/>
    <p:sldId id="258" r:id="rId5"/>
    <p:sldId id="261" r:id="rId6"/>
    <p:sldId id="479" r:id="rId7"/>
    <p:sldId id="442" r:id="rId8"/>
    <p:sldId id="482" r:id="rId9"/>
    <p:sldId id="480" r:id="rId10"/>
    <p:sldId id="458" r:id="rId11"/>
    <p:sldId id="483" r:id="rId12"/>
    <p:sldId id="481" r:id="rId13"/>
    <p:sldId id="443" r:id="rId14"/>
    <p:sldId id="487" r:id="rId15"/>
    <p:sldId id="444" r:id="rId16"/>
    <p:sldId id="474" r:id="rId17"/>
    <p:sldId id="459" r:id="rId18"/>
    <p:sldId id="445" r:id="rId19"/>
    <p:sldId id="485" r:id="rId20"/>
    <p:sldId id="484" r:id="rId21"/>
    <p:sldId id="475" r:id="rId22"/>
    <p:sldId id="446" r:id="rId23"/>
    <p:sldId id="486" r:id="rId24"/>
    <p:sldId id="488" r:id="rId25"/>
    <p:sldId id="489" r:id="rId26"/>
    <p:sldId id="490" r:id="rId27"/>
    <p:sldId id="456" r:id="rId28"/>
    <p:sldId id="467" r:id="rId29"/>
    <p:sldId id="472" r:id="rId30"/>
    <p:sldId id="447" r:id="rId31"/>
    <p:sldId id="491" r:id="rId32"/>
    <p:sldId id="492" r:id="rId33"/>
    <p:sldId id="493" r:id="rId34"/>
    <p:sldId id="494" r:id="rId35"/>
    <p:sldId id="495" r:id="rId36"/>
    <p:sldId id="496" r:id="rId37"/>
    <p:sldId id="497" r:id="rId38"/>
    <p:sldId id="499" r:id="rId39"/>
    <p:sldId id="500" r:id="rId40"/>
    <p:sldId id="501" r:id="rId41"/>
    <p:sldId id="502" r:id="rId42"/>
    <p:sldId id="503" r:id="rId43"/>
    <p:sldId id="504" r:id="rId44"/>
    <p:sldId id="505" r:id="rId45"/>
    <p:sldId id="506" r:id="rId46"/>
    <p:sldId id="507" r:id="rId47"/>
    <p:sldId id="508" r:id="rId48"/>
    <p:sldId id="509" r:id="rId49"/>
    <p:sldId id="510" r:id="rId50"/>
    <p:sldId id="512" r:id="rId51"/>
    <p:sldId id="513" r:id="rId52"/>
    <p:sldId id="514" r:id="rId53"/>
    <p:sldId id="515" r:id="rId54"/>
    <p:sldId id="471" r:id="rId55"/>
    <p:sldId id="449" r:id="rId56"/>
    <p:sldId id="516" r:id="rId57"/>
    <p:sldId id="450" r:id="rId58"/>
    <p:sldId id="477" r:id="rId59"/>
    <p:sldId id="518" r:id="rId60"/>
    <p:sldId id="519" r:id="rId61"/>
    <p:sldId id="517" r:id="rId62"/>
    <p:sldId id="520" r:id="rId63"/>
    <p:sldId id="457" r:id="rId64"/>
    <p:sldId id="522" r:id="rId65"/>
    <p:sldId id="523" r:id="rId66"/>
    <p:sldId id="521" r:id="rId67"/>
    <p:sldId id="524" r:id="rId68"/>
    <p:sldId id="454" r:id="rId69"/>
    <p:sldId id="525" r:id="rId70"/>
    <p:sldId id="462" r:id="rId71"/>
    <p:sldId id="530" r:id="rId72"/>
    <p:sldId id="526" r:id="rId73"/>
    <p:sldId id="460" r:id="rId74"/>
    <p:sldId id="476" r:id="rId75"/>
    <p:sldId id="527" r:id="rId76"/>
    <p:sldId id="461" r:id="rId77"/>
    <p:sldId id="528" r:id="rId78"/>
    <p:sldId id="463" r:id="rId79"/>
    <p:sldId id="464" r:id="rId80"/>
    <p:sldId id="529" r:id="rId81"/>
    <p:sldId id="531" r:id="rId82"/>
    <p:sldId id="465" r:id="rId83"/>
    <p:sldId id="466" r:id="rId84"/>
    <p:sldId id="468" r:id="rId85"/>
    <p:sldId id="368" r:id="rId86"/>
  </p:sldIdLst>
  <p:sldSz cx="9144000" cy="5143500" type="screen16x9"/>
  <p:notesSz cx="6858000" cy="9144000"/>
  <p:embeddedFontLst>
    <p:embeddedFont>
      <p:font typeface="Barlow Semi Condensed" panose="020B0604020202020204" charset="0"/>
      <p:regular r:id="rId89"/>
      <p:bold r:id="rId90"/>
      <p:italic r:id="rId91"/>
      <p:boldItalic r:id="rId92"/>
    </p:embeddedFont>
    <p:embeddedFont>
      <p:font typeface="Calibri Light" panose="020F0302020204030204" pitchFamily="34" charset="0"/>
      <p:regular r:id="rId93"/>
      <p:italic r:id="rId94"/>
    </p:embeddedFont>
    <p:embeddedFont>
      <p:font typeface="SimSun" panose="02010600030101010101" pitchFamily="2" charset="-122"/>
      <p:regular r:id="rId95"/>
    </p:embeddedFont>
    <p:embeddedFont>
      <p:font typeface="Microsoft Uighur" panose="02000000000000000000" pitchFamily="2" charset="-78"/>
      <p:regular r:id="rId96"/>
      <p:bold r:id="rId97"/>
    </p:embeddedFont>
    <p:embeddedFont>
      <p:font typeface=".VnCentury Schoolbook" panose="020B7200000000000000" pitchFamily="34" charset="0"/>
      <p:regular r:id="rId98"/>
      <p:bold r:id="rId99"/>
      <p:italic r:id="rId100"/>
      <p:boldItalic r:id="rId101"/>
    </p:embeddedFont>
    <p:embeddedFont>
      <p:font typeface="Lexend Deca" panose="020B0604020202020204" charset="0"/>
      <p:regular r:id="rId102"/>
      <p:bold r:id="rId103"/>
    </p:embeddedFont>
    <p:embeddedFont>
      <p:font typeface="Tahoma" panose="020B0604030504040204" pitchFamily="34" charset="0"/>
      <p:regular r:id="rId104"/>
      <p:bold r:id="rId105"/>
    </p:embeddedFont>
    <p:embeddedFont>
      <p:font typeface="Cambria Math" panose="02040503050406030204" pitchFamily="18" charset="0"/>
      <p:regular r:id="rId106"/>
    </p:embeddedFont>
    <p:embeddedFont>
      <p:font typeface="Arimo Medium" panose="020B0604020202020204" charset="0"/>
      <p:regular r:id="rId107"/>
      <p:bold r:id="rId108"/>
      <p:italic r:id="rId109"/>
      <p:boldItalic r:id="rId110"/>
    </p:embeddedFont>
    <p:embeddedFont>
      <p:font typeface="Calibri" panose="020F0502020204030204" pitchFamily="34" charset="0"/>
      <p:regular r:id="rId111"/>
      <p:bold r:id="rId112"/>
      <p:italic r:id="rId113"/>
      <p:boldItalic r:id="rId1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8DB"/>
    <a:srgbClr val="ED2727"/>
    <a:srgbClr val="FFC475"/>
    <a:srgbClr val="BAE18F"/>
    <a:srgbClr val="DFE9FA"/>
    <a:srgbClr val="FF5050"/>
    <a:srgbClr val="191919"/>
    <a:srgbClr val="00FF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70A0428-7360-494F-A3A6-5203D7356FDC}">
  <a:tblStyle styleId="{A70A0428-7360-494F-A3A6-5203D7356FD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049" autoAdjust="0"/>
  </p:normalViewPr>
  <p:slideViewPr>
    <p:cSldViewPr snapToGrid="0">
      <p:cViewPr>
        <p:scale>
          <a:sx n="100" d="100"/>
          <a:sy n="100" d="100"/>
        </p:scale>
        <p:origin x="300" y="-460"/>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1.fntdata"/><Relationship Id="rId112" Type="http://schemas.openxmlformats.org/officeDocument/2006/relationships/font" Target="fonts/font24.fntdata"/><Relationship Id="rId16" Type="http://schemas.openxmlformats.org/officeDocument/2006/relationships/slide" Target="slides/slide15.xml"/><Relationship Id="rId107" Type="http://schemas.openxmlformats.org/officeDocument/2006/relationships/font" Target="fonts/font19.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14.fntdata"/><Relationship Id="rId5" Type="http://schemas.openxmlformats.org/officeDocument/2006/relationships/slide" Target="slides/slide4.xml"/><Relationship Id="rId90" Type="http://schemas.openxmlformats.org/officeDocument/2006/relationships/font" Target="fonts/font2.fntdata"/><Relationship Id="rId95" Type="http://schemas.openxmlformats.org/officeDocument/2006/relationships/font" Target="fonts/font7.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25.fntdata"/><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5.fntdata"/><Relationship Id="rId108" Type="http://schemas.openxmlformats.org/officeDocument/2006/relationships/font" Target="fonts/font20.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font" Target="fonts/font3.fntdata"/><Relationship Id="rId96"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2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6.fntdata"/><Relationship Id="rId99" Type="http://schemas.openxmlformats.org/officeDocument/2006/relationships/font" Target="fonts/font11.fntdata"/><Relationship Id="rId10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21.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9.fntdata"/><Relationship Id="rId104" Type="http://schemas.openxmlformats.org/officeDocument/2006/relationships/font" Target="fonts/font16.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110" Type="http://schemas.openxmlformats.org/officeDocument/2006/relationships/font" Target="fonts/font22.fntdata"/><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12.fntdata"/><Relationship Id="rId105"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5.fntdata"/><Relationship Id="rId98" Type="http://schemas.openxmlformats.org/officeDocument/2006/relationships/font" Target="fonts/font10.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handoutMaster" Target="handoutMasters/handoutMaster1.xml"/><Relationship Id="rId111" Type="http://schemas.openxmlformats.org/officeDocument/2006/relationships/font" Target="fonts/font23.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18.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896D0A-A68E-4A32-8B29-37421852C8F6}" type="datetimeFigureOut">
              <a:rPr lang="en-US" smtClean="0"/>
              <a:t>10/9/2024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4149DE-EE84-44AE-8DF5-FA5206932927}" type="slidenum">
              <a:rPr lang="en-US" smtClean="0"/>
              <a:t>‹#›</a:t>
            </a:fld>
            <a:endParaRPr lang="en-US"/>
          </a:p>
        </p:txBody>
      </p:sp>
    </p:spTree>
    <p:extLst>
      <p:ext uri="{BB962C8B-B14F-4D97-AF65-F5344CB8AC3E}">
        <p14:creationId xmlns:p14="http://schemas.microsoft.com/office/powerpoint/2010/main" val="39143785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18065297"/>
      </p:ext>
    </p:extLst>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21f0e1953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21f0e1953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9552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n-US" sz="11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1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4 </a:t>
            </a:r>
            <a:r>
              <a:rPr lang="en-US" sz="11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Nghị</a:t>
            </a:r>
            <a:r>
              <a:rPr lang="en-US" sz="11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1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11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95/2024/NĐ-CP</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khu</a:t>
            </a:r>
            <a:r>
              <a:rPr lang="en-US" sz="1100" b="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vực</a:t>
            </a:r>
            <a:r>
              <a:rPr lang="en-US" sz="1100" b="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1100" b="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bảo</a:t>
            </a:r>
            <a:r>
              <a:rPr lang="en-US" sz="1100" b="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đảm</a:t>
            </a:r>
            <a:r>
              <a:rPr lang="en-US" sz="1100" b="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quốc</a:t>
            </a:r>
            <a:r>
              <a:rPr lang="en-US" sz="1100" b="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phòng</a:t>
            </a:r>
            <a:r>
              <a:rPr lang="en-US" sz="1100" b="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an </a:t>
            </a:r>
            <a:r>
              <a:rPr lang="en-US" sz="1100" b="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ninh</a:t>
            </a:r>
            <a:r>
              <a:rPr lang="en-US" sz="1100" b="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bao</a:t>
            </a:r>
            <a:r>
              <a:rPr lang="en-US" sz="1100" b="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gồm</a:t>
            </a:r>
            <a:r>
              <a:rPr lang="en-US" sz="1100" b="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11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khu</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vực</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giáp</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ranh</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khu</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vực</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yếu</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giáp</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ranh</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doanh</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trại</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trụ</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sở</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lực</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vũ</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trang</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khu</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vực</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hoạch</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quốc</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phòng</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an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ninh</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iii</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giáp</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ranh</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trụ</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sở</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hành</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Đảng</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cấp</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tỉnh</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trở</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iv</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khu</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vực</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xã</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phường</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thị</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trấn</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biên</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giới</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liền</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biên</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giới</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biển</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hải</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đảo</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pháp</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luật</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quốc</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phòng</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an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ninh</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khu</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vực</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hành</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lang</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bảo</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vệ</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liên</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an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ninh</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quốc</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khu</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vực</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ngoài</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tạm</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trú</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n-US" sz="11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1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a:t>
            </a:r>
            <a:r>
              <a:rPr lang="en-US" sz="11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Nghị</a:t>
            </a:r>
            <a:r>
              <a:rPr lang="en-US" sz="11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1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11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95/2024/NĐ-CP: </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1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Khu</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vực</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dân</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tương</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đương</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phường</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là10.000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hoạch</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quản</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lý</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hoạch</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cấp</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tỉnh</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bố</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phê</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duyệt</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hoạch</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1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cụ</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mà</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tổ</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chức</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ngoài</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sở</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hữu</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dự</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án</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xây</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dựng</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tòa</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cư</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thì</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quá</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30%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tổng</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căn</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hộ</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riêng</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lẻ</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quá</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250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căn</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khu</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vực</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dân</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tương</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đương</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phường</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(10.000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dân</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endPar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endPar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endParaRPr dirty="0"/>
          </a:p>
        </p:txBody>
      </p:sp>
    </p:spTree>
    <p:extLst>
      <p:ext uri="{BB962C8B-B14F-4D97-AF65-F5344CB8AC3E}">
        <p14:creationId xmlns:p14="http://schemas.microsoft.com/office/powerpoint/2010/main" val="747533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endPar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endPar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endParaRPr dirty="0"/>
          </a:p>
        </p:txBody>
      </p:sp>
    </p:spTree>
    <p:extLst>
      <p:ext uri="{BB962C8B-B14F-4D97-AF65-F5344CB8AC3E}">
        <p14:creationId xmlns:p14="http://schemas.microsoft.com/office/powerpoint/2010/main" val="2408216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endParaRPr dirty="0"/>
          </a:p>
        </p:txBody>
      </p:sp>
    </p:spTree>
    <p:extLst>
      <p:ext uri="{BB962C8B-B14F-4D97-AF65-F5344CB8AC3E}">
        <p14:creationId xmlns:p14="http://schemas.microsoft.com/office/powerpoint/2010/main" val="2672070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2616035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solidFill>
                  <a:srgbClr val="7030A0"/>
                </a:solidFill>
                <a:latin typeface="Times New Roman" panose="02020603050405020304" pitchFamily="18" charset="0"/>
                <a:cs typeface="Times New Roman" panose="02020603050405020304" pitchFamily="18" charset="0"/>
              </a:rPr>
              <a:t>Điều</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chỉnh</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chương</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trình</a:t>
            </a:r>
            <a:r>
              <a:rPr lang="en-US" baseline="0" dirty="0" smtClean="0">
                <a:solidFill>
                  <a:srgbClr val="7030A0"/>
                </a:solidFill>
                <a:latin typeface="Times New Roman" panose="02020603050405020304" pitchFamily="18" charset="0"/>
                <a:cs typeface="Times New Roman" panose="02020603050405020304" pitchFamily="18" charset="0"/>
              </a:rPr>
              <a:t> PTNO</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theo</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quy</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định</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chuyển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tiếp</a:t>
            </a:r>
            <a:r>
              <a:rPr lang="en-US" dirty="0" smtClean="0">
                <a:solidFill>
                  <a:srgbClr val="7030A0"/>
                </a:solidFill>
                <a:latin typeface="Times New Roman" panose="02020603050405020304" pitchFamily="18" charset="0"/>
                <a:cs typeface="Times New Roman" panose="02020603050405020304" pitchFamily="18" charset="0"/>
              </a:rPr>
              <a:t>:</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điểm</a:t>
            </a:r>
            <a:r>
              <a:rPr lang="en-US" baseline="0" dirty="0" smtClean="0">
                <a:solidFill>
                  <a:srgbClr val="7030A0"/>
                </a:solidFill>
                <a:latin typeface="Times New Roman" panose="02020603050405020304" pitchFamily="18" charset="0"/>
                <a:cs typeface="Times New Roman" panose="02020603050405020304" pitchFamily="18" charset="0"/>
              </a:rPr>
              <a:t> a </a:t>
            </a:r>
            <a:r>
              <a:rPr lang="en-US" baseline="0" dirty="0" err="1" smtClean="0">
                <a:solidFill>
                  <a:srgbClr val="7030A0"/>
                </a:solidFill>
                <a:latin typeface="Times New Roman" panose="02020603050405020304" pitchFamily="18" charset="0"/>
                <a:cs typeface="Times New Roman" panose="02020603050405020304" pitchFamily="18" charset="0"/>
              </a:rPr>
              <a:t>khoản</a:t>
            </a:r>
            <a:r>
              <a:rPr lang="en-US" baseline="0" dirty="0" smtClean="0">
                <a:solidFill>
                  <a:srgbClr val="7030A0"/>
                </a:solidFill>
                <a:latin typeface="Times New Roman" panose="02020603050405020304" pitchFamily="18" charset="0"/>
                <a:cs typeface="Times New Roman" panose="02020603050405020304" pitchFamily="18" charset="0"/>
              </a:rPr>
              <a:t> 1 </a:t>
            </a:r>
            <a:r>
              <a:rPr lang="en-US" baseline="0" dirty="0" err="1" smtClean="0">
                <a:solidFill>
                  <a:srgbClr val="7030A0"/>
                </a:solidFill>
                <a:latin typeface="Times New Roman" panose="02020603050405020304" pitchFamily="18" charset="0"/>
                <a:cs typeface="Times New Roman" panose="02020603050405020304" pitchFamily="18" charset="0"/>
              </a:rPr>
              <a:t>Điều</a:t>
            </a:r>
            <a:r>
              <a:rPr lang="en-US" baseline="0" dirty="0" smtClean="0">
                <a:solidFill>
                  <a:srgbClr val="7030A0"/>
                </a:solidFill>
                <a:latin typeface="Times New Roman" panose="02020603050405020304" pitchFamily="18" charset="0"/>
                <a:cs typeface="Times New Roman" panose="02020603050405020304" pitchFamily="18" charset="0"/>
              </a:rPr>
              <a:t> 198: </a:t>
            </a:r>
            <a:r>
              <a:rPr lang="en-US" baseline="0" dirty="0" err="1" smtClean="0">
                <a:solidFill>
                  <a:srgbClr val="7030A0"/>
                </a:solidFill>
                <a:latin typeface="Times New Roman" panose="02020603050405020304" pitchFamily="18" charset="0"/>
                <a:cs typeface="Times New Roman" panose="02020603050405020304" pitchFamily="18" charset="0"/>
              </a:rPr>
              <a:t>trường</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hợp</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nội</a:t>
            </a:r>
            <a:r>
              <a:rPr lang="en-US" baseline="0" dirty="0" smtClean="0">
                <a:solidFill>
                  <a:srgbClr val="7030A0"/>
                </a:solidFill>
                <a:latin typeface="Times New Roman" panose="02020603050405020304" pitchFamily="18" charset="0"/>
                <a:cs typeface="Times New Roman" panose="02020603050405020304" pitchFamily="18" charset="0"/>
              </a:rPr>
              <a:t> dung </a:t>
            </a:r>
            <a:r>
              <a:rPr lang="en-US" baseline="0" dirty="0" err="1" smtClean="0">
                <a:solidFill>
                  <a:srgbClr val="7030A0"/>
                </a:solidFill>
                <a:latin typeface="Times New Roman" panose="02020603050405020304" pitchFamily="18" charset="0"/>
                <a:cs typeface="Times New Roman" panose="02020603050405020304" pitchFamily="18" charset="0"/>
              </a:rPr>
              <a:t>Kế</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hoạch</a:t>
            </a:r>
            <a:r>
              <a:rPr lang="en-US" baseline="0" dirty="0" smtClean="0">
                <a:solidFill>
                  <a:srgbClr val="7030A0"/>
                </a:solidFill>
                <a:latin typeface="Times New Roman" panose="02020603050405020304" pitchFamily="18" charset="0"/>
                <a:cs typeface="Times New Roman" panose="02020603050405020304" pitchFamily="18" charset="0"/>
              </a:rPr>
              <a:t> ban </a:t>
            </a:r>
            <a:r>
              <a:rPr lang="en-US" baseline="0" dirty="0" err="1" smtClean="0">
                <a:solidFill>
                  <a:srgbClr val="7030A0"/>
                </a:solidFill>
                <a:latin typeface="Times New Roman" panose="02020603050405020304" pitchFamily="18" charset="0"/>
                <a:cs typeface="Times New Roman" panose="02020603050405020304" pitchFamily="18" charset="0"/>
              </a:rPr>
              <a:t>hành</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theo</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quy</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định</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của</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Luật</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Nhà</a:t>
            </a:r>
            <a:r>
              <a:rPr lang="en-US" baseline="0" dirty="0" smtClean="0">
                <a:solidFill>
                  <a:srgbClr val="7030A0"/>
                </a:solidFill>
                <a:latin typeface="Times New Roman" panose="02020603050405020304" pitchFamily="18" charset="0"/>
                <a:cs typeface="Times New Roman" panose="02020603050405020304" pitchFamily="18" charset="0"/>
              </a:rPr>
              <a:t> ở 2023 </a:t>
            </a:r>
            <a:r>
              <a:rPr lang="en-US" baseline="0" dirty="0" err="1" smtClean="0">
                <a:solidFill>
                  <a:srgbClr val="7030A0"/>
                </a:solidFill>
                <a:latin typeface="Times New Roman" panose="02020603050405020304" pitchFamily="18" charset="0"/>
                <a:cs typeface="Times New Roman" panose="02020603050405020304" pitchFamily="18" charset="0"/>
              </a:rPr>
              <a:t>không</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phù</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hợp</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với</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Chương</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trình</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đã</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được</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phê</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duyệt</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trước</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đó</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thì</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điều</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chỉnh</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Chương</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trình</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1" baseline="0" dirty="0" err="1" smtClean="0">
                <a:solidFill>
                  <a:srgbClr val="7030A0"/>
                </a:solidFill>
                <a:latin typeface="Times New Roman" panose="02020603050405020304" pitchFamily="18" charset="0"/>
                <a:cs typeface="Times New Roman" panose="02020603050405020304" pitchFamily="18" charset="0"/>
              </a:rPr>
              <a:t>Lý</a:t>
            </a:r>
            <a:r>
              <a:rPr lang="en-US" b="1" baseline="0" dirty="0" smtClean="0">
                <a:solidFill>
                  <a:srgbClr val="7030A0"/>
                </a:solidFill>
                <a:latin typeface="Times New Roman" panose="02020603050405020304" pitchFamily="18" charset="0"/>
                <a:cs typeface="Times New Roman" panose="02020603050405020304" pitchFamily="18" charset="0"/>
              </a:rPr>
              <a:t> do</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Kế</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hoạch</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mới</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phải</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bổ</a:t>
            </a:r>
            <a:r>
              <a:rPr lang="en-US" baseline="0" dirty="0" smtClean="0">
                <a:solidFill>
                  <a:srgbClr val="7030A0"/>
                </a:solidFill>
                <a:latin typeface="Times New Roman" panose="02020603050405020304" pitchFamily="18" charset="0"/>
                <a:cs typeface="Times New Roman" panose="02020603050405020304" pitchFamily="18" charset="0"/>
              </a:rPr>
              <a:t> sung </a:t>
            </a:r>
            <a:r>
              <a:rPr lang="en-US" baseline="0" dirty="0" err="1" smtClean="0">
                <a:solidFill>
                  <a:srgbClr val="7030A0"/>
                </a:solidFill>
                <a:latin typeface="Times New Roman" panose="02020603050405020304" pitchFamily="18" charset="0"/>
                <a:cs typeface="Times New Roman" panose="02020603050405020304" pitchFamily="18" charset="0"/>
              </a:rPr>
              <a:t>các</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chỉ</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tiêu</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mới</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như</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chỉ</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tiêu</a:t>
            </a:r>
            <a:r>
              <a:rPr lang="en-US" baseline="0" dirty="0" smtClean="0">
                <a:solidFill>
                  <a:srgbClr val="7030A0"/>
                </a:solidFill>
                <a:latin typeface="Times New Roman" panose="02020603050405020304" pitchFamily="18" charset="0"/>
                <a:cs typeface="Times New Roman" panose="02020603050405020304" pitchFamily="18" charset="0"/>
              </a:rPr>
              <a:t> PTNO </a:t>
            </a:r>
            <a:r>
              <a:rPr lang="en-US" baseline="0" dirty="0" err="1" smtClean="0">
                <a:solidFill>
                  <a:srgbClr val="7030A0"/>
                </a:solidFill>
                <a:latin typeface="Times New Roman" panose="02020603050405020304" pitchFamily="18" charset="0"/>
                <a:cs typeface="Times New Roman" panose="02020603050405020304" pitchFamily="18" charset="0"/>
              </a:rPr>
              <a:t>của</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lực</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lượng</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vũ</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trang</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hoặc</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thay</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đổi</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nhu</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cầu</a:t>
            </a:r>
            <a:r>
              <a:rPr lang="en-US" baseline="0" dirty="0" smtClean="0">
                <a:solidFill>
                  <a:srgbClr val="7030A0"/>
                </a:solidFill>
                <a:latin typeface="Times New Roman" panose="02020603050405020304" pitchFamily="18" charset="0"/>
                <a:cs typeface="Times New Roman" panose="02020603050405020304" pitchFamily="18" charset="0"/>
              </a:rPr>
              <a:t> NOXH do </a:t>
            </a:r>
            <a:r>
              <a:rPr lang="en-US" baseline="0" dirty="0" err="1" smtClean="0">
                <a:solidFill>
                  <a:srgbClr val="7030A0"/>
                </a:solidFill>
                <a:latin typeface="Times New Roman" panose="02020603050405020304" pitchFamily="18" charset="0"/>
                <a:cs typeface="Times New Roman" panose="02020603050405020304" pitchFamily="18" charset="0"/>
              </a:rPr>
              <a:t>Luật</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Nhà</a:t>
            </a:r>
            <a:r>
              <a:rPr lang="en-US" baseline="0" dirty="0" smtClean="0">
                <a:solidFill>
                  <a:srgbClr val="7030A0"/>
                </a:solidFill>
                <a:latin typeface="Times New Roman" panose="02020603050405020304" pitchFamily="18" charset="0"/>
                <a:cs typeface="Times New Roman" panose="02020603050405020304" pitchFamily="18" charset="0"/>
              </a:rPr>
              <a:t> ở 2023 </a:t>
            </a:r>
            <a:r>
              <a:rPr lang="en-US" baseline="0" dirty="0" err="1" smtClean="0">
                <a:solidFill>
                  <a:srgbClr val="7030A0"/>
                </a:solidFill>
                <a:latin typeface="Times New Roman" panose="02020603050405020304" pitchFamily="18" charset="0"/>
                <a:cs typeface="Times New Roman" panose="02020603050405020304" pitchFamily="18" charset="0"/>
              </a:rPr>
              <a:t>bổ</a:t>
            </a:r>
            <a:r>
              <a:rPr lang="en-US" baseline="0" dirty="0" smtClean="0">
                <a:solidFill>
                  <a:srgbClr val="7030A0"/>
                </a:solidFill>
                <a:latin typeface="Times New Roman" panose="02020603050405020304" pitchFamily="18" charset="0"/>
                <a:cs typeface="Times New Roman" panose="02020603050405020304" pitchFamily="18" charset="0"/>
              </a:rPr>
              <a:t> sung </a:t>
            </a:r>
            <a:r>
              <a:rPr lang="en-US" baseline="0" dirty="0" err="1" smtClean="0">
                <a:solidFill>
                  <a:srgbClr val="7030A0"/>
                </a:solidFill>
                <a:latin typeface="Times New Roman" panose="02020603050405020304" pitchFamily="18" charset="0"/>
                <a:cs typeface="Times New Roman" panose="02020603050405020304" pitchFamily="18" charset="0"/>
              </a:rPr>
              <a:t>nhà</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lưu</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trú</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công</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dirty="0" err="1" smtClean="0">
                <a:solidFill>
                  <a:srgbClr val="7030A0"/>
                </a:solidFill>
                <a:latin typeface="Times New Roman" panose="02020603050405020304" pitchFamily="18" charset="0"/>
                <a:cs typeface="Times New Roman" panose="02020603050405020304" pitchFamily="18" charset="0"/>
              </a:rPr>
              <a:t>nhân</a:t>
            </a:r>
            <a:r>
              <a:rPr lang="en-US" baseline="0" dirty="0" smtClean="0">
                <a:solidFill>
                  <a:srgbClr val="7030A0"/>
                </a:solidFill>
                <a:latin typeface="Times New Roman" panose="02020603050405020304" pitchFamily="18" charset="0"/>
                <a:cs typeface="Times New Roman" panose="02020603050405020304" pitchFamily="18" charset="0"/>
              </a:rPr>
              <a:t> </a:t>
            </a:r>
            <a:r>
              <a:rPr lang="en-US" baseline="0" smtClean="0">
                <a:solidFill>
                  <a:srgbClr val="7030A0"/>
                </a:solidFill>
                <a:latin typeface="Times New Roman" panose="02020603050405020304" pitchFamily="18" charset="0"/>
                <a:cs typeface="Times New Roman" panose="02020603050405020304" pitchFamily="18" charset="0"/>
              </a:rPr>
              <a:t>KCN, nhà ở cho LLVT nhân dân…</a:t>
            </a:r>
            <a:endParaRPr dirty="0"/>
          </a:p>
        </p:txBody>
      </p:sp>
    </p:spTree>
    <p:extLst>
      <p:ext uri="{BB962C8B-B14F-4D97-AF65-F5344CB8AC3E}">
        <p14:creationId xmlns:p14="http://schemas.microsoft.com/office/powerpoint/2010/main" val="3988321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2728648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2451466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2302123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4060471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641351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02934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3751824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1059310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a:t>
            </a:r>
            <a:r>
              <a:rPr lang="en-US" b="1" baseline="0" dirty="0" smtClean="0"/>
              <a:t> </a:t>
            </a:r>
            <a:r>
              <a:rPr lang="en-US" b="1" baseline="0" dirty="0" err="1" smtClean="0"/>
              <a:t>Điều</a:t>
            </a:r>
            <a:r>
              <a:rPr lang="en-US" b="1" baseline="0" dirty="0" smtClean="0"/>
              <a:t> 36: </a:t>
            </a:r>
            <a:r>
              <a:rPr lang="en-US" b="1" baseline="0" dirty="0" err="1" smtClean="0"/>
              <a:t>chủ</a:t>
            </a:r>
            <a:r>
              <a:rPr lang="en-US" b="1" baseline="0" dirty="0" smtClean="0"/>
              <a:t> </a:t>
            </a:r>
            <a:r>
              <a:rPr lang="en-US" b="1" baseline="0" dirty="0" err="1" smtClean="0"/>
              <a:t>đầu</a:t>
            </a:r>
            <a:r>
              <a:rPr lang="en-US" b="1" baseline="0" dirty="0" smtClean="0"/>
              <a:t> </a:t>
            </a:r>
            <a:r>
              <a:rPr lang="en-US" b="1" baseline="0" dirty="0" err="1" smtClean="0"/>
              <a:t>tư</a:t>
            </a:r>
            <a:r>
              <a:rPr lang="en-US" b="1" baseline="0" dirty="0" smtClean="0"/>
              <a:t> </a:t>
            </a:r>
            <a:r>
              <a:rPr lang="en-US" b="1" baseline="0" dirty="0" err="1" smtClean="0"/>
              <a:t>dự</a:t>
            </a:r>
            <a:r>
              <a:rPr lang="en-US" b="1" baseline="0" dirty="0" smtClean="0"/>
              <a:t> </a:t>
            </a:r>
            <a:r>
              <a:rPr lang="en-US" b="1" baseline="0" dirty="0" err="1" smtClean="0"/>
              <a:t>án</a:t>
            </a:r>
            <a:r>
              <a:rPr lang="en-US" b="1" baseline="0" dirty="0" smtClean="0"/>
              <a:t> NOTM: </a:t>
            </a:r>
            <a:r>
              <a:rPr lang="en-US" baseline="0" dirty="0" smtClean="0"/>
              <a:t>(1) </a:t>
            </a:r>
            <a:r>
              <a:rPr lang="en-US" baseline="0" dirty="0" err="1" smtClean="0"/>
              <a:t>là</a:t>
            </a:r>
            <a:r>
              <a:rPr lang="en-US" baseline="0" dirty="0" smtClean="0"/>
              <a:t> DN KD </a:t>
            </a:r>
            <a:r>
              <a:rPr lang="en-US" baseline="0" dirty="0" err="1" smtClean="0"/>
              <a:t>bđs</a:t>
            </a:r>
            <a:r>
              <a:rPr lang="en-US" baseline="0" dirty="0" smtClean="0"/>
              <a:t>, (2) </a:t>
            </a:r>
            <a:r>
              <a:rPr lang="en-US" baseline="0" dirty="0" err="1" smtClean="0"/>
              <a:t>được</a:t>
            </a:r>
            <a:r>
              <a:rPr lang="en-US" baseline="0" dirty="0" smtClean="0"/>
              <a:t> </a:t>
            </a:r>
            <a:r>
              <a:rPr lang="en-US" baseline="0" dirty="0" err="1" smtClean="0"/>
              <a:t>giao</a:t>
            </a:r>
            <a:r>
              <a:rPr lang="en-US" baseline="0" dirty="0" smtClean="0"/>
              <a:t> </a:t>
            </a:r>
            <a:r>
              <a:rPr lang="en-US" baseline="0" dirty="0" err="1" smtClean="0"/>
              <a:t>đất</a:t>
            </a:r>
            <a:r>
              <a:rPr lang="en-US" baseline="0" dirty="0" smtClean="0"/>
              <a:t>, </a:t>
            </a:r>
            <a:r>
              <a:rPr lang="en-US" baseline="0" dirty="0" err="1" smtClean="0"/>
              <a:t>cho</a:t>
            </a:r>
            <a:r>
              <a:rPr lang="en-US" baseline="0" dirty="0" smtClean="0"/>
              <a:t> </a:t>
            </a:r>
            <a:r>
              <a:rPr lang="en-US" baseline="0" dirty="0" err="1" smtClean="0"/>
              <a:t>thuê</a:t>
            </a:r>
            <a:r>
              <a:rPr lang="en-US" baseline="0" dirty="0" smtClean="0"/>
              <a:t> </a:t>
            </a:r>
            <a:r>
              <a:rPr lang="en-US" baseline="0" dirty="0" err="1" smtClean="0"/>
              <a:t>đất</a:t>
            </a:r>
            <a:r>
              <a:rPr lang="en-US" baseline="0" dirty="0" smtClean="0"/>
              <a:t> </a:t>
            </a:r>
            <a:r>
              <a:rPr lang="en-US" baseline="0" dirty="0" err="1" smtClean="0"/>
              <a:t>hoặc</a:t>
            </a:r>
            <a:r>
              <a:rPr lang="en-US" baseline="0" dirty="0" smtClean="0"/>
              <a:t> </a:t>
            </a:r>
            <a:r>
              <a:rPr lang="en-US" baseline="0" dirty="0" err="1" smtClean="0"/>
              <a:t>chấp</a:t>
            </a:r>
            <a:r>
              <a:rPr lang="en-US" baseline="0" dirty="0" smtClean="0"/>
              <a:t> </a:t>
            </a:r>
            <a:r>
              <a:rPr lang="en-US" baseline="0" dirty="0" err="1" smtClean="0"/>
              <a:t>thuận</a:t>
            </a:r>
            <a:r>
              <a:rPr lang="en-US" baseline="0" dirty="0" smtClean="0"/>
              <a:t> </a:t>
            </a:r>
            <a:r>
              <a:rPr lang="en-US" baseline="0" dirty="0" err="1" smtClean="0"/>
              <a:t>nhà</a:t>
            </a:r>
            <a:r>
              <a:rPr lang="en-US" baseline="0" dirty="0" smtClean="0"/>
              <a:t> </a:t>
            </a:r>
            <a:r>
              <a:rPr lang="en-US" baseline="0" dirty="0" err="1" smtClean="0"/>
              <a:t>đầu</a:t>
            </a:r>
            <a:r>
              <a:rPr lang="en-US" baseline="0" dirty="0" smtClean="0"/>
              <a:t> </a:t>
            </a:r>
            <a:r>
              <a:rPr lang="en-US" baseline="0" dirty="0" err="1" smtClean="0"/>
              <a:t>tư</a:t>
            </a:r>
            <a:r>
              <a:rPr lang="en-US" baseline="0" dirty="0" smtClean="0"/>
              <a:t> </a:t>
            </a:r>
            <a:r>
              <a:rPr lang="en-US" baseline="0" dirty="0" err="1" smtClean="0"/>
              <a:t>khi</a:t>
            </a:r>
            <a:r>
              <a:rPr lang="en-US" baseline="0" dirty="0" smtClean="0"/>
              <a:t> </a:t>
            </a:r>
            <a:r>
              <a:rPr lang="en-US" baseline="0" dirty="0" err="1" smtClean="0"/>
              <a:t>tổ</a:t>
            </a:r>
            <a:r>
              <a:rPr lang="en-US" baseline="0" dirty="0" smtClean="0"/>
              <a:t> </a:t>
            </a:r>
            <a:r>
              <a:rPr lang="en-US" baseline="0" dirty="0" err="1" smtClean="0"/>
              <a:t>chức</a:t>
            </a:r>
            <a:r>
              <a:rPr lang="en-US" baseline="0" dirty="0" smtClean="0"/>
              <a:t> </a:t>
            </a:r>
            <a:r>
              <a:rPr lang="en-US" baseline="0" dirty="0" err="1" smtClean="0"/>
              <a:t>đấu</a:t>
            </a:r>
            <a:r>
              <a:rPr lang="en-US" baseline="0" dirty="0" smtClean="0"/>
              <a:t> </a:t>
            </a:r>
            <a:r>
              <a:rPr lang="en-US" baseline="0" dirty="0" err="1" smtClean="0"/>
              <a:t>giá</a:t>
            </a:r>
            <a:r>
              <a:rPr lang="en-US" baseline="0" dirty="0" smtClean="0"/>
              <a:t>, </a:t>
            </a:r>
            <a:r>
              <a:rPr lang="en-US" baseline="0" dirty="0" err="1" smtClean="0"/>
              <a:t>đấu</a:t>
            </a:r>
            <a:r>
              <a:rPr lang="en-US" baseline="0" dirty="0" smtClean="0"/>
              <a:t> </a:t>
            </a:r>
            <a:r>
              <a:rPr lang="en-US" baseline="0" dirty="0" err="1" smtClean="0"/>
              <a:t>thấu</a:t>
            </a:r>
            <a:r>
              <a:rPr lang="en-US" baseline="0" dirty="0" smtClean="0"/>
              <a:t>, (3) </a:t>
            </a:r>
            <a:r>
              <a:rPr lang="en-US" baseline="0" dirty="0" err="1" smtClean="0"/>
              <a:t>được</a:t>
            </a:r>
            <a:r>
              <a:rPr lang="en-US" baseline="0" dirty="0" smtClean="0"/>
              <a:t> </a:t>
            </a:r>
            <a:r>
              <a:rPr lang="en-US" baseline="0" dirty="0" err="1" smtClean="0"/>
              <a:t>chấp</a:t>
            </a:r>
            <a:r>
              <a:rPr lang="en-US" baseline="0" dirty="0" smtClean="0"/>
              <a:t> </a:t>
            </a:r>
            <a:r>
              <a:rPr lang="en-US" baseline="0" dirty="0" err="1" smtClean="0"/>
              <a:t>thuận</a:t>
            </a:r>
            <a:r>
              <a:rPr lang="en-US" baseline="0" dirty="0" smtClean="0"/>
              <a:t> </a:t>
            </a:r>
            <a:r>
              <a:rPr lang="en-US" baseline="0" dirty="0" err="1" smtClean="0"/>
              <a:t>chủ</a:t>
            </a:r>
            <a:r>
              <a:rPr lang="en-US" baseline="0" dirty="0" smtClean="0"/>
              <a:t> </a:t>
            </a:r>
            <a:r>
              <a:rPr lang="en-US" baseline="0" dirty="0" err="1" smtClean="0"/>
              <a:t>trương</a:t>
            </a:r>
            <a:r>
              <a:rPr lang="en-US" baseline="0" dirty="0" smtClean="0"/>
              <a:t> </a:t>
            </a:r>
            <a:r>
              <a:rPr lang="en-US" baseline="0" dirty="0" err="1" smtClean="0"/>
              <a:t>đầu</a:t>
            </a:r>
            <a:r>
              <a:rPr lang="en-US" baseline="0" dirty="0" smtClean="0"/>
              <a:t> </a:t>
            </a:r>
            <a:r>
              <a:rPr lang="en-US" baseline="0" dirty="0" err="1" smtClean="0"/>
              <a:t>tư</a:t>
            </a:r>
            <a:r>
              <a:rPr lang="en-US" baseline="0" dirty="0" smtClean="0"/>
              <a:t> </a:t>
            </a:r>
            <a:r>
              <a:rPr lang="en-US" baseline="0" dirty="0" err="1" smtClean="0"/>
              <a:t>đồng</a:t>
            </a:r>
            <a:r>
              <a:rPr lang="en-US" baseline="0" dirty="0" smtClean="0"/>
              <a:t> </a:t>
            </a:r>
            <a:r>
              <a:rPr lang="en-US" baseline="0" dirty="0" err="1" smtClean="0"/>
              <a:t>thời</a:t>
            </a:r>
            <a:r>
              <a:rPr lang="en-US" baseline="0" dirty="0" smtClean="0"/>
              <a:t> </a:t>
            </a:r>
            <a:r>
              <a:rPr lang="en-US" baseline="0" dirty="0" err="1" smtClean="0"/>
              <a:t>chấp</a:t>
            </a:r>
            <a:r>
              <a:rPr lang="en-US" baseline="0" dirty="0" smtClean="0"/>
              <a:t> </a:t>
            </a:r>
            <a:r>
              <a:rPr lang="en-US" baseline="0" dirty="0" err="1" smtClean="0"/>
              <a:t>thuận</a:t>
            </a:r>
            <a:r>
              <a:rPr lang="en-US" baseline="0" dirty="0" smtClean="0"/>
              <a:t> </a:t>
            </a:r>
            <a:r>
              <a:rPr lang="en-US" baseline="0" dirty="0" err="1" smtClean="0"/>
              <a:t>nhà</a:t>
            </a:r>
            <a:r>
              <a:rPr lang="en-US" baseline="0" dirty="0" smtClean="0"/>
              <a:t> </a:t>
            </a:r>
            <a:r>
              <a:rPr lang="en-US" baseline="0" dirty="0" err="1" smtClean="0"/>
              <a:t>đầu</a:t>
            </a:r>
            <a:r>
              <a:rPr lang="en-US" baseline="0" dirty="0" smtClean="0"/>
              <a:t> </a:t>
            </a:r>
            <a:r>
              <a:rPr lang="en-US" baseline="0" dirty="0" err="1" smtClean="0"/>
              <a:t>tư</a:t>
            </a:r>
            <a:r>
              <a:rPr lang="en-US" baseline="0" dirty="0" smtClean="0"/>
              <a:t> </a:t>
            </a:r>
            <a:r>
              <a:rPr lang="en-US" baseline="0" dirty="0" err="1" smtClean="0"/>
              <a:t>làm</a:t>
            </a:r>
            <a:r>
              <a:rPr lang="en-US" baseline="0" dirty="0" smtClean="0"/>
              <a:t> </a:t>
            </a:r>
            <a:r>
              <a:rPr lang="en-US" baseline="0" dirty="0" err="1" smtClean="0"/>
              <a:t>chủ</a:t>
            </a:r>
            <a:r>
              <a:rPr lang="en-US" baseline="0" dirty="0" smtClean="0"/>
              <a:t> </a:t>
            </a:r>
            <a:r>
              <a:rPr lang="en-US" baseline="0" dirty="0" err="1" smtClean="0"/>
              <a:t>đầu</a:t>
            </a:r>
            <a:r>
              <a:rPr lang="en-US" baseline="0" dirty="0" smtClean="0"/>
              <a:t> </a:t>
            </a:r>
            <a:r>
              <a:rPr lang="en-US" baseline="0" dirty="0" err="1" smtClean="0"/>
              <a:t>tư</a:t>
            </a:r>
            <a:r>
              <a:rPr lang="en-US" baseline="0" dirty="0" smtClean="0"/>
              <a:t> </a:t>
            </a:r>
            <a:r>
              <a:rPr lang="en-US" baseline="0" dirty="0" err="1" smtClean="0"/>
              <a:t>khi</a:t>
            </a:r>
            <a:r>
              <a:rPr lang="en-US" baseline="0" dirty="0" smtClean="0"/>
              <a:t> </a:t>
            </a:r>
            <a:r>
              <a:rPr lang="en-US" baseline="0" dirty="0" err="1" smtClean="0"/>
              <a:t>có</a:t>
            </a:r>
            <a:r>
              <a:rPr lang="en-US" baseline="0" dirty="0" smtClean="0"/>
              <a:t> </a:t>
            </a:r>
            <a:r>
              <a:rPr lang="en-US" baseline="0" dirty="0" err="1" smtClean="0"/>
              <a:t>quyền</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đất</a:t>
            </a:r>
            <a:r>
              <a:rPr lang="en-US" baseline="0" dirty="0" smtClean="0"/>
              <a:t> </a:t>
            </a:r>
            <a:r>
              <a:rPr lang="en-US" baseline="0" dirty="0" err="1" smtClean="0"/>
              <a:t>thông</a:t>
            </a:r>
            <a:r>
              <a:rPr lang="en-US" baseline="0" dirty="0" smtClean="0"/>
              <a:t> qua </a:t>
            </a:r>
            <a:r>
              <a:rPr lang="en-US" baseline="0" dirty="0" err="1" smtClean="0"/>
              <a:t>nhận</a:t>
            </a:r>
            <a:r>
              <a:rPr lang="en-US" baseline="0" dirty="0" smtClean="0"/>
              <a:t> </a:t>
            </a:r>
            <a:r>
              <a:rPr lang="en-US" baseline="0" dirty="0" err="1" smtClean="0"/>
              <a:t>quyền</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đất</a:t>
            </a:r>
            <a:r>
              <a:rPr lang="en-US" baseline="0" dirty="0" smtClean="0"/>
              <a:t> </a:t>
            </a:r>
            <a:r>
              <a:rPr lang="en-US" baseline="0" dirty="0" err="1" smtClean="0"/>
              <a:t>hoặc</a:t>
            </a:r>
            <a:r>
              <a:rPr lang="en-US" baseline="0" dirty="0" smtClean="0"/>
              <a:t> </a:t>
            </a:r>
            <a:r>
              <a:rPr lang="en-US" baseline="0" dirty="0" err="1" smtClean="0"/>
              <a:t>đang</a:t>
            </a:r>
            <a:r>
              <a:rPr lang="en-US" baseline="0" dirty="0" smtClean="0"/>
              <a:t> </a:t>
            </a:r>
            <a:r>
              <a:rPr lang="en-US" baseline="0" dirty="0" err="1" smtClean="0"/>
              <a:t>có</a:t>
            </a:r>
            <a:r>
              <a:rPr lang="en-US" baseline="0" dirty="0" smtClean="0"/>
              <a:t> QSDĐ </a:t>
            </a:r>
            <a:r>
              <a:rPr lang="en-US" baseline="0" dirty="0" err="1" smtClean="0"/>
              <a:t>theo</a:t>
            </a:r>
            <a:r>
              <a:rPr lang="en-US" baseline="0" dirty="0" smtClean="0"/>
              <a:t> </a:t>
            </a:r>
            <a:r>
              <a:rPr lang="en-US" baseline="0" dirty="0" err="1" smtClean="0"/>
              <a:t>quy</a:t>
            </a:r>
            <a:r>
              <a:rPr lang="en-US" baseline="0" dirty="0" smtClean="0"/>
              <a:t> </a:t>
            </a:r>
            <a:r>
              <a:rPr lang="en-US" baseline="0" dirty="0" err="1" smtClean="0"/>
              <a:t>định</a:t>
            </a:r>
            <a:r>
              <a:rPr lang="en-US" baseline="0" dirty="0" smtClean="0"/>
              <a:t> </a:t>
            </a:r>
            <a:r>
              <a:rPr lang="en-US" baseline="0" dirty="0" err="1" smtClean="0"/>
              <a:t>của</a:t>
            </a:r>
            <a:r>
              <a:rPr lang="en-US" baseline="0" dirty="0" smtClean="0"/>
              <a:t> </a:t>
            </a:r>
            <a:r>
              <a:rPr lang="en-US" baseline="0" dirty="0" err="1" smtClean="0"/>
              <a:t>Luật</a:t>
            </a:r>
            <a:r>
              <a:rPr lang="en-US" baseline="0" dirty="0" smtClean="0"/>
              <a:t> </a:t>
            </a:r>
            <a:r>
              <a:rPr lang="en-US" baseline="0" dirty="0" err="1" smtClean="0"/>
              <a:t>Đất</a:t>
            </a:r>
            <a:r>
              <a:rPr lang="en-US" baseline="0" dirty="0" smtClean="0"/>
              <a:t> </a:t>
            </a:r>
            <a:r>
              <a:rPr lang="en-US" baseline="0" dirty="0" err="1" smtClean="0"/>
              <a:t>đai</a:t>
            </a: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 </a:t>
            </a:r>
            <a:r>
              <a:rPr lang="en-US" b="1" dirty="0" err="1" smtClean="0"/>
              <a:t>Điều</a:t>
            </a:r>
            <a:r>
              <a:rPr lang="en-US" b="1" baseline="0" dirty="0" smtClean="0"/>
              <a:t> 28 </a:t>
            </a:r>
            <a:r>
              <a:rPr lang="en-US" b="1" baseline="0" dirty="0" err="1" smtClean="0"/>
              <a:t>Nghị</a:t>
            </a:r>
            <a:r>
              <a:rPr lang="en-US" b="1" baseline="0" dirty="0" smtClean="0"/>
              <a:t> </a:t>
            </a:r>
            <a:r>
              <a:rPr lang="en-US" b="1" baseline="0" dirty="0" err="1" smtClean="0"/>
              <a:t>định</a:t>
            </a:r>
            <a:r>
              <a:rPr lang="en-US" b="1" baseline="0" dirty="0" smtClean="0"/>
              <a:t> 98/2024/NĐ-CP</a:t>
            </a:r>
            <a:r>
              <a:rPr lang="en-US" baseline="0" dirty="0" smtClean="0"/>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căn</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hộ</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tầng</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diện</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kinh</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doanh</a:t>
            </a:r>
            <a:r>
              <a:rPr lang="en-US"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còn</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mua</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thuê</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diện</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sàn</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kinh</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doanh</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kinh</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doanh</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bán</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suất</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t>
            </a:r>
            <a:r>
              <a:rPr lang="en-US" sz="1100" baseline="30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lợi</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nhuận</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mức</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10%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diện</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110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aseline="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này</a:t>
            </a:r>
            <a:endParaRPr dirty="0"/>
          </a:p>
        </p:txBody>
      </p:sp>
    </p:spTree>
    <p:extLst>
      <p:ext uri="{BB962C8B-B14F-4D97-AF65-F5344CB8AC3E}">
        <p14:creationId xmlns:p14="http://schemas.microsoft.com/office/powerpoint/2010/main" val="1254162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4048208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3204066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812353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4249297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Đối</a:t>
            </a:r>
            <a:r>
              <a:rPr lang="en-US" sz="1100" b="1"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1"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với</a:t>
            </a:r>
            <a:r>
              <a:rPr lang="en-US" sz="1100" b="1"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1"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lực</a:t>
            </a:r>
            <a:r>
              <a:rPr lang="en-US" sz="1100" b="1"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1"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lượng</a:t>
            </a:r>
            <a:r>
              <a:rPr lang="en-US" sz="1100" b="1"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1"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vũ</a:t>
            </a:r>
            <a:r>
              <a:rPr lang="en-US" sz="1100" b="1"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1"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trang</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mở</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rộng</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thêm</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đối</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tượng</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là</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hạ</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sĩ</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quan</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công</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nhân</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công</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an,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công</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chức</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công</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nhân</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và</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viên</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chức</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quốc</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phòng</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người</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làm</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công</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tác</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cơ</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yếu</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người</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làm</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công</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tác</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khác</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trong</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tổ</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chức</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cơ</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yếu</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hưởng</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lương</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từ</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ngân</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sách</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nhà</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nước</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thuộc</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lực</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lượng</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vũ</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trang</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nhân</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dân</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được</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điều</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động</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luân</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chuyển</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biệt</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phái</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đến</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công</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tác</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tại</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xã</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vùng</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sâu</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vùng</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xa</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vùng</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có</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điều</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kiện</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kinh</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tế</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xã</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hội</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đặc</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biệt</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khó</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khăn</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khu</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vực</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biên</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giới</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hải</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1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đảo</a:t>
            </a:r>
            <a:r>
              <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t>
            </a:r>
          </a:p>
        </p:txBody>
      </p:sp>
    </p:spTree>
    <p:extLst>
      <p:ext uri="{BB962C8B-B14F-4D97-AF65-F5344CB8AC3E}">
        <p14:creationId xmlns:p14="http://schemas.microsoft.com/office/powerpoint/2010/main" val="22961963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endParaRPr>
          </a:p>
        </p:txBody>
      </p:sp>
    </p:spTree>
    <p:extLst>
      <p:ext uri="{BB962C8B-B14F-4D97-AF65-F5344CB8AC3E}">
        <p14:creationId xmlns:p14="http://schemas.microsoft.com/office/powerpoint/2010/main" val="26459543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endParaRPr>
          </a:p>
        </p:txBody>
      </p:sp>
    </p:spTree>
    <p:extLst>
      <p:ext uri="{BB962C8B-B14F-4D97-AF65-F5344CB8AC3E}">
        <p14:creationId xmlns:p14="http://schemas.microsoft.com/office/powerpoint/2010/main" val="4080151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75638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17077200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40212514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35269358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lgn="just">
              <a:buFontTx/>
              <a:buChar char="-"/>
            </a:pPr>
            <a:r>
              <a:rPr lang="en-US" dirty="0">
                <a:solidFill>
                  <a:srgbClr val="00B050"/>
                </a:solidFill>
                <a:latin typeface="Times New Roman" panose="02020603050405020304" pitchFamily="18" charset="0"/>
                <a:cs typeface="Times New Roman" panose="02020603050405020304" pitchFamily="18" charset="0"/>
              </a:rPr>
              <a:t>Ban </a:t>
            </a:r>
            <a:r>
              <a:rPr lang="en-US" dirty="0" err="1">
                <a:solidFill>
                  <a:srgbClr val="00B050"/>
                </a:solidFill>
                <a:latin typeface="Times New Roman" panose="02020603050405020304" pitchFamily="18" charset="0"/>
                <a:cs typeface="Times New Roman" panose="02020603050405020304" pitchFamily="18" charset="0"/>
              </a:rPr>
              <a:t>quản</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lý</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dự</a:t>
            </a:r>
            <a:r>
              <a:rPr lang="en-US" dirty="0">
                <a:solidFill>
                  <a:srgbClr val="00B050"/>
                </a:solidFill>
                <a:latin typeface="Times New Roman" panose="02020603050405020304" pitchFamily="18" charset="0"/>
                <a:cs typeface="Times New Roman" panose="02020603050405020304" pitchFamily="18" charset="0"/>
              </a:rPr>
              <a:t> án đầu </a:t>
            </a:r>
            <a:r>
              <a:rPr lang="en-US" dirty="0" err="1">
                <a:solidFill>
                  <a:srgbClr val="00B050"/>
                </a:solidFill>
                <a:latin typeface="Times New Roman" panose="02020603050405020304" pitchFamily="18" charset="0"/>
                <a:cs typeface="Times New Roman" panose="02020603050405020304" pitchFamily="18" charset="0"/>
              </a:rPr>
              <a:t>tư</a:t>
            </a:r>
            <a:r>
              <a:rPr lang="en-US" dirty="0">
                <a:solidFill>
                  <a:srgbClr val="00B050"/>
                </a:solidFill>
                <a:latin typeface="Times New Roman" panose="02020603050405020304" pitchFamily="18" charset="0"/>
                <a:cs typeface="Times New Roman" panose="02020603050405020304" pitchFamily="18" charset="0"/>
              </a:rPr>
              <a:t> xây dựng </a:t>
            </a:r>
            <a:r>
              <a:rPr lang="en-US" dirty="0" err="1">
                <a:solidFill>
                  <a:srgbClr val="00B050"/>
                </a:solidFill>
                <a:latin typeface="Times New Roman" panose="02020603050405020304" pitchFamily="18" charset="0"/>
                <a:cs typeface="Times New Roman" panose="02020603050405020304" pitchFamily="18" charset="0"/>
              </a:rPr>
              <a:t>chuyên</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ngành</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hoặc</a:t>
            </a:r>
            <a:r>
              <a:rPr lang="en-US" dirty="0">
                <a:solidFill>
                  <a:srgbClr val="00B050"/>
                </a:solidFill>
                <a:latin typeface="Times New Roman" panose="02020603050405020304" pitchFamily="18" charset="0"/>
                <a:cs typeface="Times New Roman" panose="02020603050405020304" pitchFamily="18" charset="0"/>
              </a:rPr>
              <a:t> Ban </a:t>
            </a:r>
            <a:r>
              <a:rPr lang="en-US" dirty="0" err="1">
                <a:solidFill>
                  <a:srgbClr val="00B050"/>
                </a:solidFill>
                <a:latin typeface="Times New Roman" panose="02020603050405020304" pitchFamily="18" charset="0"/>
                <a:cs typeface="Times New Roman" panose="02020603050405020304" pitchFamily="18" charset="0"/>
              </a:rPr>
              <a:t>quản</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lý</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dự</a:t>
            </a:r>
            <a:r>
              <a:rPr lang="en-US" dirty="0">
                <a:solidFill>
                  <a:srgbClr val="00B050"/>
                </a:solidFill>
                <a:latin typeface="Times New Roman" panose="02020603050405020304" pitchFamily="18" charset="0"/>
                <a:cs typeface="Times New Roman" panose="02020603050405020304" pitchFamily="18" charset="0"/>
              </a:rPr>
              <a:t> án đầu </a:t>
            </a:r>
            <a:r>
              <a:rPr lang="en-US" dirty="0" err="1">
                <a:solidFill>
                  <a:srgbClr val="00B050"/>
                </a:solidFill>
                <a:latin typeface="Times New Roman" panose="02020603050405020304" pitchFamily="18" charset="0"/>
                <a:cs typeface="Times New Roman" panose="02020603050405020304" pitchFamily="18" charset="0"/>
              </a:rPr>
              <a:t>tư</a:t>
            </a:r>
            <a:r>
              <a:rPr lang="en-US" dirty="0">
                <a:solidFill>
                  <a:srgbClr val="00B050"/>
                </a:solidFill>
                <a:latin typeface="Times New Roman" panose="02020603050405020304" pitchFamily="18" charset="0"/>
                <a:cs typeface="Times New Roman" panose="02020603050405020304" pitchFamily="18" charset="0"/>
              </a:rPr>
              <a:t> xây dựng </a:t>
            </a:r>
            <a:r>
              <a:rPr lang="en-US" dirty="0" err="1">
                <a:solidFill>
                  <a:srgbClr val="00B050"/>
                </a:solidFill>
                <a:latin typeface="Times New Roman" panose="02020603050405020304" pitchFamily="18" charset="0"/>
                <a:cs typeface="Times New Roman" panose="02020603050405020304" pitchFamily="18" charset="0"/>
              </a:rPr>
              <a:t>khu</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vực</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làm</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chủ</a:t>
            </a:r>
            <a:r>
              <a:rPr lang="en-US" dirty="0">
                <a:solidFill>
                  <a:srgbClr val="00B050"/>
                </a:solidFill>
                <a:latin typeface="Times New Roman" panose="02020603050405020304" pitchFamily="18" charset="0"/>
                <a:cs typeface="Times New Roman" panose="02020603050405020304" pitchFamily="18" charset="0"/>
              </a:rPr>
              <a:t> đầu </a:t>
            </a:r>
            <a:r>
              <a:rPr lang="en-US" dirty="0" err="1">
                <a:solidFill>
                  <a:srgbClr val="00B050"/>
                </a:solidFill>
                <a:latin typeface="Times New Roman" panose="02020603050405020304" pitchFamily="18" charset="0"/>
                <a:cs typeface="Times New Roman" panose="02020603050405020304" pitchFamily="18" charset="0"/>
              </a:rPr>
              <a:t>tư</a:t>
            </a:r>
            <a:r>
              <a:rPr lang="en-US"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Trường</a:t>
            </a:r>
            <a:r>
              <a:rPr lang="en-US" b="1" dirty="0">
                <a:solidFill>
                  <a:srgbClr val="00B050"/>
                </a:solidFill>
                <a:latin typeface="Times New Roman" panose="02020603050405020304" pitchFamily="18" charset="0"/>
                <a:cs typeface="Times New Roman" panose="02020603050405020304" pitchFamily="18" charset="0"/>
              </a:rPr>
              <a:t> hợp không có Ban </a:t>
            </a:r>
            <a:r>
              <a:rPr lang="en-US" b="1" dirty="0" err="1">
                <a:solidFill>
                  <a:srgbClr val="00B050"/>
                </a:solidFill>
                <a:latin typeface="Times New Roman" panose="02020603050405020304" pitchFamily="18" charset="0"/>
                <a:cs typeface="Times New Roman" panose="02020603050405020304" pitchFamily="18" charset="0"/>
              </a:rPr>
              <a:t>quản</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lý</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dự</a:t>
            </a:r>
            <a:r>
              <a:rPr lang="en-US" b="1" dirty="0">
                <a:solidFill>
                  <a:srgbClr val="00B050"/>
                </a:solidFill>
                <a:latin typeface="Times New Roman" panose="02020603050405020304" pitchFamily="18" charset="0"/>
                <a:cs typeface="Times New Roman" panose="02020603050405020304" pitchFamily="18" charset="0"/>
              </a:rPr>
              <a:t> án </a:t>
            </a:r>
            <a:r>
              <a:rPr lang="en-US" b="1" dirty="0" err="1">
                <a:solidFill>
                  <a:srgbClr val="00B050"/>
                </a:solidFill>
                <a:latin typeface="Times New Roman" panose="02020603050405020304" pitchFamily="18" charset="0"/>
                <a:cs typeface="Times New Roman" panose="02020603050405020304" pitchFamily="18" charset="0"/>
              </a:rPr>
              <a:t>hoặc</a:t>
            </a:r>
            <a:r>
              <a:rPr lang="en-US" b="1" dirty="0">
                <a:solidFill>
                  <a:srgbClr val="00B050"/>
                </a:solidFill>
                <a:latin typeface="Times New Roman" panose="02020603050405020304" pitchFamily="18" charset="0"/>
                <a:cs typeface="Times New Roman" panose="02020603050405020304" pitchFamily="18" charset="0"/>
              </a:rPr>
              <a:t> có Ban </a:t>
            </a:r>
            <a:r>
              <a:rPr lang="en-US" b="1" dirty="0" err="1">
                <a:solidFill>
                  <a:srgbClr val="00B050"/>
                </a:solidFill>
                <a:latin typeface="Times New Roman" panose="02020603050405020304" pitchFamily="18" charset="0"/>
                <a:cs typeface="Times New Roman" panose="02020603050405020304" pitchFamily="18" charset="0"/>
              </a:rPr>
              <a:t>quản</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lý</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dự</a:t>
            </a:r>
            <a:r>
              <a:rPr lang="en-US" b="1" dirty="0">
                <a:solidFill>
                  <a:srgbClr val="00B050"/>
                </a:solidFill>
                <a:latin typeface="Times New Roman" panose="02020603050405020304" pitchFamily="18" charset="0"/>
                <a:cs typeface="Times New Roman" panose="02020603050405020304" pitchFamily="18" charset="0"/>
              </a:rPr>
              <a:t> án </a:t>
            </a:r>
            <a:r>
              <a:rPr lang="en-US" b="1" dirty="0" err="1">
                <a:solidFill>
                  <a:srgbClr val="00B050"/>
                </a:solidFill>
                <a:latin typeface="Times New Roman" panose="02020603050405020304" pitchFamily="18" charset="0"/>
                <a:cs typeface="Times New Roman" panose="02020603050405020304" pitchFamily="18" charset="0"/>
              </a:rPr>
              <a:t>nhưng</a:t>
            </a:r>
            <a:r>
              <a:rPr lang="en-US" b="1" dirty="0">
                <a:solidFill>
                  <a:srgbClr val="00B050"/>
                </a:solidFill>
                <a:latin typeface="Times New Roman" panose="02020603050405020304" pitchFamily="18" charset="0"/>
                <a:cs typeface="Times New Roman" panose="02020603050405020304" pitchFamily="18" charset="0"/>
              </a:rPr>
              <a:t> không </a:t>
            </a:r>
            <a:r>
              <a:rPr lang="en-US" b="1" dirty="0" err="1">
                <a:solidFill>
                  <a:srgbClr val="00B050"/>
                </a:solidFill>
                <a:latin typeface="Times New Roman" panose="02020603050405020304" pitchFamily="18" charset="0"/>
                <a:cs typeface="Times New Roman" panose="02020603050405020304" pitchFamily="18" charset="0"/>
              </a:rPr>
              <a:t>đủ</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điều</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kiện</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thực</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hiện</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dự</a:t>
            </a:r>
            <a:r>
              <a:rPr lang="en-US" b="1" dirty="0">
                <a:solidFill>
                  <a:srgbClr val="00B050"/>
                </a:solidFill>
                <a:latin typeface="Times New Roman" panose="02020603050405020304" pitchFamily="18" charset="0"/>
                <a:cs typeface="Times New Roman" panose="02020603050405020304" pitchFamily="18" charset="0"/>
              </a:rPr>
              <a:t> án </a:t>
            </a:r>
            <a:r>
              <a:rPr lang="en-US" b="1" dirty="0" err="1">
                <a:solidFill>
                  <a:srgbClr val="00B050"/>
                </a:solidFill>
                <a:latin typeface="Times New Roman" panose="02020603050405020304" pitchFamily="18" charset="0"/>
                <a:cs typeface="Times New Roman" panose="02020603050405020304" pitchFamily="18" charset="0"/>
              </a:rPr>
              <a:t>thì</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người</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quyết</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định</a:t>
            </a:r>
            <a:r>
              <a:rPr lang="en-US" b="1" dirty="0">
                <a:solidFill>
                  <a:srgbClr val="00B050"/>
                </a:solidFill>
                <a:latin typeface="Times New Roman" panose="02020603050405020304" pitchFamily="18" charset="0"/>
                <a:cs typeface="Times New Roman" panose="02020603050405020304" pitchFamily="18" charset="0"/>
              </a:rPr>
              <a:t> đầu </a:t>
            </a:r>
            <a:r>
              <a:rPr lang="en-US" b="1" dirty="0" err="1">
                <a:solidFill>
                  <a:srgbClr val="00B050"/>
                </a:solidFill>
                <a:latin typeface="Times New Roman" panose="02020603050405020304" pitchFamily="18" charset="0"/>
                <a:cs typeface="Times New Roman" panose="02020603050405020304" pitchFamily="18" charset="0"/>
              </a:rPr>
              <a:t>tư</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giao</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cơ</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quan</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tổ</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chức</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khác</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làm</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chủ</a:t>
            </a:r>
            <a:r>
              <a:rPr lang="en-US" b="1" dirty="0">
                <a:solidFill>
                  <a:srgbClr val="00B050"/>
                </a:solidFill>
                <a:latin typeface="Times New Roman" panose="02020603050405020304" pitchFamily="18" charset="0"/>
                <a:cs typeface="Times New Roman" panose="02020603050405020304" pitchFamily="18" charset="0"/>
              </a:rPr>
              <a:t> đầu </a:t>
            </a:r>
            <a:r>
              <a:rPr lang="en-US" b="1" dirty="0" err="1">
                <a:solidFill>
                  <a:srgbClr val="00B050"/>
                </a:solidFill>
                <a:latin typeface="Times New Roman" panose="02020603050405020304" pitchFamily="18" charset="0"/>
                <a:cs typeface="Times New Roman" panose="02020603050405020304" pitchFamily="18" charset="0"/>
              </a:rPr>
              <a:t>tư</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dự</a:t>
            </a:r>
            <a:r>
              <a:rPr lang="en-US" b="1" dirty="0">
                <a:solidFill>
                  <a:srgbClr val="00B050"/>
                </a:solidFill>
                <a:latin typeface="Times New Roman" panose="02020603050405020304" pitchFamily="18" charset="0"/>
                <a:cs typeface="Times New Roman" panose="02020603050405020304" pitchFamily="18" charset="0"/>
              </a:rPr>
              <a:t> án </a:t>
            </a:r>
            <a:r>
              <a:rPr lang="en-US" b="1" dirty="0" err="1">
                <a:solidFill>
                  <a:srgbClr val="00B050"/>
                </a:solidFill>
                <a:latin typeface="Times New Roman" panose="02020603050405020304" pitchFamily="18" charset="0"/>
                <a:cs typeface="Times New Roman" panose="02020603050405020304" pitchFamily="18" charset="0"/>
              </a:rPr>
              <a:t>cải</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tạo</a:t>
            </a:r>
            <a:r>
              <a:rPr lang="en-US" b="1" dirty="0">
                <a:solidFill>
                  <a:srgbClr val="00B050"/>
                </a:solidFill>
                <a:latin typeface="Times New Roman" panose="02020603050405020304" pitchFamily="18" charset="0"/>
                <a:cs typeface="Times New Roman" panose="02020603050405020304" pitchFamily="18" charset="0"/>
              </a:rPr>
              <a:t>, xây dựng lại </a:t>
            </a:r>
            <a:r>
              <a:rPr lang="en-US" b="1" dirty="0" err="1">
                <a:solidFill>
                  <a:srgbClr val="00B050"/>
                </a:solidFill>
                <a:latin typeface="Times New Roman" panose="02020603050405020304" pitchFamily="18" charset="0"/>
                <a:cs typeface="Times New Roman" panose="02020603050405020304" pitchFamily="18" charset="0"/>
              </a:rPr>
              <a:t>nhà</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chung</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cư</a:t>
            </a:r>
            <a:r>
              <a:rPr lang="en-US" b="1" dirty="0">
                <a:solidFill>
                  <a:srgbClr val="00B050"/>
                </a:solidFill>
                <a:latin typeface="Times New Roman" panose="02020603050405020304" pitchFamily="18" charset="0"/>
                <a:cs typeface="Times New Roman" panose="02020603050405020304" pitchFamily="18" charset="0"/>
              </a:rPr>
              <a:t>, bao </a:t>
            </a:r>
            <a:r>
              <a:rPr lang="en-US" b="1" dirty="0" err="1">
                <a:solidFill>
                  <a:srgbClr val="00B050"/>
                </a:solidFill>
                <a:latin typeface="Times New Roman" panose="02020603050405020304" pitchFamily="18" charset="0"/>
                <a:cs typeface="Times New Roman" panose="02020603050405020304" pitchFamily="18" charset="0"/>
              </a:rPr>
              <a:t>gồm</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cả</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doanh</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nghiệp</a:t>
            </a:r>
            <a:r>
              <a:rPr lang="en-US" b="1" dirty="0">
                <a:solidFill>
                  <a:srgbClr val="00B050"/>
                </a:solidFill>
                <a:latin typeface="Times New Roman" panose="02020603050405020304" pitchFamily="18" charset="0"/>
                <a:cs typeface="Times New Roman" panose="02020603050405020304" pitchFamily="18" charset="0"/>
              </a:rPr>
              <a:t> do </a:t>
            </a:r>
            <a:r>
              <a:rPr lang="en-US" b="1" dirty="0" err="1">
                <a:solidFill>
                  <a:srgbClr val="00B050"/>
                </a:solidFill>
                <a:latin typeface="Times New Roman" panose="02020603050405020304" pitchFamily="18" charset="0"/>
                <a:cs typeface="Times New Roman" panose="02020603050405020304" pitchFamily="18" charset="0"/>
              </a:rPr>
              <a:t>Nhà</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nước</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nắm</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giữ</a:t>
            </a:r>
            <a:r>
              <a:rPr lang="en-US" b="1" dirty="0">
                <a:solidFill>
                  <a:srgbClr val="00B050"/>
                </a:solidFill>
                <a:latin typeface="Times New Roman" panose="02020603050405020304" pitchFamily="18" charset="0"/>
                <a:cs typeface="Times New Roman" panose="02020603050405020304" pitchFamily="18" charset="0"/>
              </a:rPr>
              <a:t> 100% </a:t>
            </a:r>
            <a:r>
              <a:rPr lang="en-US" b="1" dirty="0" err="1">
                <a:solidFill>
                  <a:srgbClr val="00B050"/>
                </a:solidFill>
                <a:latin typeface="Times New Roman" panose="02020603050405020304" pitchFamily="18" charset="0"/>
                <a:cs typeface="Times New Roman" panose="02020603050405020304" pitchFamily="18" charset="0"/>
              </a:rPr>
              <a:t>vốn</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điều</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lệ</a:t>
            </a:r>
            <a:r>
              <a:rPr lang="en-US" b="1" dirty="0">
                <a:solidFill>
                  <a:srgbClr val="00B050"/>
                </a:solidFill>
                <a:latin typeface="Times New Roman" panose="02020603050405020304" pitchFamily="18" charset="0"/>
                <a:cs typeface="Times New Roman" panose="02020603050405020304" pitchFamily="18" charset="0"/>
              </a:rPr>
              <a:t> có </a:t>
            </a:r>
            <a:r>
              <a:rPr lang="en-US" b="1" dirty="0" err="1">
                <a:solidFill>
                  <a:srgbClr val="00B050"/>
                </a:solidFill>
                <a:latin typeface="Times New Roman" panose="02020603050405020304" pitchFamily="18" charset="0"/>
                <a:cs typeface="Times New Roman" panose="02020603050405020304" pitchFamily="18" charset="0"/>
              </a:rPr>
              <a:t>ngành</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nghề</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kinh</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doanh</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chính</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là</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kinh</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doanh</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bất</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động</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sản</a:t>
            </a:r>
            <a:r>
              <a:rPr lang="en-US" b="1" dirty="0">
                <a:solidFill>
                  <a:srgbClr val="00B050"/>
                </a:solidFill>
                <a:latin typeface="Times New Roman" panose="02020603050405020304" pitchFamily="18" charset="0"/>
                <a:cs typeface="Times New Roman" panose="02020603050405020304" pitchFamily="18" charset="0"/>
              </a:rPr>
              <a:t>. </a:t>
            </a:r>
          </a:p>
          <a:p>
            <a:pPr marL="285750" indent="-285750" algn="just">
              <a:buFontTx/>
              <a:buChar char="-"/>
            </a:pPr>
            <a:r>
              <a:rPr lang="en-US" dirty="0" err="1">
                <a:solidFill>
                  <a:srgbClr val="00B050"/>
                </a:solidFill>
                <a:latin typeface="Times New Roman" panose="02020603050405020304" pitchFamily="18" charset="0"/>
                <a:cs typeface="Times New Roman" panose="02020603050405020304" pitchFamily="18" charset="0"/>
              </a:rPr>
              <a:t>Đối</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với</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nhà</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chung</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cư</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cho</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lực</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lượng</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vũ</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trang</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nhân</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dân</a:t>
            </a:r>
            <a:r>
              <a:rPr lang="en-US" dirty="0">
                <a:solidFill>
                  <a:srgbClr val="00B050"/>
                </a:solidFill>
                <a:latin typeface="Times New Roman" panose="02020603050405020304" pitchFamily="18" charset="0"/>
                <a:cs typeface="Times New Roman" panose="02020603050405020304" pitchFamily="18" charset="0"/>
              </a:rPr>
              <a:t> do </a:t>
            </a:r>
            <a:r>
              <a:rPr lang="en-US" dirty="0" err="1">
                <a:solidFill>
                  <a:srgbClr val="00B050"/>
                </a:solidFill>
                <a:latin typeface="Times New Roman" panose="02020603050405020304" pitchFamily="18" charset="0"/>
                <a:cs typeface="Times New Roman" panose="02020603050405020304" pitchFamily="18" charset="0"/>
              </a:rPr>
              <a:t>Bộ</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Quốc</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phòng</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Bộ</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Công</a:t>
            </a:r>
            <a:r>
              <a:rPr lang="en-US" dirty="0">
                <a:solidFill>
                  <a:srgbClr val="00B050"/>
                </a:solidFill>
                <a:latin typeface="Times New Roman" panose="02020603050405020304" pitchFamily="18" charset="0"/>
                <a:cs typeface="Times New Roman" panose="02020603050405020304" pitchFamily="18" charset="0"/>
              </a:rPr>
              <a:t> an đầu </a:t>
            </a:r>
            <a:r>
              <a:rPr lang="en-US" dirty="0" err="1">
                <a:solidFill>
                  <a:srgbClr val="00B050"/>
                </a:solidFill>
                <a:latin typeface="Times New Roman" panose="02020603050405020304" pitchFamily="18" charset="0"/>
                <a:cs typeface="Times New Roman" panose="02020603050405020304" pitchFamily="18" charset="0"/>
              </a:rPr>
              <a:t>tư</a:t>
            </a:r>
            <a:r>
              <a:rPr lang="en-US" dirty="0">
                <a:solidFill>
                  <a:srgbClr val="00B050"/>
                </a:solidFill>
                <a:latin typeface="Times New Roman" panose="02020603050405020304" pitchFamily="18" charset="0"/>
                <a:cs typeface="Times New Roman" panose="02020603050405020304" pitchFamily="18" charset="0"/>
              </a:rPr>
              <a:t> xây dựng </a:t>
            </a:r>
            <a:r>
              <a:rPr lang="en-US" dirty="0" err="1">
                <a:solidFill>
                  <a:srgbClr val="00B050"/>
                </a:solidFill>
                <a:latin typeface="Times New Roman" panose="02020603050405020304" pitchFamily="18" charset="0"/>
                <a:cs typeface="Times New Roman" panose="02020603050405020304" pitchFamily="18" charset="0"/>
              </a:rPr>
              <a:t>để</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cho</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thuê</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thì</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Bộ</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Quốc</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phòng</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Bộ</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Công</a:t>
            </a:r>
            <a:r>
              <a:rPr lang="en-US" dirty="0">
                <a:solidFill>
                  <a:srgbClr val="00B050"/>
                </a:solidFill>
                <a:latin typeface="Times New Roman" panose="02020603050405020304" pitchFamily="18" charset="0"/>
                <a:cs typeface="Times New Roman" panose="02020603050405020304" pitchFamily="18" charset="0"/>
              </a:rPr>
              <a:t> an </a:t>
            </a:r>
            <a:r>
              <a:rPr lang="en-US" dirty="0" err="1">
                <a:solidFill>
                  <a:srgbClr val="00B050"/>
                </a:solidFill>
                <a:latin typeface="Times New Roman" panose="02020603050405020304" pitchFamily="18" charset="0"/>
                <a:cs typeface="Times New Roman" panose="02020603050405020304" pitchFamily="18" charset="0"/>
              </a:rPr>
              <a:t>quyết</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định</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chủ</a:t>
            </a:r>
            <a:r>
              <a:rPr lang="en-US" dirty="0">
                <a:solidFill>
                  <a:srgbClr val="00B050"/>
                </a:solidFill>
                <a:latin typeface="Times New Roman" panose="02020603050405020304" pitchFamily="18" charset="0"/>
                <a:cs typeface="Times New Roman" panose="02020603050405020304" pitchFamily="18" charset="0"/>
              </a:rPr>
              <a:t> đầu </a:t>
            </a:r>
            <a:r>
              <a:rPr lang="en-US" dirty="0" err="1">
                <a:solidFill>
                  <a:srgbClr val="00B050"/>
                </a:solidFill>
                <a:latin typeface="Times New Roman" panose="02020603050405020304" pitchFamily="18" charset="0"/>
                <a:cs typeface="Times New Roman" panose="02020603050405020304" pitchFamily="18" charset="0"/>
              </a:rPr>
              <a:t>tư</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dự</a:t>
            </a:r>
            <a:r>
              <a:rPr lang="en-US" dirty="0">
                <a:solidFill>
                  <a:srgbClr val="00B050"/>
                </a:solidFill>
                <a:latin typeface="Times New Roman" panose="02020603050405020304" pitchFamily="18" charset="0"/>
                <a:cs typeface="Times New Roman" panose="02020603050405020304" pitchFamily="18" charset="0"/>
              </a:rPr>
              <a:t> án </a:t>
            </a:r>
            <a:r>
              <a:rPr lang="en-US" dirty="0" err="1">
                <a:solidFill>
                  <a:srgbClr val="00B050"/>
                </a:solidFill>
                <a:latin typeface="Times New Roman" panose="02020603050405020304" pitchFamily="18" charset="0"/>
                <a:cs typeface="Times New Roman" panose="02020603050405020304" pitchFamily="18" charset="0"/>
              </a:rPr>
              <a:t>cải</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tạo</a:t>
            </a:r>
            <a:r>
              <a:rPr lang="en-US" dirty="0">
                <a:solidFill>
                  <a:srgbClr val="00B050"/>
                </a:solidFill>
                <a:latin typeface="Times New Roman" panose="02020603050405020304" pitchFamily="18" charset="0"/>
                <a:cs typeface="Times New Roman" panose="02020603050405020304" pitchFamily="18" charset="0"/>
              </a:rPr>
              <a:t>, xây dựng lại </a:t>
            </a:r>
            <a:r>
              <a:rPr lang="en-US" dirty="0" err="1">
                <a:solidFill>
                  <a:srgbClr val="00B050"/>
                </a:solidFill>
                <a:latin typeface="Times New Roman" panose="02020603050405020304" pitchFamily="18" charset="0"/>
                <a:cs typeface="Times New Roman" panose="02020603050405020304" pitchFamily="18" charset="0"/>
              </a:rPr>
              <a:t>nhà</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chung</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cư</a:t>
            </a:r>
            <a:r>
              <a:rPr lang="en-US" dirty="0">
                <a:solidFill>
                  <a:srgbClr val="00B050"/>
                </a:solidFill>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9357559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156058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28650" indent="-171450" algn="just">
              <a:lnSpc>
                <a:spcPts val="1700"/>
              </a:lnSpc>
              <a:spcBef>
                <a:spcPts val="1000"/>
              </a:spcBef>
              <a:buFontTx/>
              <a:buChar char="-"/>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Khoản 1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13: </a:t>
            </a:r>
          </a:p>
          <a:p>
            <a:pPr marL="457200" indent="0" algn="just">
              <a:lnSpc>
                <a:spcPts val="1700"/>
              </a:lnSpc>
              <a:spcBef>
                <a:spcPts val="1000"/>
              </a:spcBef>
              <a:buFontTx/>
              <a:buNone/>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hợp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án đầu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mục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đầu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457200" indent="0" algn="just">
              <a:lnSpc>
                <a:spcPts val="1700"/>
              </a:lnSpc>
              <a:spcBef>
                <a:spcPts val="1000"/>
              </a:spcBef>
              <a:buNone/>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vốn</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của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đầu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án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của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doanh</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457200" indent="0" algn="just">
              <a:lnSpc>
                <a:spcPts val="1700"/>
              </a:lnSpc>
              <a:spcBef>
                <a:spcPts val="1000"/>
              </a:spcBef>
              <a:buNone/>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hợp của đề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án đầu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đã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có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thẩm</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phê</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duyệt</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án,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nhu</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hợp của đề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án đầu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cải</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xây dựng lại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đã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phê</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duyệt</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án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đầu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có);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doanh</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mại</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của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án;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án đầu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xây dựng,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hạ</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tầng</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đô</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án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đầu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xây dựng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hợp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của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án đầu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án; </a:t>
            </a:r>
          </a:p>
          <a:p>
            <a:pPr marL="457200" indent="0" algn="just">
              <a:lnSpc>
                <a:spcPts val="1700"/>
              </a:lnSpc>
              <a:spcBef>
                <a:spcPts val="1000"/>
              </a:spcBef>
              <a:buNone/>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của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án;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có)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của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hợp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của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án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quanh</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spc="20"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11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spc="2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11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spc="20" dirty="0" err="1">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11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spc="20"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11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spc="20" dirty="0" err="1">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1100" spc="2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1100" spc="20" dirty="0" err="1">
                <a:effectLst/>
                <a:latin typeface="Times New Roman" panose="02020603050405020304" pitchFamily="18" charset="0"/>
                <a:ea typeface="Times New Roman" panose="02020603050405020304" pitchFamily="18" charset="0"/>
                <a:cs typeface="Times New Roman" panose="02020603050405020304" pitchFamily="18" charset="0"/>
              </a:rPr>
              <a:t>ninh</a:t>
            </a:r>
            <a:r>
              <a:rPr lang="en-US" sz="11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spc="20" dirty="0" err="1">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11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spc="20" dirty="0" err="1">
                <a:effectLst/>
                <a:latin typeface="Times New Roman" panose="02020603050405020304" pitchFamily="18" charset="0"/>
                <a:ea typeface="Times New Roman" panose="02020603050405020304" pitchFamily="18" charset="0"/>
                <a:cs typeface="Times New Roman" panose="02020603050405020304" pitchFamily="18" charset="0"/>
              </a:rPr>
              <a:t>cháy</a:t>
            </a:r>
            <a:r>
              <a:rPr lang="en-US" sz="11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spc="20" dirty="0" err="1">
                <a:effectLst/>
                <a:latin typeface="Times New Roman" panose="02020603050405020304" pitchFamily="18" charset="0"/>
                <a:ea typeface="Times New Roman" panose="02020603050405020304" pitchFamily="18" charset="0"/>
                <a:cs typeface="Times New Roman" panose="02020603050405020304" pitchFamily="18" charset="0"/>
              </a:rPr>
              <a:t>chữa</a:t>
            </a:r>
            <a:r>
              <a:rPr lang="en-US" sz="11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spc="20" dirty="0" err="1">
                <a:effectLst/>
                <a:latin typeface="Times New Roman" panose="02020603050405020304" pitchFamily="18" charset="0"/>
                <a:ea typeface="Times New Roman" panose="02020603050405020304" pitchFamily="18" charset="0"/>
                <a:cs typeface="Times New Roman" panose="02020603050405020304" pitchFamily="18" charset="0"/>
              </a:rPr>
              <a:t>cháy</a:t>
            </a:r>
            <a:r>
              <a:rPr lang="en-US" sz="11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spc="20" dirty="0" err="1">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11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spc="20" dirty="0" err="1">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11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spc="2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1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spc="2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1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spc="2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1100" spc="20" dirty="0">
                <a:effectLst/>
                <a:latin typeface="Times New Roman" panose="02020603050405020304" pitchFamily="18" charset="0"/>
                <a:ea typeface="Times New Roman" panose="02020603050405020304" pitchFamily="18" charset="0"/>
                <a:cs typeface="Times New Roman" panose="02020603050405020304" pitchFamily="18" charset="0"/>
              </a:rPr>
              <a:t> án;</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457200" indent="0" algn="just">
              <a:lnSpc>
                <a:spcPct val="104000"/>
              </a:lnSpc>
              <a:spcBef>
                <a:spcPts val="1200"/>
              </a:spcBef>
              <a:buNone/>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đ)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ưu</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đãi</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đầu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của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có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ưu</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đãi</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đầu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có); </a:t>
            </a:r>
          </a:p>
          <a:p>
            <a:pPr marL="457200" indent="0" algn="just">
              <a:lnSpc>
                <a:spcPct val="104000"/>
              </a:lnSpc>
              <a:spcBef>
                <a:spcPts val="1200"/>
              </a:spcBef>
              <a:buNone/>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e)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hợp của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án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bồi</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đã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đầu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thống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457200" indent="0" algn="just">
              <a:lnSpc>
                <a:spcPct val="104000"/>
              </a:lnSpc>
              <a:spcBef>
                <a:spcPts val="1200"/>
              </a:spcBef>
              <a:buNone/>
              <a:tabLst>
                <a:tab pos="630555" algn="l"/>
              </a:tabLs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g)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hợp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thỏa</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nhượng</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khoản 11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60 của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nội dung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 b, c, d, đ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e khoản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có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án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spc="-2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1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spc="-20" dirty="0" err="1">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11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spc="-2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11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spc="-2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1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spc="-2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1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spc="-2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1100" spc="-20" dirty="0">
                <a:effectLst/>
                <a:latin typeface="Times New Roman" panose="02020603050405020304" pitchFamily="18" charset="0"/>
                <a:ea typeface="Times New Roman" panose="02020603050405020304" pitchFamily="18" charset="0"/>
                <a:cs typeface="Times New Roman" panose="02020603050405020304" pitchFamily="18" charset="0"/>
              </a:rPr>
              <a:t> khoản 1 </a:t>
            </a:r>
            <a:r>
              <a:rPr lang="en-US" sz="1100" spc="-2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100" spc="-20" dirty="0">
                <a:effectLst/>
                <a:latin typeface="Times New Roman" panose="02020603050405020304" pitchFamily="18" charset="0"/>
                <a:ea typeface="Times New Roman" panose="02020603050405020304" pitchFamily="18" charset="0"/>
                <a:cs typeface="Times New Roman" panose="02020603050405020304" pitchFamily="18" charset="0"/>
              </a:rPr>
              <a:t> 16 của </a:t>
            </a:r>
            <a:r>
              <a:rPr lang="en-US" sz="1100" spc="-20"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11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spc="-2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1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spc="-2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1100" spc="-2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628650" indent="-171450" algn="just">
              <a:lnSpc>
                <a:spcPct val="104000"/>
              </a:lnSpc>
              <a:spcBef>
                <a:spcPts val="1200"/>
              </a:spcBef>
              <a:buFontTx/>
              <a:buChar char="-"/>
              <a:tabLst>
                <a:tab pos="630555" algn="l"/>
              </a:tabLs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Khoản 2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13: </a:t>
            </a:r>
          </a:p>
          <a:p>
            <a:pPr marL="457200" indent="0" algn="just">
              <a:lnSpc>
                <a:spcPct val="104000"/>
              </a:lnSpc>
              <a:spcBef>
                <a:spcPts val="1200"/>
              </a:spcBef>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nội dung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 c, d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đ khoản 1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VnCentury Schoolbook" panose="020B7200000000000000" pitchFamily="34" charset="0"/>
              <a:ea typeface="Times New Roman" panose="02020603050405020304" pitchFamily="18" charset="0"/>
              <a:cs typeface="Times New Roman" panose="02020603050405020304" pitchFamily="18" charset="0"/>
            </a:endParaRPr>
          </a:p>
          <a:p>
            <a:pPr marL="457200" indent="0" algn="just">
              <a:lnSpc>
                <a:spcPct val="104000"/>
              </a:lnSpc>
              <a:spcBef>
                <a:spcPts val="1200"/>
              </a:spcBef>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đầu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thầu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án có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18 của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VnCentury Schoolbook" panose="020B7200000000000000" pitchFamily="34" charset="0"/>
              <a:ea typeface="Times New Roman" panose="02020603050405020304" pitchFamily="18" charset="0"/>
              <a:cs typeface="Times New Roman" panose="02020603050405020304" pitchFamily="18" charset="0"/>
            </a:endParaRPr>
          </a:p>
          <a:p>
            <a:pPr marL="628650" indent="-171450" algn="just">
              <a:lnSpc>
                <a:spcPct val="104000"/>
              </a:lnSpc>
              <a:spcBef>
                <a:spcPts val="1200"/>
              </a:spcBef>
              <a:buFontTx/>
              <a:buChar char="-"/>
              <a:tabLst>
                <a:tab pos="630555" algn="l"/>
              </a:tabLst>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567510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mục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a:t>
            </a:r>
            <a:r>
              <a:rPr lang="en-US" dirty="0">
                <a:latin typeface="Times New Roman" panose="02020603050405020304" pitchFamily="18" charset="0"/>
                <a:cs typeface="Times New Roman" panose="02020603050405020304" pitchFamily="18" charset="0"/>
              </a:rPr>
              <a:t> án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sang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bồi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sang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có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án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án của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có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thẩm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VnCentury Schoolbook" panose="020B7200000000000000" pitchFamily="34" charset="0"/>
              <a:ea typeface="Times New Roman" panose="02020603050405020304" pitchFamily="18"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072096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0" algn="just">
              <a:lnSpc>
                <a:spcPct val="105000"/>
              </a:lnSpc>
              <a:spcBef>
                <a:spcPts val="1200"/>
              </a:spcBef>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đề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457200" indent="0" algn="just">
              <a:lnSpc>
                <a:spcPct val="105000"/>
              </a:lnSpc>
              <a:spcBef>
                <a:spcPts val="1200"/>
              </a:spcBef>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bản đề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chấp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trương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đầu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án có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nội dung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đầu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cam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của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đầu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hợp đã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đầu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án;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nội dung đề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đề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nội dung của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bản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chấp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trương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đầu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VnCentury Schoolbook" panose="020B7200000000000000" pitchFamily="34" charset="0"/>
              <a:ea typeface="Times New Roman" panose="02020603050405020304" pitchFamily="18" charset="0"/>
              <a:cs typeface="Times New Roman" panose="02020603050405020304" pitchFamily="18" charset="0"/>
            </a:endParaRPr>
          </a:p>
          <a:p>
            <a:pPr marL="457200" indent="0" algn="just">
              <a:lnSpc>
                <a:spcPct val="105000"/>
              </a:lnSpc>
              <a:spcBef>
                <a:spcPts val="1200"/>
              </a:spcBef>
              <a:buNone/>
            </a:pP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bản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chấp</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trương</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đầu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án của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có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thẩm</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VnCentury Schoolbook" panose="020B7200000000000000" pitchFamily="34" charset="0"/>
              <a:ea typeface="Times New Roman" panose="02020603050405020304" pitchFamily="18" charset="0"/>
              <a:cs typeface="Times New Roman" panose="02020603050405020304" pitchFamily="18" charset="0"/>
            </a:endParaRPr>
          </a:p>
          <a:p>
            <a:pPr marL="457200" indent="0" algn="just">
              <a:lnSpc>
                <a:spcPct val="105000"/>
              </a:lnSpc>
              <a:spcBef>
                <a:spcPts val="1200"/>
              </a:spcBef>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chấp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đầu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phê</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duyệt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30" dirty="0" err="1">
                <a:effectLst/>
                <a:latin typeface="Times New Roman" panose="02020603050405020304" pitchFamily="18" charset="0"/>
                <a:ea typeface="Times New Roman" panose="02020603050405020304" pitchFamily="18" charset="0"/>
                <a:cs typeface="Times New Roman" panose="02020603050405020304" pitchFamily="18" charset="0"/>
              </a:rPr>
              <a:t>trúng</a:t>
            </a:r>
            <a:r>
              <a:rPr lang="en-US" sz="18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30" dirty="0" err="1">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18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30" dirty="0" err="1">
                <a:effectLst/>
                <a:latin typeface="Times New Roman" panose="02020603050405020304" pitchFamily="18" charset="0"/>
                <a:ea typeface="Times New Roman" panose="02020603050405020304" pitchFamily="18" charset="0"/>
                <a:cs typeface="Times New Roman" panose="02020603050405020304" pitchFamily="18" charset="0"/>
              </a:rPr>
              <a:t>thầu</a:t>
            </a:r>
            <a:r>
              <a:rPr lang="en-US" sz="18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3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1800" spc="-30" dirty="0">
                <a:effectLst/>
                <a:latin typeface="Times New Roman" panose="02020603050405020304" pitchFamily="18" charset="0"/>
                <a:ea typeface="Times New Roman" panose="02020603050405020304" pitchFamily="18" charset="0"/>
                <a:cs typeface="Times New Roman" panose="02020603050405020304" pitchFamily="18" charset="0"/>
              </a:rPr>
              <a:t> án </a:t>
            </a:r>
            <a:r>
              <a:rPr lang="en-US" sz="1800" spc="-30" dirty="0" err="1">
                <a:effectLst/>
                <a:latin typeface="Times New Roman" panose="02020603050405020304" pitchFamily="18" charset="0"/>
                <a:ea typeface="Times New Roman" panose="02020603050405020304" pitchFamily="18" charset="0"/>
                <a:cs typeface="Times New Roman" panose="02020603050405020304" pitchFamily="18" charset="0"/>
              </a:rPr>
              <a:t>cải</a:t>
            </a:r>
            <a:r>
              <a:rPr lang="en-US" sz="18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3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1800" spc="-30" dirty="0">
                <a:effectLst/>
                <a:latin typeface="Times New Roman" panose="02020603050405020304" pitchFamily="18" charset="0"/>
                <a:ea typeface="Times New Roman" panose="02020603050405020304" pitchFamily="18" charset="0"/>
                <a:cs typeface="Times New Roman" panose="02020603050405020304" pitchFamily="18" charset="0"/>
              </a:rPr>
              <a:t>, xây dựng lại </a:t>
            </a:r>
            <a:r>
              <a:rPr lang="en-US" sz="1800" spc="-3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30"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18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30" dirty="0" err="1">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1800" spc="-30" dirty="0">
                <a:effectLst/>
                <a:latin typeface="Times New Roman" panose="02020603050405020304" pitchFamily="18" charset="0"/>
                <a:ea typeface="Times New Roman" panose="02020603050405020304" pitchFamily="18" charset="0"/>
                <a:cs typeface="Times New Roman" panose="02020603050405020304" pitchFamily="18" charset="0"/>
              </a:rPr>
              <a:t> của </a:t>
            </a:r>
            <a:r>
              <a:rPr lang="en-US" sz="1800" spc="-3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18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3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800" spc="-30" dirty="0">
                <a:effectLst/>
                <a:latin typeface="Times New Roman" panose="02020603050405020304" pitchFamily="18" charset="0"/>
                <a:ea typeface="Times New Roman" panose="02020603050405020304" pitchFamily="18" charset="0"/>
                <a:cs typeface="Times New Roman" panose="02020603050405020304" pitchFamily="18" charset="0"/>
              </a:rPr>
              <a:t> có </a:t>
            </a:r>
            <a:r>
              <a:rPr lang="en-US" sz="1800" spc="-30" dirty="0" err="1">
                <a:effectLst/>
                <a:latin typeface="Times New Roman" panose="02020603050405020304" pitchFamily="18" charset="0"/>
                <a:ea typeface="Times New Roman" panose="02020603050405020304" pitchFamily="18" charset="0"/>
                <a:cs typeface="Times New Roman" panose="02020603050405020304" pitchFamily="18" charset="0"/>
              </a:rPr>
              <a:t>thẩm</a:t>
            </a:r>
            <a:r>
              <a:rPr lang="en-US" sz="18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30" dirty="0" err="1">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1800" spc="-3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VnCentury Schoolbook" panose="020B7200000000000000" pitchFamily="34" charset="0"/>
              <a:ea typeface="Times New Roman" panose="02020603050405020304" pitchFamily="18" charset="0"/>
              <a:cs typeface="Times New Roman" panose="02020603050405020304" pitchFamily="18" charset="0"/>
            </a:endParaRPr>
          </a:p>
          <a:p>
            <a:pPr marL="457200" indent="0" algn="just">
              <a:lnSpc>
                <a:spcPct val="105000"/>
              </a:lnSpc>
              <a:spcBef>
                <a:spcPts val="1200"/>
              </a:spcBef>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án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đề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457200" indent="0" algn="just">
              <a:lnSpc>
                <a:spcPct val="105000"/>
              </a:lnSpc>
              <a:spcBef>
                <a:spcPts val="1200"/>
              </a:spcBef>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như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chấp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trương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đầu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VnCentury Schoolbook" panose="020B7200000000000000"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537831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a:spcBef>
                <a:spcPts val="600"/>
              </a:spcBef>
              <a:spcAft>
                <a:spcPts val="600"/>
              </a:spcAft>
              <a:buNone/>
            </a:pPr>
            <a:r>
              <a:rPr lang="vi-VN" b="0" i="0" u="none" strike="noStrike" dirty="0" smtClean="0">
                <a:solidFill>
                  <a:srgbClr val="000000"/>
                </a:solidFill>
                <a:effectLst/>
                <a:latin typeface="Arial" panose="020B0604020202020204" pitchFamily="34" charset="0"/>
              </a:rPr>
              <a:t>- Khoản 11 Điều 60 Luật Nhà ở quy định: Việc thỏa thuận chuyển nhượng quyền sử dụng đất để thực hiện dự án đầu tư cải tạo, xây dựng lại nhà chung cư được thực hiện khi đáp ứng đủ các điều kiện sau đây:</a:t>
            </a:r>
            <a:endParaRPr lang="vi-VN" b="0" i="0" dirty="0" smtClean="0">
              <a:solidFill>
                <a:srgbClr val="000000"/>
              </a:solidFill>
              <a:effectLst/>
              <a:latin typeface="Arial" panose="020B0604020202020204" pitchFamily="34" charset="0"/>
            </a:endParaRPr>
          </a:p>
          <a:p>
            <a:pPr marL="158750" indent="0" algn="l">
              <a:spcBef>
                <a:spcPts val="600"/>
              </a:spcBef>
              <a:spcAft>
                <a:spcPts val="600"/>
              </a:spcAft>
              <a:buNone/>
            </a:pPr>
            <a:r>
              <a:rPr lang="vi-VN" b="0" i="0" dirty="0" smtClean="0">
                <a:solidFill>
                  <a:srgbClr val="000000"/>
                </a:solidFill>
                <a:effectLst/>
                <a:latin typeface="Arial" panose="020B0604020202020204" pitchFamily="34" charset="0"/>
              </a:rPr>
              <a:t>a) Dự án không thuộc trường hợp quy định tại </a:t>
            </a:r>
            <a:r>
              <a:rPr lang="vi-VN" b="0" i="0" u="none" strike="noStrike" dirty="0" smtClean="0">
                <a:solidFill>
                  <a:srgbClr val="0000FF"/>
                </a:solidFill>
                <a:effectLst/>
                <a:latin typeface="Arial" panose="020B0604020202020204" pitchFamily="34" charset="0"/>
              </a:rPr>
              <a:t>khoản 1 và khoản 3 Điều 68 của Luật này (đầu tư công và đấu thầu)</a:t>
            </a:r>
            <a:r>
              <a:rPr lang="vi-VN" b="0" i="0" dirty="0" smtClean="0">
                <a:solidFill>
                  <a:srgbClr val="000000"/>
                </a:solidFill>
                <a:effectLst/>
                <a:latin typeface="Arial" panose="020B0604020202020204" pitchFamily="34" charset="0"/>
              </a:rPr>
              <a:t>;</a:t>
            </a:r>
          </a:p>
          <a:p>
            <a:pPr marL="158750" indent="0" algn="l">
              <a:spcBef>
                <a:spcPts val="600"/>
              </a:spcBef>
              <a:spcAft>
                <a:spcPts val="600"/>
              </a:spcAft>
              <a:buNone/>
            </a:pPr>
            <a:r>
              <a:rPr lang="vi-VN" b="0" i="0" dirty="0" smtClean="0">
                <a:solidFill>
                  <a:srgbClr val="000000"/>
                </a:solidFill>
                <a:effectLst/>
                <a:latin typeface="Arial" panose="020B0604020202020204" pitchFamily="34" charset="0"/>
              </a:rPr>
              <a:t>b) Dự án chỉ có diện tích đất thuộc quyền sử dụng chung của các chủ sở hữu nhà chung cư;</a:t>
            </a:r>
          </a:p>
          <a:p>
            <a:pPr marL="158750" indent="0" algn="l">
              <a:spcBef>
                <a:spcPts val="600"/>
              </a:spcBef>
              <a:spcAft>
                <a:spcPts val="600"/>
              </a:spcAft>
              <a:buNone/>
            </a:pPr>
            <a:r>
              <a:rPr lang="vi-VN" b="0" i="0" dirty="0" smtClean="0">
                <a:solidFill>
                  <a:srgbClr val="000000"/>
                </a:solidFill>
                <a:effectLst/>
                <a:latin typeface="Arial" panose="020B0604020202020204" pitchFamily="34" charset="0"/>
              </a:rPr>
              <a:t>c) Việc thỏa thuận chuyển nhượng quyền sử dụng đất để thực hiện dự án phục vụ tái định cư tại chỗ theo phương án bồi thường, tái định cư đã </a:t>
            </a:r>
            <a:r>
              <a:rPr lang="vi-VN" b="1" i="0" dirty="0" smtClean="0">
                <a:solidFill>
                  <a:srgbClr val="000000"/>
                </a:solidFill>
                <a:effectLst/>
                <a:latin typeface="Arial" panose="020B0604020202020204" pitchFamily="34" charset="0"/>
              </a:rPr>
              <a:t>được toàn bộ</a:t>
            </a:r>
            <a:r>
              <a:rPr lang="vi-VN" b="0" i="0" dirty="0" smtClean="0">
                <a:solidFill>
                  <a:srgbClr val="000000"/>
                </a:solidFill>
                <a:effectLst/>
                <a:latin typeface="Arial" panose="020B0604020202020204" pitchFamily="34" charset="0"/>
              </a:rPr>
              <a:t> chủ sở hữu nhà chung cư thống nhất với chủ đầu tư dự án đầu tư cải tạo, xây dựng lại nhà chung cư.</a:t>
            </a:r>
          </a:p>
          <a:p>
            <a:pPr marL="158750" indent="0" algn="l">
              <a:spcBef>
                <a:spcPts val="600"/>
              </a:spcBef>
              <a:spcAft>
                <a:spcPts val="600"/>
              </a:spcAft>
              <a:buNone/>
            </a:pPr>
            <a:r>
              <a:rPr lang="vi-VN" b="0" i="0" dirty="0" smtClean="0">
                <a:solidFill>
                  <a:srgbClr val="000000"/>
                </a:solidFill>
                <a:effectLst/>
                <a:latin typeface="Arial" panose="020B0604020202020204" pitchFamily="34" charset="0"/>
              </a:rPr>
              <a:t>- Thỏa thuận thông qua HNNCC: đạt tỷ lệ đồng thuận từ 52.5% hoặc 51% trở lên </a:t>
            </a:r>
          </a:p>
        </p:txBody>
      </p:sp>
    </p:spTree>
    <p:extLst>
      <p:ext uri="{BB962C8B-B14F-4D97-AF65-F5344CB8AC3E}">
        <p14:creationId xmlns:p14="http://schemas.microsoft.com/office/powerpoint/2010/main" val="15568528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có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của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có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sập</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đổ</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không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dời</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khẩn</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 D) </a:t>
            </a:r>
            <a:endParaRPr lang="en-US" sz="1800" spc="-20" dirty="0">
              <a:effectLst/>
              <a:latin typeface="Times New Roman" panose="02020603050405020304" pitchFamily="18" charset="0"/>
              <a:ea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spc="-20" dirty="0" err="1">
                <a:effectLst/>
                <a:latin typeface="Times New Roman" panose="02020603050405020304" pitchFamily="18" charset="0"/>
                <a:ea typeface="Times New Roman" panose="02020603050405020304" pitchFamily="18" charset="0"/>
              </a:rPr>
              <a:t>Nhà</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chung</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cư</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bị</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hư</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hỏng</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nặng</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xuất</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hiện</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tình</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trạng</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nguy</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hiểm</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cục</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bộ</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kết</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cấu</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chịu</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lực</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chính</a:t>
            </a:r>
            <a:r>
              <a:rPr lang="en-US" sz="1800" spc="-20" dirty="0">
                <a:effectLst/>
                <a:latin typeface="Times New Roman" panose="02020603050405020304" pitchFamily="18" charset="0"/>
                <a:ea typeface="Times New Roman" panose="02020603050405020304" pitchFamily="18" charset="0"/>
              </a:rPr>
              <a:t> của </a:t>
            </a:r>
            <a:r>
              <a:rPr lang="en-US" sz="1800" spc="-20" dirty="0" err="1">
                <a:effectLst/>
                <a:latin typeface="Times New Roman" panose="02020603050405020304" pitchFamily="18" charset="0"/>
                <a:ea typeface="Times New Roman" panose="02020603050405020304" pitchFamily="18" charset="0"/>
              </a:rPr>
              <a:t>công</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trình</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và</a:t>
            </a:r>
            <a:r>
              <a:rPr lang="en-US" sz="1800" spc="-20" dirty="0">
                <a:effectLst/>
                <a:latin typeface="Times New Roman" panose="02020603050405020304" pitchFamily="18" charset="0"/>
                <a:ea typeface="Times New Roman" panose="02020603050405020304" pitchFamily="18" charset="0"/>
              </a:rPr>
              <a:t> có </a:t>
            </a:r>
            <a:r>
              <a:rPr lang="en-US" sz="1800" spc="-20" dirty="0" err="1">
                <a:effectLst/>
                <a:latin typeface="Times New Roman" panose="02020603050405020304" pitchFamily="18" charset="0"/>
                <a:ea typeface="Times New Roman" panose="02020603050405020304" pitchFamily="18" charset="0"/>
              </a:rPr>
              <a:t>một</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trong</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các</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yếu</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tố</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sau</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đây</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hệ</a:t>
            </a:r>
            <a:r>
              <a:rPr lang="en-US" sz="1800" spc="-20" dirty="0">
                <a:effectLst/>
                <a:latin typeface="Times New Roman" panose="02020603050405020304" pitchFamily="18" charset="0"/>
                <a:ea typeface="Times New Roman" panose="02020603050405020304" pitchFamily="18" charset="0"/>
              </a:rPr>
              <a:t> thống </a:t>
            </a:r>
            <a:r>
              <a:rPr lang="en-US" sz="1800" spc="-20" dirty="0" err="1">
                <a:effectLst/>
                <a:latin typeface="Times New Roman" panose="02020603050405020304" pitchFamily="18" charset="0"/>
                <a:ea typeface="Times New Roman" panose="02020603050405020304" pitchFamily="18" charset="0"/>
              </a:rPr>
              <a:t>hạ</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tầng</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kỹ</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thuật</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phòng</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cháy</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chữa</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cháy</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cấp</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nước</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thoát</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nước</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xử</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lý</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nước</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thải</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cấp</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điện</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giao</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thông</a:t>
            </a:r>
            <a:r>
              <a:rPr lang="en-US" sz="1800" spc="-20" dirty="0">
                <a:effectLst/>
                <a:latin typeface="Times New Roman" panose="02020603050405020304" pitchFamily="18" charset="0"/>
                <a:ea typeface="Times New Roman" panose="02020603050405020304" pitchFamily="18" charset="0"/>
              </a:rPr>
              <a:t> nội </a:t>
            </a:r>
            <a:r>
              <a:rPr lang="en-US" sz="1800" spc="-20" dirty="0" err="1">
                <a:effectLst/>
                <a:latin typeface="Times New Roman" panose="02020603050405020304" pitchFamily="18" charset="0"/>
                <a:ea typeface="Times New Roman" panose="02020603050405020304" pitchFamily="18" charset="0"/>
              </a:rPr>
              <a:t>bộ</a:t>
            </a:r>
            <a:r>
              <a:rPr lang="en-US" sz="1800" spc="-20" dirty="0">
                <a:effectLst/>
                <a:latin typeface="Times New Roman" panose="02020603050405020304" pitchFamily="18" charset="0"/>
                <a:ea typeface="Times New Roman" panose="02020603050405020304" pitchFamily="18" charset="0"/>
              </a:rPr>
              <a:t> không </a:t>
            </a:r>
            <a:r>
              <a:rPr lang="en-US" sz="1800" spc="-20" dirty="0" err="1">
                <a:effectLst/>
                <a:latin typeface="Times New Roman" panose="02020603050405020304" pitchFamily="18" charset="0"/>
                <a:ea typeface="Times New Roman" panose="02020603050405020304" pitchFamily="18" charset="0"/>
              </a:rPr>
              <a:t>đáp</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ứng</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yêu</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cầu</a:t>
            </a:r>
            <a:r>
              <a:rPr lang="en-US" sz="1800" spc="-20" dirty="0">
                <a:effectLst/>
                <a:latin typeface="Times New Roman" panose="02020603050405020304" pitchFamily="18" charset="0"/>
                <a:ea typeface="Times New Roman" panose="02020603050405020304" pitchFamily="18" charset="0"/>
              </a:rPr>
              <a:t> của </a:t>
            </a:r>
            <a:r>
              <a:rPr lang="en-US" sz="1800" spc="-20" dirty="0" err="1">
                <a:effectLst/>
                <a:latin typeface="Times New Roman" panose="02020603050405020304" pitchFamily="18" charset="0"/>
                <a:ea typeface="Times New Roman" panose="02020603050405020304" pitchFamily="18" charset="0"/>
              </a:rPr>
              <a:t>tiêu</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chuẩn</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quy</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chuẩn</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kỹ</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thuật</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hiện</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hành</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hoặc</a:t>
            </a:r>
            <a:r>
              <a:rPr lang="en-US" sz="1800" spc="-20" dirty="0">
                <a:effectLst/>
                <a:latin typeface="Times New Roman" panose="02020603050405020304" pitchFamily="18" charset="0"/>
                <a:ea typeface="Times New Roman" panose="02020603050405020304" pitchFamily="18" charset="0"/>
              </a:rPr>
              <a:t> có </a:t>
            </a:r>
            <a:r>
              <a:rPr lang="en-US" sz="1800" spc="-20" dirty="0" err="1">
                <a:effectLst/>
                <a:latin typeface="Times New Roman" panose="02020603050405020304" pitchFamily="18" charset="0"/>
                <a:ea typeface="Times New Roman" panose="02020603050405020304" pitchFamily="18" charset="0"/>
              </a:rPr>
              <a:t>nguy</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cơ</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mất</a:t>
            </a:r>
            <a:r>
              <a:rPr lang="en-US" sz="1800" spc="-20" dirty="0">
                <a:effectLst/>
                <a:latin typeface="Times New Roman" panose="02020603050405020304" pitchFamily="18" charset="0"/>
                <a:ea typeface="Times New Roman" panose="02020603050405020304" pitchFamily="18" charset="0"/>
              </a:rPr>
              <a:t> an </a:t>
            </a:r>
            <a:r>
              <a:rPr lang="en-US" sz="1800" spc="-20" dirty="0" err="1">
                <a:effectLst/>
                <a:latin typeface="Times New Roman" panose="02020603050405020304" pitchFamily="18" charset="0"/>
                <a:ea typeface="Times New Roman" panose="02020603050405020304" pitchFamily="18" charset="0"/>
              </a:rPr>
              <a:t>toàn</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trong</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vận</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hành</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khai</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thác</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sử</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dụng</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cần</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phải</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phá</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dỡ</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để</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bảo</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đảm</a:t>
            </a:r>
            <a:r>
              <a:rPr lang="en-US" sz="1800" spc="-20" dirty="0">
                <a:effectLst/>
                <a:latin typeface="Times New Roman" panose="02020603050405020304" pitchFamily="18" charset="0"/>
                <a:ea typeface="Times New Roman" panose="02020603050405020304" pitchFamily="18" charset="0"/>
              </a:rPr>
              <a:t> an </a:t>
            </a:r>
            <a:r>
              <a:rPr lang="en-US" sz="1800" spc="-20" dirty="0" err="1">
                <a:effectLst/>
                <a:latin typeface="Times New Roman" panose="02020603050405020304" pitchFamily="18" charset="0"/>
                <a:ea typeface="Times New Roman" panose="02020603050405020304" pitchFamily="18" charset="0"/>
              </a:rPr>
              <a:t>toàn</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cho</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chủ</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sở</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hữu</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người</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sử</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dụng</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nhà</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chung</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cư</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và</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yêu</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cầu</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về</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cải</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tạo</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chỉnh</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trang</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đô</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thị</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Cấp</a:t>
            </a:r>
            <a:r>
              <a:rPr lang="en-US" sz="1800" spc="-20" dirty="0">
                <a:effectLst/>
                <a:latin typeface="Times New Roman" panose="02020603050405020304" pitchFamily="18" charset="0"/>
                <a:ea typeface="Times New Roman" panose="02020603050405020304" pitchFamily="18" charset="0"/>
              </a:rPr>
              <a:t> C)</a:t>
            </a:r>
          </a:p>
          <a:p>
            <a:r>
              <a:rPr lang="en-US" sz="1800" spc="-20" dirty="0" err="1">
                <a:effectLst/>
                <a:latin typeface="Times New Roman" panose="02020603050405020304" pitchFamily="18" charset="0"/>
                <a:ea typeface="Times New Roman" panose="02020603050405020304" pitchFamily="18" charset="0"/>
              </a:rPr>
              <a:t>Nhà</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chung</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cư</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bị</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hư</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hỏng</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một</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trong</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các</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kết</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cấu</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chính</a:t>
            </a:r>
            <a:r>
              <a:rPr lang="en-US" sz="1800" spc="-20" dirty="0">
                <a:effectLst/>
                <a:latin typeface="Times New Roman" panose="02020603050405020304" pitchFamily="18" charset="0"/>
                <a:ea typeface="Times New Roman" panose="02020603050405020304" pitchFamily="18" charset="0"/>
              </a:rPr>
              <a:t> của </a:t>
            </a:r>
            <a:r>
              <a:rPr lang="en-US" sz="1800" spc="-20" dirty="0" err="1">
                <a:effectLst/>
                <a:latin typeface="Times New Roman" panose="02020603050405020304" pitchFamily="18" charset="0"/>
                <a:ea typeface="Times New Roman" panose="02020603050405020304" pitchFamily="18" charset="0"/>
              </a:rPr>
              <a:t>công</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trình</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sau</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đây</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móng</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cột</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tường</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dầm</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xà</a:t>
            </a:r>
            <a:r>
              <a:rPr lang="en-US" sz="1800" spc="-20" dirty="0">
                <a:effectLst/>
                <a:latin typeface="Times New Roman" panose="02020603050405020304" pitchFamily="18" charset="0"/>
                <a:ea typeface="Times New Roman" panose="02020603050405020304" pitchFamily="18" charset="0"/>
              </a:rPr>
              <a:t> không </a:t>
            </a:r>
            <a:r>
              <a:rPr lang="en-US" sz="1800" spc="-20" dirty="0" err="1">
                <a:effectLst/>
                <a:latin typeface="Times New Roman" panose="02020603050405020304" pitchFamily="18" charset="0"/>
                <a:ea typeface="Times New Roman" panose="02020603050405020304" pitchFamily="18" charset="0"/>
              </a:rPr>
              <a:t>đáp</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ứng</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yêu</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cầu</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sử</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dụng</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bình</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thường</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mà</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chưa</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thuộc</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trường</a:t>
            </a:r>
            <a:r>
              <a:rPr lang="en-US" sz="1800" spc="-20" dirty="0">
                <a:effectLst/>
                <a:latin typeface="Times New Roman" panose="02020603050405020304" pitchFamily="18" charset="0"/>
                <a:ea typeface="Times New Roman" panose="02020603050405020304" pitchFamily="18" charset="0"/>
              </a:rPr>
              <a:t> hợp </a:t>
            </a:r>
            <a:r>
              <a:rPr lang="en-US" sz="1800" spc="-20" dirty="0" err="1">
                <a:effectLst/>
                <a:latin typeface="Times New Roman" panose="02020603050405020304" pitchFamily="18" charset="0"/>
                <a:ea typeface="Times New Roman" panose="02020603050405020304" pitchFamily="18" charset="0"/>
              </a:rPr>
              <a:t>phải</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phá</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dỡ</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theo</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quy</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định</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tại</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điểm</a:t>
            </a:r>
            <a:r>
              <a:rPr lang="en-US" sz="1800" spc="-20" dirty="0">
                <a:effectLst/>
                <a:latin typeface="Times New Roman" panose="02020603050405020304" pitchFamily="18" charset="0"/>
                <a:ea typeface="Times New Roman" panose="02020603050405020304" pitchFamily="18" charset="0"/>
              </a:rPr>
              <a:t> a, </a:t>
            </a:r>
            <a:r>
              <a:rPr lang="en-US" sz="1800" spc="-20" dirty="0" err="1">
                <a:effectLst/>
                <a:latin typeface="Times New Roman" panose="02020603050405020304" pitchFamily="18" charset="0"/>
                <a:ea typeface="Times New Roman" panose="02020603050405020304" pitchFamily="18" charset="0"/>
              </a:rPr>
              <a:t>điểm</a:t>
            </a:r>
            <a:r>
              <a:rPr lang="en-US" sz="1800" spc="-20" dirty="0">
                <a:effectLst/>
                <a:latin typeface="Times New Roman" panose="02020603050405020304" pitchFamily="18" charset="0"/>
                <a:ea typeface="Times New Roman" panose="02020603050405020304" pitchFamily="18" charset="0"/>
              </a:rPr>
              <a:t> b khoản </a:t>
            </a:r>
            <a:r>
              <a:rPr lang="en-US" sz="1800" spc="-20" dirty="0" err="1">
                <a:effectLst/>
                <a:latin typeface="Times New Roman" panose="02020603050405020304" pitchFamily="18" charset="0"/>
                <a:ea typeface="Times New Roman" panose="02020603050405020304" pitchFamily="18" charset="0"/>
              </a:rPr>
              <a:t>này</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nhưng</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thuộc</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khu</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vực</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phải</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thực</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hiện</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cải</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tạo</a:t>
            </a:r>
            <a:r>
              <a:rPr lang="en-US" sz="1800" spc="-20" dirty="0">
                <a:effectLst/>
                <a:latin typeface="Times New Roman" panose="02020603050405020304" pitchFamily="18" charset="0"/>
                <a:ea typeface="Times New Roman" panose="02020603050405020304" pitchFamily="18" charset="0"/>
              </a:rPr>
              <a:t>, xây dựng </a:t>
            </a:r>
            <a:r>
              <a:rPr lang="en-US" sz="1800" spc="-20" dirty="0" err="1">
                <a:effectLst/>
                <a:latin typeface="Times New Roman" panose="02020603050405020304" pitchFamily="18" charset="0"/>
                <a:ea typeface="Times New Roman" panose="02020603050405020304" pitchFamily="18" charset="0"/>
              </a:rPr>
              <a:t>đồng</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bộ</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với</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nhà</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chung</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cư</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thuộc</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trường</a:t>
            </a:r>
            <a:r>
              <a:rPr lang="en-US" sz="1800" spc="-20" dirty="0">
                <a:effectLst/>
                <a:latin typeface="Times New Roman" panose="02020603050405020304" pitchFamily="18" charset="0"/>
                <a:ea typeface="Times New Roman" panose="02020603050405020304" pitchFamily="18" charset="0"/>
              </a:rPr>
              <a:t> hợp </a:t>
            </a:r>
            <a:r>
              <a:rPr lang="en-US" sz="1800" spc="-20" dirty="0" err="1">
                <a:effectLst/>
                <a:latin typeface="Times New Roman" panose="02020603050405020304" pitchFamily="18" charset="0"/>
                <a:ea typeface="Times New Roman" panose="02020603050405020304" pitchFamily="18" charset="0"/>
              </a:rPr>
              <a:t>phải</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phá</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dỡ</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quy</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định</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tại</a:t>
            </a:r>
            <a:r>
              <a:rPr lang="en-US" sz="1800" spc="-20" dirty="0">
                <a:effectLst/>
                <a:latin typeface="Times New Roman" panose="02020603050405020304" pitchFamily="18" charset="0"/>
                <a:ea typeface="Times New Roman" panose="02020603050405020304" pitchFamily="18" charset="0"/>
              </a:rPr>
              <a:t> khoản </a:t>
            </a:r>
            <a:r>
              <a:rPr lang="en-US" sz="1800" spc="-20" dirty="0" err="1">
                <a:effectLst/>
                <a:latin typeface="Times New Roman" panose="02020603050405020304" pitchFamily="18" charset="0"/>
                <a:ea typeface="Times New Roman" panose="02020603050405020304" pitchFamily="18" charset="0"/>
              </a:rPr>
              <a:t>này</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theo</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quy</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hoạch</a:t>
            </a:r>
            <a:r>
              <a:rPr lang="en-US" sz="1800" spc="-20" dirty="0">
                <a:effectLst/>
                <a:latin typeface="Times New Roman" panose="02020603050405020304" pitchFamily="18" charset="0"/>
                <a:ea typeface="Times New Roman" panose="02020603050405020304" pitchFamily="18" charset="0"/>
              </a:rPr>
              <a:t> xây dựng đã </a:t>
            </a:r>
            <a:r>
              <a:rPr lang="en-US" sz="1800" spc="-20" dirty="0" err="1">
                <a:effectLst/>
                <a:latin typeface="Times New Roman" panose="02020603050405020304" pitchFamily="18" charset="0"/>
                <a:ea typeface="Times New Roman" panose="02020603050405020304" pitchFamily="18" charset="0"/>
              </a:rPr>
              <a:t>được</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phê</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duyệt</a:t>
            </a:r>
            <a:r>
              <a:rPr lang="en-US" sz="1800" spc="-20" dirty="0">
                <a:effectLst/>
                <a:latin typeface="Times New Roman" panose="02020603050405020304" pitchFamily="18" charset="0"/>
                <a:ea typeface="Times New Roman" panose="02020603050405020304" pitchFamily="18" charset="0"/>
              </a:rPr>
              <a:t>.</a:t>
            </a:r>
            <a:endParaRPr lang="en-US" dirty="0"/>
          </a:p>
        </p:txBody>
      </p:sp>
    </p:spTree>
    <p:extLst>
      <p:ext uri="{BB962C8B-B14F-4D97-AF65-F5344CB8AC3E}">
        <p14:creationId xmlns:p14="http://schemas.microsoft.com/office/powerpoint/2010/main" val="1896942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634046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Điều</a:t>
            </a:r>
            <a:r>
              <a:rPr lang="en-US" dirty="0"/>
              <a:t> 70 </a:t>
            </a:r>
            <a:r>
              <a:rPr lang="en-US" dirty="0" err="1"/>
              <a:t>Luật</a:t>
            </a:r>
            <a:r>
              <a:rPr lang="en-US" dirty="0"/>
              <a:t> </a:t>
            </a:r>
            <a:r>
              <a:rPr lang="en-US" dirty="0" err="1"/>
              <a:t>Nhà</a:t>
            </a:r>
            <a:r>
              <a:rPr lang="en-US" dirty="0"/>
              <a:t> ở </a:t>
            </a:r>
            <a:r>
              <a:rPr lang="en-US" dirty="0" err="1"/>
              <a:t>quy</a:t>
            </a:r>
            <a:r>
              <a:rPr lang="en-US" dirty="0"/>
              <a:t> </a:t>
            </a:r>
            <a:r>
              <a:rPr lang="en-US" dirty="0" err="1"/>
              <a:t>định</a:t>
            </a:r>
            <a:r>
              <a:rPr lang="en-US" dirty="0"/>
              <a:t> </a:t>
            </a:r>
            <a:r>
              <a:rPr lang="en-US" dirty="0" err="1"/>
              <a:t>về</a:t>
            </a:r>
            <a:r>
              <a:rPr lang="en-US" dirty="0"/>
              <a:t> </a:t>
            </a:r>
            <a:r>
              <a:rPr lang="en-US" dirty="0" err="1"/>
              <a:t>chủ</a:t>
            </a:r>
            <a:r>
              <a:rPr lang="en-US" dirty="0"/>
              <a:t> </a:t>
            </a:r>
            <a:r>
              <a:rPr lang="en-US" dirty="0" err="1"/>
              <a:t>thể</a:t>
            </a:r>
            <a:r>
              <a:rPr lang="en-US" dirty="0"/>
              <a:t> </a:t>
            </a:r>
            <a:r>
              <a:rPr lang="en-US" dirty="0" err="1"/>
              <a:t>lập</a:t>
            </a:r>
            <a:r>
              <a:rPr lang="en-US" dirty="0"/>
              <a:t> </a:t>
            </a:r>
            <a:r>
              <a:rPr lang="en-US" dirty="0" err="1"/>
              <a:t>phương</a:t>
            </a:r>
            <a:r>
              <a:rPr lang="en-US" dirty="0"/>
              <a:t> án </a:t>
            </a:r>
            <a:r>
              <a:rPr lang="en-US" dirty="0" err="1"/>
              <a:t>bồi</a:t>
            </a:r>
            <a:r>
              <a:rPr lang="en-US" dirty="0"/>
              <a:t> </a:t>
            </a:r>
            <a:r>
              <a:rPr lang="en-US" dirty="0" err="1"/>
              <a:t>thường</a:t>
            </a:r>
            <a:r>
              <a:rPr lang="en-US" dirty="0"/>
              <a:t> (CĐT </a:t>
            </a:r>
            <a:r>
              <a:rPr lang="en-US" dirty="0" err="1"/>
              <a:t>hoặc</a:t>
            </a:r>
            <a:r>
              <a:rPr lang="en-US" dirty="0"/>
              <a:t> </a:t>
            </a:r>
            <a:r>
              <a:rPr lang="en-US" dirty="0" err="1"/>
              <a:t>tổ</a:t>
            </a:r>
            <a:r>
              <a:rPr lang="en-US" dirty="0"/>
              <a:t> </a:t>
            </a:r>
            <a:r>
              <a:rPr lang="en-US" dirty="0" err="1"/>
              <a:t>chức</a:t>
            </a:r>
            <a:r>
              <a:rPr lang="en-US" dirty="0"/>
              <a:t> </a:t>
            </a:r>
            <a:r>
              <a:rPr lang="en-US" dirty="0" err="1"/>
              <a:t>được</a:t>
            </a:r>
            <a:r>
              <a:rPr lang="en-US" dirty="0"/>
              <a:t> </a:t>
            </a:r>
            <a:r>
              <a:rPr lang="en-US" dirty="0" err="1"/>
              <a:t>giao</a:t>
            </a:r>
            <a:r>
              <a:rPr lang="en-US" dirty="0"/>
              <a:t>); </a:t>
            </a:r>
          </a:p>
          <a:p>
            <a:r>
              <a:rPr lang="en-US" dirty="0" err="1"/>
              <a:t>Diện</a:t>
            </a:r>
            <a:r>
              <a:rPr lang="en-US" dirty="0"/>
              <a:t> </a:t>
            </a:r>
            <a:r>
              <a:rPr lang="en-US" dirty="0" err="1"/>
              <a:t>tích</a:t>
            </a:r>
            <a:r>
              <a:rPr lang="en-US" dirty="0"/>
              <a:t> </a:t>
            </a:r>
            <a:r>
              <a:rPr lang="en-US" dirty="0" err="1"/>
              <a:t>căn</a:t>
            </a:r>
            <a:r>
              <a:rPr lang="en-US" dirty="0"/>
              <a:t> </a:t>
            </a:r>
            <a:r>
              <a:rPr lang="en-US" dirty="0" err="1"/>
              <a:t>hộ</a:t>
            </a:r>
            <a:r>
              <a:rPr lang="en-US" dirty="0"/>
              <a:t> </a:t>
            </a:r>
            <a:r>
              <a:rPr lang="en-US" dirty="0" err="1"/>
              <a:t>tái</a:t>
            </a:r>
            <a:r>
              <a:rPr lang="en-US" dirty="0"/>
              <a:t> </a:t>
            </a:r>
            <a:r>
              <a:rPr lang="en-US" dirty="0" err="1"/>
              <a:t>định</a:t>
            </a:r>
            <a:r>
              <a:rPr lang="en-US" dirty="0"/>
              <a:t> </a:t>
            </a:r>
            <a:r>
              <a:rPr lang="en-US" dirty="0" err="1"/>
              <a:t>cư</a:t>
            </a:r>
            <a:r>
              <a:rPr lang="en-US" dirty="0"/>
              <a:t> không </a:t>
            </a:r>
            <a:r>
              <a:rPr lang="en-US" dirty="0" err="1"/>
              <a:t>thấp</a:t>
            </a:r>
            <a:r>
              <a:rPr lang="en-US" dirty="0"/>
              <a:t> </a:t>
            </a:r>
            <a:r>
              <a:rPr lang="en-US" dirty="0" err="1"/>
              <a:t>hơn</a:t>
            </a:r>
            <a:r>
              <a:rPr lang="en-US" dirty="0"/>
              <a:t> </a:t>
            </a:r>
            <a:r>
              <a:rPr lang="en-US" dirty="0" err="1"/>
              <a:t>diện</a:t>
            </a:r>
            <a:r>
              <a:rPr lang="en-US" dirty="0"/>
              <a:t> </a:t>
            </a:r>
            <a:r>
              <a:rPr lang="en-US" dirty="0" err="1"/>
              <a:t>tích</a:t>
            </a:r>
            <a:r>
              <a:rPr lang="en-US" dirty="0"/>
              <a:t> </a:t>
            </a:r>
            <a:r>
              <a:rPr lang="en-US" dirty="0" err="1"/>
              <a:t>theo</a:t>
            </a:r>
            <a:r>
              <a:rPr lang="en-US" dirty="0"/>
              <a:t> </a:t>
            </a:r>
            <a:r>
              <a:rPr lang="en-US" dirty="0" err="1"/>
              <a:t>quy</a:t>
            </a:r>
            <a:r>
              <a:rPr lang="en-US" dirty="0"/>
              <a:t> </a:t>
            </a:r>
            <a:r>
              <a:rPr lang="en-US" dirty="0" err="1"/>
              <a:t>chuẩn</a:t>
            </a:r>
            <a:r>
              <a:rPr lang="en-US" dirty="0"/>
              <a:t> </a:t>
            </a:r>
            <a:r>
              <a:rPr lang="en-US" dirty="0" err="1"/>
              <a:t>kỹ</a:t>
            </a:r>
            <a:r>
              <a:rPr lang="en-US" dirty="0"/>
              <a:t> </a:t>
            </a:r>
            <a:r>
              <a:rPr lang="en-US" dirty="0" err="1"/>
              <a:t>thuật</a:t>
            </a:r>
            <a:r>
              <a:rPr lang="en-US" dirty="0"/>
              <a:t> </a:t>
            </a:r>
            <a:r>
              <a:rPr lang="en-US" dirty="0" err="1"/>
              <a:t>quốc</a:t>
            </a:r>
            <a:r>
              <a:rPr lang="en-US" dirty="0"/>
              <a:t> </a:t>
            </a:r>
            <a:r>
              <a:rPr lang="en-US" dirty="0" err="1"/>
              <a:t>gia</a:t>
            </a:r>
            <a:r>
              <a:rPr lang="en-US" dirty="0"/>
              <a:t> </a:t>
            </a:r>
            <a:r>
              <a:rPr lang="en-US" dirty="0" err="1"/>
              <a:t>về</a:t>
            </a:r>
            <a:r>
              <a:rPr lang="en-US" dirty="0"/>
              <a:t> </a:t>
            </a:r>
            <a:r>
              <a:rPr lang="en-US" dirty="0" err="1"/>
              <a:t>nhà</a:t>
            </a:r>
            <a:r>
              <a:rPr lang="en-US" dirty="0"/>
              <a:t> </a:t>
            </a:r>
            <a:r>
              <a:rPr lang="en-US" dirty="0" err="1"/>
              <a:t>chung</a:t>
            </a:r>
            <a:r>
              <a:rPr lang="en-US" dirty="0"/>
              <a:t> </a:t>
            </a:r>
            <a:r>
              <a:rPr lang="en-US" dirty="0" err="1"/>
              <a:t>cư</a:t>
            </a:r>
            <a:r>
              <a:rPr lang="en-US" dirty="0"/>
              <a:t> (25m2); chi </a:t>
            </a:r>
            <a:r>
              <a:rPr lang="en-US" dirty="0" err="1"/>
              <a:t>phí</a:t>
            </a:r>
            <a:r>
              <a:rPr lang="en-US" dirty="0"/>
              <a:t> </a:t>
            </a:r>
            <a:r>
              <a:rPr lang="en-US" dirty="0" err="1"/>
              <a:t>bồi</a:t>
            </a:r>
            <a:r>
              <a:rPr lang="en-US" dirty="0"/>
              <a:t> </a:t>
            </a:r>
            <a:r>
              <a:rPr lang="en-US" dirty="0" err="1"/>
              <a:t>thường</a:t>
            </a:r>
            <a:r>
              <a:rPr lang="en-US" dirty="0"/>
              <a:t> </a:t>
            </a:r>
            <a:r>
              <a:rPr lang="en-US" dirty="0" err="1"/>
              <a:t>được</a:t>
            </a:r>
            <a:r>
              <a:rPr lang="en-US" dirty="0"/>
              <a:t> </a:t>
            </a:r>
            <a:r>
              <a:rPr lang="en-US" dirty="0" err="1"/>
              <a:t>tính</a:t>
            </a:r>
            <a:r>
              <a:rPr lang="en-US" dirty="0"/>
              <a:t> </a:t>
            </a:r>
            <a:r>
              <a:rPr lang="en-US" dirty="0" err="1"/>
              <a:t>trong</a:t>
            </a:r>
            <a:r>
              <a:rPr lang="en-US" dirty="0"/>
              <a:t> </a:t>
            </a:r>
            <a:r>
              <a:rPr lang="en-US" dirty="0" err="1"/>
              <a:t>tổng</a:t>
            </a:r>
            <a:r>
              <a:rPr lang="en-US" dirty="0"/>
              <a:t> </a:t>
            </a:r>
            <a:r>
              <a:rPr lang="en-US" dirty="0" err="1"/>
              <a:t>mức</a:t>
            </a:r>
            <a:r>
              <a:rPr lang="en-US" dirty="0"/>
              <a:t> đầu </a:t>
            </a:r>
            <a:r>
              <a:rPr lang="en-US" dirty="0" err="1"/>
              <a:t>tư</a:t>
            </a:r>
            <a:r>
              <a:rPr lang="en-US" dirty="0"/>
              <a:t> </a:t>
            </a:r>
            <a:r>
              <a:rPr lang="en-US" dirty="0" err="1"/>
              <a:t>dự</a:t>
            </a:r>
            <a:r>
              <a:rPr lang="en-US" dirty="0"/>
              <a:t> án </a:t>
            </a:r>
          </a:p>
          <a:p>
            <a:r>
              <a:rPr lang="en-US" dirty="0" err="1"/>
              <a:t>Điều</a:t>
            </a:r>
            <a:r>
              <a:rPr lang="en-US" dirty="0"/>
              <a:t> 71 </a:t>
            </a:r>
            <a:r>
              <a:rPr lang="en-US" dirty="0" err="1"/>
              <a:t>Luật</a:t>
            </a:r>
            <a:r>
              <a:rPr lang="en-US" dirty="0"/>
              <a:t> </a:t>
            </a:r>
            <a:r>
              <a:rPr lang="en-US" dirty="0" err="1"/>
              <a:t>Nhà</a:t>
            </a:r>
            <a:r>
              <a:rPr lang="en-US" dirty="0"/>
              <a:t> ở </a:t>
            </a:r>
            <a:r>
              <a:rPr lang="en-US" dirty="0" err="1"/>
              <a:t>quy</a:t>
            </a:r>
            <a:r>
              <a:rPr lang="en-US" dirty="0"/>
              <a:t> </a:t>
            </a:r>
            <a:r>
              <a:rPr lang="en-US" dirty="0" err="1"/>
              <a:t>định</a:t>
            </a:r>
            <a:r>
              <a:rPr lang="en-US" dirty="0"/>
              <a:t> </a:t>
            </a:r>
            <a:r>
              <a:rPr lang="en-US" dirty="0" err="1"/>
              <a:t>các</a:t>
            </a:r>
            <a:r>
              <a:rPr lang="en-US" dirty="0"/>
              <a:t> nội dung của PA </a:t>
            </a:r>
            <a:r>
              <a:rPr lang="en-US" dirty="0" err="1"/>
              <a:t>bồi</a:t>
            </a:r>
            <a:r>
              <a:rPr lang="en-US" dirty="0"/>
              <a:t> </a:t>
            </a:r>
            <a:r>
              <a:rPr lang="en-US" dirty="0" err="1"/>
              <a:t>thường</a:t>
            </a:r>
            <a:r>
              <a:rPr lang="en-US" dirty="0"/>
              <a:t>. </a:t>
            </a:r>
          </a:p>
        </p:txBody>
      </p:sp>
    </p:spTree>
    <p:extLst>
      <p:ext uri="{BB962C8B-B14F-4D97-AF65-F5344CB8AC3E}">
        <p14:creationId xmlns:p14="http://schemas.microsoft.com/office/powerpoint/2010/main" val="42209831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d362d286f3_1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d362d286f3_1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indent="0" algn="just">
              <a:lnSpc>
                <a:spcPct val="104000"/>
              </a:lnSpc>
              <a:spcBef>
                <a:spcPts val="1200"/>
              </a:spcBef>
              <a:buNone/>
            </a:pPr>
            <a:r>
              <a:rPr lang="nb-NO" sz="1800" dirty="0">
                <a:effectLst/>
                <a:latin typeface="Times New Roman" panose="02020603050405020304" pitchFamily="18" charset="0"/>
                <a:ea typeface="Times New Roman" panose="02020603050405020304" pitchFamily="18" charset="0"/>
                <a:cs typeface="Times New Roman" panose="02020603050405020304" pitchFamily="18" charset="0"/>
              </a:rPr>
              <a:t>- Trường hợp chủ sở hữu căn hộ chung cư </a:t>
            </a:r>
            <a:r>
              <a:rPr lang="nb-NO" sz="1800" b="1" dirty="0">
                <a:effectLst/>
                <a:latin typeface="Times New Roman" panose="02020603050405020304" pitchFamily="18" charset="0"/>
                <a:ea typeface="Times New Roman" panose="02020603050405020304" pitchFamily="18" charset="0"/>
                <a:cs typeface="Times New Roman" panose="02020603050405020304" pitchFamily="18" charset="0"/>
              </a:rPr>
              <a:t>không có nhu cầu tái định cư tại chỗ </a:t>
            </a:r>
            <a:r>
              <a:rPr lang="nb-NO" sz="1800" dirty="0">
                <a:effectLst/>
                <a:latin typeface="Times New Roman" panose="02020603050405020304" pitchFamily="18" charset="0"/>
                <a:ea typeface="Times New Roman" panose="02020603050405020304" pitchFamily="18" charset="0"/>
                <a:cs typeface="Times New Roman" panose="02020603050405020304" pitchFamily="18" charset="0"/>
              </a:rPr>
              <a:t>mà chủ đầu tư có diện tích nhà, đất tại địa điểm khác để bố trí tái định cư và chủ sở hữu có nhu cầu thì các bên thống nhất việc bố trí tái định cư tại địa điểm đó theo cơ chế quy định tại khoản 1 và khoản 2 Điều này. </a:t>
            </a:r>
            <a:endParaRPr lang="en-US" sz="1800" dirty="0">
              <a:effectLst/>
              <a:latin typeface=".VnCentury Schoolbook" panose="020B7200000000000000" pitchFamily="34" charset="0"/>
              <a:ea typeface="Times New Roman" panose="02020603050405020304" pitchFamily="18" charset="0"/>
              <a:cs typeface="Times New Roman" panose="02020603050405020304" pitchFamily="18" charset="0"/>
            </a:endParaRPr>
          </a:p>
          <a:p>
            <a:pPr marL="457200" indent="0" algn="just">
              <a:lnSpc>
                <a:spcPct val="104000"/>
              </a:lnSpc>
              <a:spcBef>
                <a:spcPts val="1200"/>
              </a:spcBef>
              <a:buNone/>
            </a:pPr>
            <a:r>
              <a:rPr lang="nb-NO" sz="1800" dirty="0">
                <a:effectLst/>
                <a:latin typeface="Times New Roman" panose="02020603050405020304" pitchFamily="18" charset="0"/>
                <a:ea typeface="Times New Roman" panose="02020603050405020304" pitchFamily="18" charset="0"/>
                <a:cs typeface="Times New Roman" panose="02020603050405020304" pitchFamily="18" charset="0"/>
              </a:rPr>
              <a:t>- Trường hợp chủ sở hữu căn hộ chung cư không có nhu cầu tái định cư theo quy định tại khoản 1 hoặc khoản 3 Điều này thì được </a:t>
            </a:r>
            <a:r>
              <a:rPr lang="nb-NO" sz="1800" b="1" dirty="0">
                <a:effectLst/>
                <a:latin typeface="Times New Roman" panose="02020603050405020304" pitchFamily="18" charset="0"/>
                <a:ea typeface="Times New Roman" panose="02020603050405020304" pitchFamily="18" charset="0"/>
                <a:cs typeface="Times New Roman" panose="02020603050405020304" pitchFamily="18" charset="0"/>
              </a:rPr>
              <a:t>bồi thường bằng tiền </a:t>
            </a:r>
            <a:r>
              <a:rPr lang="nb-NO" sz="1800" dirty="0">
                <a:effectLst/>
                <a:latin typeface="Times New Roman" panose="02020603050405020304" pitchFamily="18" charset="0"/>
                <a:ea typeface="Times New Roman" panose="02020603050405020304" pitchFamily="18" charset="0"/>
                <a:cs typeface="Times New Roman" panose="02020603050405020304" pitchFamily="18" charset="0"/>
              </a:rPr>
              <a:t>theo giá bán căn hộ tái định cư do chủ đầu tư đề xuất và được thống nhất trong phương án bồi thường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cư</a:t>
            </a:r>
            <a:r>
              <a:rPr lang="nb-NO" sz="1800" dirty="0">
                <a:effectLst/>
                <a:latin typeface="Times New Roman" panose="02020603050405020304" pitchFamily="18" charset="0"/>
                <a:ea typeface="Times New Roman" panose="02020603050405020304" pitchFamily="18" charset="0"/>
                <a:cs typeface="Times New Roman" panose="02020603050405020304" pitchFamily="18" charset="0"/>
              </a:rPr>
              <a:t>; việc nhận tiền bồi thường căn hộ được thực hiện sau khi phương án bồi thường, tái định cư được cơ quan có thẩm quyền phê duyệt. </a:t>
            </a:r>
            <a:endParaRPr lang="en-US" sz="1800" dirty="0">
              <a:effectLst/>
              <a:latin typeface=".VnCentury Schoolbook" panose="020B7200000000000000" pitchFamily="34" charset="0"/>
              <a:ea typeface="Times New Roman" panose="02020603050405020304" pitchFamily="18" charset="0"/>
              <a:cs typeface="Times New Roman" panose="02020603050405020304" pitchFamily="18" charset="0"/>
            </a:endParaRPr>
          </a:p>
          <a:p>
            <a:pPr marL="457200" indent="0" algn="just">
              <a:lnSpc>
                <a:spcPct val="104000"/>
              </a:lnSpc>
              <a:spcBef>
                <a:spcPts val="1200"/>
              </a:spcBef>
              <a:buNone/>
            </a:pPr>
            <a:r>
              <a:rPr lang="nb-NO" sz="1800" dirty="0">
                <a:effectLst/>
                <a:latin typeface="Times New Roman" panose="02020603050405020304" pitchFamily="18" charset="0"/>
                <a:ea typeface="Times New Roman" panose="02020603050405020304" pitchFamily="18" charset="0"/>
                <a:cs typeface="Times New Roman" panose="02020603050405020304" pitchFamily="18" charset="0"/>
              </a:rPr>
              <a:t>Trường hợp chủ sở hữu nhà chung cư có nhu cầu mua, thuê mua nhà ở xã hội và đáp ứng điều kiện được mua, thuê mua nhà ở xã hội thì được bố trí mua, thuê mua nhà ở xã hội theo quy định của pháp luật về phát triển và quản lý nhà ở xã hội. </a:t>
            </a:r>
            <a:endParaRPr lang="en-US" sz="1800" dirty="0">
              <a:effectLst/>
              <a:latin typeface=".VnCentury Schoolbook" panose="020B7200000000000000" pitchFamily="34"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8331119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d362d286f3_1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d362d286f3_1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b-NO" sz="1800" dirty="0">
                <a:effectLst/>
                <a:latin typeface="Times New Roman" panose="02020603050405020304" pitchFamily="18" charset="0"/>
                <a:ea typeface="Times New Roman" panose="02020603050405020304" pitchFamily="18" charset="0"/>
                <a:cs typeface="Times New Roman" panose="02020603050405020304" pitchFamily="18" charset="0"/>
              </a:rPr>
              <a:t>Tỷ lệ chất lượng còn lại của nhà ở hiện có quy định tại điểm này được xác định trong phương án bồi thường, tái định cư. </a:t>
            </a:r>
            <a:endParaRPr lang="en-US" sz="1800" dirty="0">
              <a:effectLst/>
              <a:latin typeface=".VnCentury Schoolbook" panose="020B7200000000000000" pitchFamily="34"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613021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d362d286f3_1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d362d286f3_1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953816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II,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III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đã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phá</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dỡ</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có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lại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tờ</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của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hợp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tờ</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khoản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có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không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lại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tỷ</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lại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50%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của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tờ</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không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tỷ</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lại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50%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của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III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VnCentury Schoolbook" panose="020B7200000000000000"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247000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Tx/>
              <a:buChar char="-"/>
              <a:tabLst/>
              <a:defRPr/>
            </a:pP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gom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phá</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dỡ</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duyệt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có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không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xây dựng lại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có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xây dựng lại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không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của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án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có 01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02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có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gom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có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xây dựng lại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căn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hộ</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Tx/>
              <a:buChar char="-"/>
              <a:tabLst/>
              <a:defRPr/>
            </a:pPr>
            <a:r>
              <a:rPr lang="en-US" sz="1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37. </a:t>
            </a:r>
            <a:r>
              <a:rPr lang="en-US" sz="1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1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1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gom</a:t>
            </a:r>
            <a:r>
              <a:rPr lang="en-US" sz="1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1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1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smtClean="0">
              <a:effectLst/>
              <a:latin typeface=".VnCentury Schoolbook" panose="020B7200000000000000" pitchFamily="34" charset="0"/>
              <a:ea typeface="Times New Roman" panose="02020603050405020304" pitchFamily="18" charset="0"/>
              <a:cs typeface="Times New Roman" panose="02020603050405020304" pitchFamily="18" charset="0"/>
            </a:endParaRPr>
          </a:p>
          <a:p>
            <a:pPr marL="457200" indent="0" algn="just">
              <a:lnSpc>
                <a:spcPct val="109000"/>
              </a:lnSpc>
              <a:spcBef>
                <a:spcPts val="1200"/>
              </a:spcBef>
              <a:buNone/>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gom</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nhà chung cư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phường</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02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02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gom</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phường</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smtClean="0">
              <a:effectLst/>
              <a:latin typeface=".VnCentury Schoolbook" panose="020B7200000000000000" pitchFamily="34" charset="0"/>
              <a:ea typeface="Times New Roman" panose="02020603050405020304" pitchFamily="18" charset="0"/>
              <a:cs typeface="Times New Roman" panose="02020603050405020304" pitchFamily="18" charset="0"/>
            </a:endParaRPr>
          </a:p>
          <a:p>
            <a:pPr marL="457200" indent="0" algn="just">
              <a:lnSpc>
                <a:spcPct val="109000"/>
              </a:lnSpc>
              <a:spcBef>
                <a:spcPts val="1200"/>
              </a:spcBef>
              <a:buNone/>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phường</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gom</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khoản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gom</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phường</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lân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cận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huyện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smtClean="0">
              <a:effectLst/>
              <a:latin typeface=".VnCentury Schoolbook" panose="020B7200000000000000" pitchFamily="34" charset="0"/>
              <a:ea typeface="Times New Roman" panose="02020603050405020304" pitchFamily="18" charset="0"/>
              <a:cs typeface="Times New Roman" panose="02020603050405020304" pitchFamily="18" charset="0"/>
            </a:endParaRPr>
          </a:p>
          <a:p>
            <a:pPr marL="457200" indent="0" algn="just">
              <a:lnSpc>
                <a:spcPct val="109000"/>
              </a:lnSpc>
              <a:spcBef>
                <a:spcPts val="1200"/>
              </a:spcBef>
              <a:buNone/>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huyện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gom</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khoản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gom</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huyện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lân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cận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smtClean="0">
              <a:effectLst/>
              <a:latin typeface=".VnCentury Schoolbook" panose="020B7200000000000000" pitchFamily="34" charset="0"/>
              <a:ea typeface="Times New Roman" panose="02020603050405020304" pitchFamily="18" charset="0"/>
              <a:cs typeface="Times New Roman" panose="02020603050405020304" pitchFamily="18" charset="0"/>
            </a:endParaRPr>
          </a:p>
          <a:p>
            <a:pPr marL="457200" indent="0" algn="just">
              <a:lnSpc>
                <a:spcPct val="109000"/>
              </a:lnSpc>
              <a:spcBef>
                <a:spcPts val="1200"/>
              </a:spcBef>
              <a:buNone/>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gom</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khoản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1, 2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khoản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Ủy</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ban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tạm</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phí</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ngân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xuyên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dời</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bồi</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hỗ</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trợ</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bán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phá</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dỡ</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ngân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bán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duyệt.Trường</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duyệt</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gom</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cộng</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bồi</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tỏa</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phá</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dỡ</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hồi</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đai</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smtClean="0">
              <a:effectLst/>
              <a:latin typeface=".VnCentury Schoolbook" panose="020B7200000000000000" pitchFamily="34" charset="0"/>
              <a:ea typeface="Times New Roman" panose="02020603050405020304" pitchFamily="18" charset="0"/>
              <a:cs typeface="Times New Roman" panose="02020603050405020304" pitchFamily="18" charset="0"/>
            </a:endParaRPr>
          </a:p>
          <a:p>
            <a:endParaRPr lang="en-US" sz="180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effectLst/>
              <a:latin typeface=".VnCentury Schoolbook" panose="020B7200000000000000"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772035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36105660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35482061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17038559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137608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50" b="1" i="0" dirty="0" smtClean="0">
                <a:solidFill>
                  <a:srgbClr val="FF0000"/>
                </a:solidFill>
                <a:latin typeface="Times New Roman" panose="02020603050405020304" pitchFamily="18" charset="0"/>
                <a:cs typeface="Times New Roman" panose="02020603050405020304" pitchFamily="18" charset="0"/>
              </a:rPr>
              <a:t>-   </a:t>
            </a:r>
            <a:r>
              <a:rPr lang="en-US" sz="1050" b="1" i="0" dirty="0" err="1" smtClean="0">
                <a:solidFill>
                  <a:srgbClr val="FF0000"/>
                </a:solidFill>
                <a:latin typeface="Times New Roman" panose="02020603050405020304" pitchFamily="18" charset="0"/>
                <a:cs typeface="Times New Roman" panose="02020603050405020304" pitchFamily="18" charset="0"/>
              </a:rPr>
              <a:t>Khoản</a:t>
            </a:r>
            <a:r>
              <a:rPr lang="en-US" sz="1050" b="1" i="0" baseline="0" dirty="0" smtClean="0">
                <a:solidFill>
                  <a:srgbClr val="FF0000"/>
                </a:solidFill>
                <a:latin typeface="Times New Roman" panose="02020603050405020304" pitchFamily="18" charset="0"/>
                <a:cs typeface="Times New Roman" panose="02020603050405020304" pitchFamily="18" charset="0"/>
              </a:rPr>
              <a:t> 1 </a:t>
            </a:r>
            <a:r>
              <a:rPr lang="en-US" sz="1050" b="1" i="0" baseline="0" dirty="0" err="1" smtClean="0">
                <a:solidFill>
                  <a:srgbClr val="FF0000"/>
                </a:solidFill>
                <a:latin typeface="Times New Roman" panose="02020603050405020304" pitchFamily="18" charset="0"/>
                <a:cs typeface="Times New Roman" panose="02020603050405020304" pitchFamily="18" charset="0"/>
              </a:rPr>
              <a:t>Điều</a:t>
            </a:r>
            <a:r>
              <a:rPr lang="en-US" sz="1050" b="1" i="0" baseline="0" dirty="0" smtClean="0">
                <a:solidFill>
                  <a:srgbClr val="FF0000"/>
                </a:solidFill>
                <a:latin typeface="Times New Roman" panose="02020603050405020304" pitchFamily="18" charset="0"/>
                <a:cs typeface="Times New Roman" panose="02020603050405020304" pitchFamily="18" charset="0"/>
              </a:rPr>
              <a:t> 2: </a:t>
            </a:r>
            <a:r>
              <a:rPr lang="en-US" sz="1050" i="1" dirty="0" err="1" smtClean="0">
                <a:solidFill>
                  <a:srgbClr val="00B050"/>
                </a:solidFill>
                <a:latin typeface="Times New Roman" panose="02020603050405020304" pitchFamily="18" charset="0"/>
                <a:cs typeface="Times New Roman" panose="02020603050405020304" pitchFamily="18" charset="0"/>
              </a:rPr>
              <a:t>Nhà</a:t>
            </a:r>
            <a:r>
              <a:rPr lang="en-US" sz="1050" i="1" dirty="0" smtClean="0">
                <a:solidFill>
                  <a:srgbClr val="00B050"/>
                </a:solidFill>
                <a:latin typeface="Times New Roman" panose="02020603050405020304" pitchFamily="18" charset="0"/>
                <a:cs typeface="Times New Roman" panose="02020603050405020304" pitchFamily="18" charset="0"/>
              </a:rPr>
              <a:t> ở </a:t>
            </a:r>
            <a:r>
              <a:rPr lang="en-US" sz="1050" i="1" dirty="0" err="1" smtClean="0">
                <a:solidFill>
                  <a:srgbClr val="00B050"/>
                </a:solidFill>
                <a:latin typeface="Times New Roman" panose="02020603050405020304" pitchFamily="18" charset="0"/>
                <a:cs typeface="Times New Roman" panose="02020603050405020304" pitchFamily="18" charset="0"/>
              </a:rPr>
              <a:t>có</a:t>
            </a:r>
            <a:r>
              <a:rPr lang="en-US" sz="1050" i="1" dirty="0" smtClean="0">
                <a:solidFill>
                  <a:srgbClr val="00B050"/>
                </a:solidFill>
                <a:latin typeface="Times New Roman" panose="02020603050405020304" pitchFamily="18" charset="0"/>
                <a:cs typeface="Times New Roman" panose="02020603050405020304" pitchFamily="18" charset="0"/>
              </a:rPr>
              <a:t> </a:t>
            </a:r>
            <a:r>
              <a:rPr lang="en-US" sz="1050" i="1" dirty="0" err="1" smtClean="0">
                <a:solidFill>
                  <a:srgbClr val="00B050"/>
                </a:solidFill>
                <a:latin typeface="Times New Roman" panose="02020603050405020304" pitchFamily="18" charset="0"/>
                <a:cs typeface="Times New Roman" panose="02020603050405020304" pitchFamily="18" charset="0"/>
              </a:rPr>
              <a:t>mục</a:t>
            </a:r>
            <a:r>
              <a:rPr lang="en-US" sz="1050" i="1" dirty="0" smtClean="0">
                <a:solidFill>
                  <a:srgbClr val="00B050"/>
                </a:solidFill>
                <a:latin typeface="Times New Roman" panose="02020603050405020304" pitchFamily="18" charset="0"/>
                <a:cs typeface="Times New Roman" panose="02020603050405020304" pitchFamily="18" charset="0"/>
              </a:rPr>
              <a:t> </a:t>
            </a:r>
            <a:r>
              <a:rPr lang="en-US" sz="1050" i="1" dirty="0" err="1" smtClean="0">
                <a:solidFill>
                  <a:srgbClr val="00B050"/>
                </a:solidFill>
                <a:latin typeface="Times New Roman" panose="02020603050405020304" pitchFamily="18" charset="0"/>
                <a:cs typeface="Times New Roman" panose="02020603050405020304" pitchFamily="18" charset="0"/>
              </a:rPr>
              <a:t>đích</a:t>
            </a:r>
            <a:r>
              <a:rPr lang="en-US" sz="1050" i="1" dirty="0" smtClean="0">
                <a:solidFill>
                  <a:srgbClr val="00B050"/>
                </a:solidFill>
                <a:latin typeface="Times New Roman" panose="02020603050405020304" pitchFamily="18" charset="0"/>
                <a:cs typeface="Times New Roman" panose="02020603050405020304" pitchFamily="18" charset="0"/>
              </a:rPr>
              <a:t> </a:t>
            </a:r>
            <a:r>
              <a:rPr lang="en-US" sz="1050" i="1" dirty="0" err="1" smtClean="0">
                <a:solidFill>
                  <a:srgbClr val="00B050"/>
                </a:solidFill>
                <a:latin typeface="Times New Roman" panose="02020603050405020304" pitchFamily="18" charset="0"/>
                <a:cs typeface="Times New Roman" panose="02020603050405020304" pitchFamily="18" charset="0"/>
              </a:rPr>
              <a:t>sử</a:t>
            </a:r>
            <a:r>
              <a:rPr lang="en-US" sz="1050" i="1" dirty="0" smtClean="0">
                <a:solidFill>
                  <a:srgbClr val="00B050"/>
                </a:solidFill>
                <a:latin typeface="Times New Roman" panose="02020603050405020304" pitchFamily="18" charset="0"/>
                <a:cs typeface="Times New Roman" panose="02020603050405020304" pitchFamily="18" charset="0"/>
              </a:rPr>
              <a:t> </a:t>
            </a:r>
            <a:r>
              <a:rPr lang="en-US" sz="1050" i="1" dirty="0" err="1" smtClean="0">
                <a:solidFill>
                  <a:srgbClr val="00B050"/>
                </a:solidFill>
                <a:latin typeface="Times New Roman" panose="02020603050405020304" pitchFamily="18" charset="0"/>
                <a:cs typeface="Times New Roman" panose="02020603050405020304" pitchFamily="18" charset="0"/>
              </a:rPr>
              <a:t>dụng</a:t>
            </a:r>
            <a:r>
              <a:rPr lang="en-US" sz="1050" i="1" dirty="0" smtClean="0">
                <a:solidFill>
                  <a:srgbClr val="00B050"/>
                </a:solidFill>
                <a:latin typeface="Times New Roman" panose="02020603050405020304" pitchFamily="18" charset="0"/>
                <a:cs typeface="Times New Roman" panose="02020603050405020304" pitchFamily="18" charset="0"/>
              </a:rPr>
              <a:t> </a:t>
            </a:r>
            <a:r>
              <a:rPr lang="en-US" sz="1050" i="1" dirty="0" err="1" smtClean="0">
                <a:solidFill>
                  <a:srgbClr val="00B050"/>
                </a:solidFill>
                <a:latin typeface="Times New Roman" panose="02020603050405020304" pitchFamily="18" charset="0"/>
                <a:cs typeface="Times New Roman" panose="02020603050405020304" pitchFamily="18" charset="0"/>
              </a:rPr>
              <a:t>hỗn</a:t>
            </a:r>
            <a:r>
              <a:rPr lang="en-US" sz="1050" i="1" dirty="0" smtClean="0">
                <a:solidFill>
                  <a:srgbClr val="00B050"/>
                </a:solidFill>
                <a:latin typeface="Times New Roman" panose="02020603050405020304" pitchFamily="18" charset="0"/>
                <a:cs typeface="Times New Roman" panose="02020603050405020304" pitchFamily="18" charset="0"/>
              </a:rPr>
              <a:t> </a:t>
            </a:r>
            <a:r>
              <a:rPr lang="en-US" sz="1050" i="1" dirty="0" err="1" smtClean="0">
                <a:solidFill>
                  <a:srgbClr val="00B050"/>
                </a:solidFill>
                <a:latin typeface="Times New Roman" panose="02020603050405020304" pitchFamily="18" charset="0"/>
                <a:cs typeface="Times New Roman" panose="02020603050405020304" pitchFamily="18" charset="0"/>
              </a:rPr>
              <a:t>hợp</a:t>
            </a:r>
            <a:r>
              <a:rPr lang="en-US" sz="1050" i="1" dirty="0" smtClean="0">
                <a:latin typeface="Times New Roman" panose="02020603050405020304" pitchFamily="18" charset="0"/>
                <a:cs typeface="Times New Roman" panose="02020603050405020304" pitchFamily="18" charset="0"/>
              </a:rPr>
              <a:t> </a:t>
            </a:r>
            <a:r>
              <a:rPr lang="en-US" sz="1050" dirty="0" err="1" smtClean="0">
                <a:latin typeface="Times New Roman" panose="02020603050405020304" pitchFamily="18" charset="0"/>
                <a:cs typeface="Times New Roman" panose="02020603050405020304" pitchFamily="18" charset="0"/>
              </a:rPr>
              <a:t>là</a:t>
            </a:r>
            <a:r>
              <a:rPr lang="en-US" sz="1050" dirty="0" smtClean="0">
                <a:latin typeface="Times New Roman" panose="02020603050405020304" pitchFamily="18" charset="0"/>
                <a:cs typeface="Times New Roman" panose="02020603050405020304" pitchFamily="18" charset="0"/>
              </a:rPr>
              <a:t> </a:t>
            </a:r>
            <a:r>
              <a:rPr lang="en-US" sz="1050" dirty="0" err="1" smtClean="0">
                <a:latin typeface="Times New Roman" panose="02020603050405020304" pitchFamily="18" charset="0"/>
                <a:cs typeface="Times New Roman" panose="02020603050405020304" pitchFamily="18" charset="0"/>
              </a:rPr>
              <a:t>nhà</a:t>
            </a:r>
            <a:r>
              <a:rPr lang="en-US" sz="1050" dirty="0" smtClean="0">
                <a:latin typeface="Times New Roman" panose="02020603050405020304" pitchFamily="18" charset="0"/>
                <a:cs typeface="Times New Roman" panose="02020603050405020304" pitchFamily="18" charset="0"/>
              </a:rPr>
              <a:t> ở </a:t>
            </a:r>
            <a:r>
              <a:rPr lang="en-US" sz="1050" dirty="0" err="1" smtClean="0">
                <a:latin typeface="Times New Roman" panose="02020603050405020304" pitchFamily="18" charset="0"/>
                <a:cs typeface="Times New Roman" panose="02020603050405020304" pitchFamily="18" charset="0"/>
              </a:rPr>
              <a:t>được</a:t>
            </a:r>
            <a:r>
              <a:rPr lang="en-US" sz="1050" dirty="0" smtClean="0">
                <a:latin typeface="Times New Roman" panose="02020603050405020304" pitchFamily="18" charset="0"/>
                <a:cs typeface="Times New Roman" panose="02020603050405020304" pitchFamily="18" charset="0"/>
              </a:rPr>
              <a:t> </a:t>
            </a:r>
            <a:r>
              <a:rPr lang="en-US" sz="1050" dirty="0" err="1" smtClean="0">
                <a:latin typeface="Times New Roman" panose="02020603050405020304" pitchFamily="18" charset="0"/>
                <a:cs typeface="Times New Roman" panose="02020603050405020304" pitchFamily="18" charset="0"/>
              </a:rPr>
              <a:t>sử</a:t>
            </a:r>
            <a:r>
              <a:rPr lang="en-US" sz="1050" dirty="0" smtClean="0">
                <a:latin typeface="Times New Roman" panose="02020603050405020304" pitchFamily="18" charset="0"/>
                <a:cs typeface="Times New Roman" panose="02020603050405020304" pitchFamily="18" charset="0"/>
              </a:rPr>
              <a:t> </a:t>
            </a:r>
            <a:r>
              <a:rPr lang="en-US" sz="1050" dirty="0" err="1" smtClean="0">
                <a:latin typeface="Times New Roman" panose="02020603050405020304" pitchFamily="18" charset="0"/>
                <a:cs typeface="Times New Roman" panose="02020603050405020304" pitchFamily="18" charset="0"/>
              </a:rPr>
              <a:t>dụng</a:t>
            </a:r>
            <a:r>
              <a:rPr lang="en-US" sz="1050" dirty="0" smtClean="0">
                <a:latin typeface="Times New Roman" panose="02020603050405020304" pitchFamily="18" charset="0"/>
                <a:cs typeface="Times New Roman" panose="02020603050405020304" pitchFamily="18" charset="0"/>
              </a:rPr>
              <a:t> </a:t>
            </a:r>
            <a:r>
              <a:rPr lang="en-US" sz="1050" dirty="0" err="1" smtClean="0">
                <a:latin typeface="Times New Roman" panose="02020603050405020304" pitchFamily="18" charset="0"/>
                <a:cs typeface="Times New Roman" panose="02020603050405020304" pitchFamily="18" charset="0"/>
              </a:rPr>
              <a:t>vào</a:t>
            </a:r>
            <a:r>
              <a:rPr lang="en-US" sz="1050" dirty="0" smtClean="0">
                <a:latin typeface="Times New Roman" panose="02020603050405020304" pitchFamily="18" charset="0"/>
                <a:cs typeface="Times New Roman" panose="02020603050405020304" pitchFamily="18" charset="0"/>
              </a:rPr>
              <a:t> </a:t>
            </a:r>
            <a:r>
              <a:rPr lang="en-US" sz="1050" dirty="0" err="1" smtClean="0">
                <a:latin typeface="Times New Roman" panose="02020603050405020304" pitchFamily="18" charset="0"/>
                <a:cs typeface="Times New Roman" panose="02020603050405020304" pitchFamily="18" charset="0"/>
              </a:rPr>
              <a:t>mục</a:t>
            </a:r>
            <a:r>
              <a:rPr lang="en-US" sz="1050" dirty="0" smtClean="0">
                <a:latin typeface="Times New Roman" panose="02020603050405020304" pitchFamily="18" charset="0"/>
                <a:cs typeface="Times New Roman" panose="02020603050405020304" pitchFamily="18" charset="0"/>
              </a:rPr>
              <a:t> </a:t>
            </a:r>
            <a:r>
              <a:rPr lang="en-US" sz="1050" dirty="0" err="1" smtClean="0">
                <a:latin typeface="Times New Roman" panose="02020603050405020304" pitchFamily="18" charset="0"/>
                <a:cs typeface="Times New Roman" panose="02020603050405020304" pitchFamily="18" charset="0"/>
              </a:rPr>
              <a:t>đích</a:t>
            </a:r>
            <a:r>
              <a:rPr lang="en-US" sz="1050" dirty="0" smtClean="0">
                <a:latin typeface="Times New Roman" panose="02020603050405020304" pitchFamily="18" charset="0"/>
                <a:cs typeface="Times New Roman" panose="02020603050405020304" pitchFamily="18" charset="0"/>
              </a:rPr>
              <a:t> </a:t>
            </a:r>
            <a:r>
              <a:rPr lang="en-US" sz="1050" dirty="0" err="1" smtClean="0">
                <a:latin typeface="Times New Roman" panose="02020603050405020304" pitchFamily="18" charset="0"/>
                <a:cs typeface="Times New Roman" panose="02020603050405020304" pitchFamily="18" charset="0"/>
              </a:rPr>
              <a:t>để</a:t>
            </a:r>
            <a:r>
              <a:rPr lang="en-US" sz="1050" dirty="0" smtClean="0">
                <a:latin typeface="Times New Roman" panose="02020603050405020304" pitchFamily="18" charset="0"/>
                <a:cs typeface="Times New Roman" panose="02020603050405020304" pitchFamily="18" charset="0"/>
              </a:rPr>
              <a:t> ở </a:t>
            </a:r>
            <a:r>
              <a:rPr lang="en-US" sz="1050" dirty="0" err="1" smtClean="0">
                <a:latin typeface="Times New Roman" panose="02020603050405020304" pitchFamily="18" charset="0"/>
                <a:cs typeface="Times New Roman" panose="02020603050405020304" pitchFamily="18" charset="0"/>
              </a:rPr>
              <a:t>và</a:t>
            </a:r>
            <a:r>
              <a:rPr lang="en-US" sz="1050" dirty="0" smtClean="0">
                <a:latin typeface="Times New Roman" panose="02020603050405020304" pitchFamily="18" charset="0"/>
                <a:cs typeface="Times New Roman" panose="02020603050405020304" pitchFamily="18" charset="0"/>
              </a:rPr>
              <a:t> </a:t>
            </a:r>
            <a:r>
              <a:rPr lang="en-US" sz="1050" dirty="0" err="1" smtClean="0">
                <a:latin typeface="Times New Roman" panose="02020603050405020304" pitchFamily="18" charset="0"/>
                <a:cs typeface="Times New Roman" panose="02020603050405020304" pitchFamily="18" charset="0"/>
              </a:rPr>
              <a:t>mục</a:t>
            </a:r>
            <a:r>
              <a:rPr lang="en-US" sz="1050" dirty="0" smtClean="0">
                <a:latin typeface="Times New Roman" panose="02020603050405020304" pitchFamily="18" charset="0"/>
                <a:cs typeface="Times New Roman" panose="02020603050405020304" pitchFamily="18" charset="0"/>
              </a:rPr>
              <a:t> </a:t>
            </a:r>
            <a:r>
              <a:rPr lang="en-US" sz="1050" dirty="0" err="1" smtClean="0">
                <a:latin typeface="Times New Roman" panose="02020603050405020304" pitchFamily="18" charset="0"/>
                <a:cs typeface="Times New Roman" panose="02020603050405020304" pitchFamily="18" charset="0"/>
              </a:rPr>
              <a:t>đích</a:t>
            </a:r>
            <a:r>
              <a:rPr lang="en-US" sz="1050" dirty="0" smtClean="0">
                <a:latin typeface="Times New Roman" panose="02020603050405020304" pitchFamily="18" charset="0"/>
                <a:cs typeface="Times New Roman" panose="02020603050405020304" pitchFamily="18" charset="0"/>
              </a:rPr>
              <a:t> </a:t>
            </a:r>
            <a:r>
              <a:rPr lang="en-US" sz="1050" dirty="0" err="1" smtClean="0">
                <a:latin typeface="Times New Roman" panose="02020603050405020304" pitchFamily="18" charset="0"/>
                <a:cs typeface="Times New Roman" panose="02020603050405020304" pitchFamily="18" charset="0"/>
              </a:rPr>
              <a:t>không</a:t>
            </a:r>
            <a:r>
              <a:rPr lang="en-US" sz="1050" dirty="0" smtClean="0">
                <a:latin typeface="Times New Roman" panose="02020603050405020304" pitchFamily="18" charset="0"/>
                <a:cs typeface="Times New Roman" panose="02020603050405020304" pitchFamily="18" charset="0"/>
              </a:rPr>
              <a:t> </a:t>
            </a:r>
            <a:r>
              <a:rPr lang="en-US" sz="1050" dirty="0" err="1" smtClean="0">
                <a:latin typeface="Times New Roman" panose="02020603050405020304" pitchFamily="18" charset="0"/>
                <a:cs typeface="Times New Roman" panose="02020603050405020304" pitchFamily="18" charset="0"/>
              </a:rPr>
              <a:t>phải</a:t>
            </a:r>
            <a:r>
              <a:rPr lang="en-US" sz="1050" dirty="0" smtClean="0">
                <a:latin typeface="Times New Roman" panose="02020603050405020304" pitchFamily="18" charset="0"/>
                <a:cs typeface="Times New Roman" panose="02020603050405020304" pitchFamily="18" charset="0"/>
              </a:rPr>
              <a:t> </a:t>
            </a:r>
            <a:r>
              <a:rPr lang="en-US" sz="1050" dirty="0" err="1" smtClean="0">
                <a:latin typeface="Times New Roman" panose="02020603050405020304" pitchFamily="18" charset="0"/>
                <a:cs typeface="Times New Roman" panose="02020603050405020304" pitchFamily="18" charset="0"/>
              </a:rPr>
              <a:t>để</a:t>
            </a:r>
            <a:r>
              <a:rPr lang="en-US" sz="1050" dirty="0" smtClean="0">
                <a:latin typeface="Times New Roman" panose="02020603050405020304" pitchFamily="18" charset="0"/>
                <a:cs typeface="Times New Roman" panose="02020603050405020304" pitchFamily="18" charset="0"/>
              </a:rPr>
              <a:t> ở </a:t>
            </a:r>
            <a:r>
              <a:rPr lang="en-US" sz="1050" dirty="0" err="1" smtClean="0">
                <a:latin typeface="Times New Roman" panose="02020603050405020304" pitchFamily="18" charset="0"/>
                <a:cs typeface="Times New Roman" panose="02020603050405020304" pitchFamily="18" charset="0"/>
              </a:rPr>
              <a:t>mà</a:t>
            </a:r>
            <a:r>
              <a:rPr lang="en-US" sz="1050" dirty="0" smtClean="0">
                <a:latin typeface="Times New Roman" panose="02020603050405020304" pitchFamily="18" charset="0"/>
                <a:cs typeface="Times New Roman" panose="02020603050405020304" pitchFamily="18" charset="0"/>
              </a:rPr>
              <a:t> </a:t>
            </a:r>
            <a:r>
              <a:rPr lang="en-US" sz="1050" dirty="0" err="1" smtClean="0">
                <a:latin typeface="Times New Roman" panose="02020603050405020304" pitchFamily="18" charset="0"/>
                <a:cs typeface="Times New Roman" panose="02020603050405020304" pitchFamily="18" charset="0"/>
              </a:rPr>
              <a:t>pháp</a:t>
            </a:r>
            <a:r>
              <a:rPr lang="en-US" sz="1050" dirty="0" smtClean="0">
                <a:latin typeface="Times New Roman" panose="02020603050405020304" pitchFamily="18" charset="0"/>
                <a:cs typeface="Times New Roman" panose="02020603050405020304" pitchFamily="18" charset="0"/>
              </a:rPr>
              <a:t> </a:t>
            </a:r>
            <a:r>
              <a:rPr lang="en-US" sz="1050" dirty="0" err="1" smtClean="0">
                <a:latin typeface="Times New Roman" panose="02020603050405020304" pitchFamily="18" charset="0"/>
                <a:cs typeface="Times New Roman" panose="02020603050405020304" pitchFamily="18" charset="0"/>
              </a:rPr>
              <a:t>luật</a:t>
            </a:r>
            <a:r>
              <a:rPr lang="en-US" sz="1050" dirty="0" smtClean="0">
                <a:latin typeface="Times New Roman" panose="02020603050405020304" pitchFamily="18" charset="0"/>
                <a:cs typeface="Times New Roman" panose="02020603050405020304" pitchFamily="18" charset="0"/>
              </a:rPr>
              <a:t> </a:t>
            </a:r>
            <a:r>
              <a:rPr lang="en-US" sz="1050" dirty="0" err="1" smtClean="0">
                <a:latin typeface="Times New Roman" panose="02020603050405020304" pitchFamily="18" charset="0"/>
                <a:cs typeface="Times New Roman" panose="02020603050405020304" pitchFamily="18" charset="0"/>
              </a:rPr>
              <a:t>không</a:t>
            </a:r>
            <a:r>
              <a:rPr lang="en-US" sz="1050" dirty="0" smtClean="0">
                <a:latin typeface="Times New Roman" panose="02020603050405020304" pitchFamily="18" charset="0"/>
                <a:cs typeface="Times New Roman" panose="02020603050405020304" pitchFamily="18" charset="0"/>
              </a:rPr>
              <a:t> </a:t>
            </a:r>
            <a:r>
              <a:rPr lang="en-US" sz="1050" dirty="0" err="1" smtClean="0">
                <a:latin typeface="Times New Roman" panose="02020603050405020304" pitchFamily="18" charset="0"/>
                <a:cs typeface="Times New Roman" panose="02020603050405020304" pitchFamily="18" charset="0"/>
              </a:rPr>
              <a:t>cấm</a:t>
            </a:r>
            <a:r>
              <a:rPr lang="en-US" sz="1050" dirty="0" smtClean="0">
                <a:latin typeface="Times New Roman" panose="02020603050405020304" pitchFamily="18" charset="0"/>
                <a:cs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n-US" sz="1050" b="1" dirty="0" err="1" smtClean="0"/>
              <a:t>Khoản</a:t>
            </a:r>
            <a:r>
              <a:rPr lang="en-US" sz="1050" b="1" baseline="0" dirty="0" smtClean="0"/>
              <a:t> 8 </a:t>
            </a:r>
            <a:r>
              <a:rPr lang="en-US" sz="1050" b="1" baseline="0" dirty="0" err="1" smtClean="0"/>
              <a:t>Điều</a:t>
            </a:r>
            <a:r>
              <a:rPr lang="en-US" sz="1050" b="1" baseline="0" dirty="0" smtClean="0"/>
              <a:t> 3: </a:t>
            </a:r>
            <a:r>
              <a:rPr lang="en-US" sz="1050"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105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050"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hành</a:t>
            </a:r>
            <a:r>
              <a:rPr lang="en-US" sz="105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vi </a:t>
            </a:r>
            <a:r>
              <a:rPr lang="en-US" sz="1050"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bị</a:t>
            </a:r>
            <a:r>
              <a:rPr lang="en-US" sz="105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050"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nghiêm</a:t>
            </a:r>
            <a:r>
              <a:rPr lang="en-US" sz="105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050"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cấm</a:t>
            </a:r>
            <a:r>
              <a:rPr lang="en-US" sz="105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050"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105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050"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quản</a:t>
            </a:r>
            <a:r>
              <a:rPr lang="en-US" sz="105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050"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lý</a:t>
            </a:r>
            <a:r>
              <a:rPr lang="en-US" sz="105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050"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105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050"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105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050"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105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050"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sz="105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050"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cư</a:t>
            </a:r>
            <a:r>
              <a:rPr lang="en-US" sz="105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(1) vi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phạm</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về</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thu</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chi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kinh</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phí</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bảo</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trì</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(2)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các</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hành</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vi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ảnh</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hưởng</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đến</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các</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chủ</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sở</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hữu</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người</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sử</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dụng</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khác</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như</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thấm</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dột</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tiếng</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ồn</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vệ</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sinh</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(3)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tự</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ý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chuyển</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đổi</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công</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năng</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làm</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hư</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hại</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kết</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cấu</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chịu</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lực</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chia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tách</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căn</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hộ</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(4)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sử</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dụng</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trái</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phép</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phần</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diện</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tích</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sử</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dụng</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chung</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sử</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dụng</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sai</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mục</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đích</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(5) vi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phạm</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về</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an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ninh</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trật</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tự</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an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toàn</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PCCC; (6)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kinh</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doanh</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trong</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nhà</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chung</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cư</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nhưng</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không</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bảo</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đảm</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yêu</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cầu</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về</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môi</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trường</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PCCC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và</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yêu</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cầu</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khác</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theo</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quy</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định</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của</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pháp</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50" dirty="0" err="1" smtClean="0">
                <a:latin typeface="Times New Roman" panose="02020603050405020304" pitchFamily="18" charset="0"/>
                <a:ea typeface="Calibri" panose="020F0502020204030204" pitchFamily="34" charset="0"/>
                <a:cs typeface="Times New Roman" panose="02020603050405020304" pitchFamily="18" charset="0"/>
              </a:rPr>
              <a:t>luật</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n-US" sz="1050" b="1" dirty="0" err="1" smtClean="0">
                <a:latin typeface="Times New Roman" panose="02020603050405020304" pitchFamily="18" charset="0"/>
                <a:ea typeface="Calibri" panose="020F0502020204030204" pitchFamily="34" charset="0"/>
                <a:cs typeface="Times New Roman" panose="02020603050405020304" pitchFamily="18" charset="0"/>
              </a:rPr>
              <a:t>Khoản</a:t>
            </a:r>
            <a:r>
              <a:rPr lang="en-US" sz="1050" b="1" baseline="0" dirty="0" smtClean="0">
                <a:latin typeface="Times New Roman" panose="02020603050405020304" pitchFamily="18" charset="0"/>
                <a:ea typeface="Calibri" panose="020F0502020204030204" pitchFamily="34" charset="0"/>
                <a:cs typeface="Times New Roman" panose="02020603050405020304" pitchFamily="18" charset="0"/>
              </a:rPr>
              <a:t> 5 </a:t>
            </a:r>
            <a:r>
              <a:rPr lang="en-US" sz="1050" b="1" baseline="0" dirty="0" err="1" smtClean="0">
                <a:latin typeface="Times New Roman" panose="02020603050405020304" pitchFamily="18" charset="0"/>
                <a:ea typeface="Calibri" panose="020F0502020204030204" pitchFamily="34" charset="0"/>
                <a:cs typeface="Times New Roman" panose="02020603050405020304" pitchFamily="18" charset="0"/>
              </a:rPr>
              <a:t>Điều</a:t>
            </a:r>
            <a:r>
              <a:rPr lang="en-US" sz="1050" b="1" baseline="0" dirty="0" smtClean="0">
                <a:latin typeface="Times New Roman" panose="02020603050405020304" pitchFamily="18" charset="0"/>
                <a:ea typeface="Calibri" panose="020F0502020204030204" pitchFamily="34" charset="0"/>
                <a:cs typeface="Times New Roman" panose="02020603050405020304" pitchFamily="18" charset="0"/>
              </a:rPr>
              <a:t> 5: </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T</a:t>
            </a:r>
            <a:r>
              <a:rPr lang="x-none" sz="1050" dirty="0" smtClean="0">
                <a:latin typeface="Times New Roman" panose="02020603050405020304" pitchFamily="18" charset="0"/>
                <a:ea typeface="Calibri" panose="020F0502020204030204" pitchFamily="34" charset="0"/>
                <a:cs typeface="Times New Roman" panose="02020603050405020304" pitchFamily="18" charset="0"/>
              </a:rPr>
              <a:t>ại các khu vực phường, quận, thành phố thuộc đô thị </a:t>
            </a:r>
            <a:r>
              <a:rPr lang="x-none" sz="105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loại đặc biệt, loại I, loại II và loại III</a:t>
            </a:r>
            <a:r>
              <a:rPr lang="en-US" sz="1050" i="0" baseline="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050" i="0" baseline="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1050" i="0" baseline="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050" i="0" baseline="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1050" i="0" baseline="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050" i="0" baseline="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1050" i="0" baseline="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050" i="0" baseline="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1050" i="0" baseline="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050" i="0" baseline="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đấu</a:t>
            </a:r>
            <a:r>
              <a:rPr lang="en-US" sz="1050" i="0" baseline="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050" i="0" baseline="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1050" i="0" baseline="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QSDĐ </a:t>
            </a:r>
            <a:r>
              <a:rPr lang="en-US" sz="1050" i="0" baseline="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1050" i="0" baseline="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050" i="0" baseline="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1050" i="0" baseline="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050" i="0" baseline="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1050" i="0" baseline="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DA </a:t>
            </a:r>
            <a:r>
              <a:rPr lang="en-US" sz="1050" i="0" baseline="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1050" i="0" baseline="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1050" i="0" baseline="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thì</a:t>
            </a:r>
            <a:r>
              <a:rPr lang="vi-VN" sz="1050" dirty="0" smtClean="0">
                <a:latin typeface="Times New Roman" panose="02020603050405020304" pitchFamily="18" charset="0"/>
                <a:ea typeface="Calibri" panose="020F0502020204030204" pitchFamily="34" charset="0"/>
                <a:cs typeface="Times New Roman" panose="02020603050405020304" pitchFamily="18" charset="0"/>
              </a:rPr>
              <a:t> chủ đầu tư dự án phải xây dựng nhà ở để bán, cho thuê mua, cho thuê</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1050" i="1" dirty="0" smtClean="0">
                <a:solidFill>
                  <a:srgbClr val="FF0000"/>
                </a:solidFill>
                <a:latin typeface="Times New Roman" panose="02020603050405020304" pitchFamily="18" charset="0"/>
                <a:ea typeface="Times New Roman" panose="02020603050405020304" pitchFamily="18" charset="0"/>
                <a:cs typeface="Microsoft Uighur"/>
              </a:rPr>
              <a:t>Đối với các khu vực còn lại</a:t>
            </a:r>
            <a:r>
              <a:rPr lang="vi-VN" sz="1050" dirty="0" smtClean="0">
                <a:latin typeface="Times New Roman" panose="02020603050405020304" pitchFamily="18" charset="0"/>
                <a:ea typeface="Times New Roman" panose="02020603050405020304" pitchFamily="18" charset="0"/>
                <a:cs typeface="Microsoft Uighur"/>
              </a:rPr>
              <a:t>, Ủy ban nhân dân cấp tỉnh căn cứ điều kiện của địa phương để xác định các khu vực chủ đầu tư dự án đầu tư xây dựng nhà ở phải xây dựng nhà ở để bán, cho thuê mua, cho thuê hoặc được chuyển nhượng quyền sử dụng đất theo hình thức phân lô bán nền để cá nhân tự xây dựng nhà ở</a:t>
            </a:r>
            <a:endParaRPr lang="en-US" sz="1050" dirty="0" smtClean="0">
              <a:latin typeface="Times New Roman" panose="02020603050405020304" pitchFamily="18"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endParaRPr dirty="0"/>
          </a:p>
        </p:txBody>
      </p:sp>
    </p:spTree>
    <p:extLst>
      <p:ext uri="{BB962C8B-B14F-4D97-AF65-F5344CB8AC3E}">
        <p14:creationId xmlns:p14="http://schemas.microsoft.com/office/powerpoint/2010/main" val="27108066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21150857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2029496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14847332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25104285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20752173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2021007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21213360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12642321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40885922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3266071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dirty="0"/>
          </a:p>
        </p:txBody>
      </p:sp>
    </p:spTree>
    <p:extLst>
      <p:ext uri="{BB962C8B-B14F-4D97-AF65-F5344CB8AC3E}">
        <p14:creationId xmlns:p14="http://schemas.microsoft.com/office/powerpoint/2010/main" val="38750583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7738138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26378276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37425536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16642020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26661390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38970591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22200006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1769554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21815266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2595808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endParaRPr dirty="0"/>
          </a:p>
        </p:txBody>
      </p:sp>
    </p:spTree>
    <p:extLst>
      <p:ext uri="{BB962C8B-B14F-4D97-AF65-F5344CB8AC3E}">
        <p14:creationId xmlns:p14="http://schemas.microsoft.com/office/powerpoint/2010/main" val="36779816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24959165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41737215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15115879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42253470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11152094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391513835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350812020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d362d286f3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d362d286f3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0536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endParaRPr lang="vi-VN" dirty="0" smtClean="0"/>
          </a:p>
          <a:p>
            <a:pPr marL="158750" indent="0" algn="just">
              <a:lnSpc>
                <a:spcPts val="1650"/>
              </a:lnSpc>
              <a:spcBef>
                <a:spcPts val="600"/>
              </a:spcBef>
              <a:spcAft>
                <a:spcPts val="600"/>
              </a:spcAft>
              <a:buFontTx/>
              <a:buNone/>
            </a:pPr>
            <a:r>
              <a:rPr lang="vi-VN" sz="11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Điều 3 Nghị định số 95/2024/NĐ-CP</a:t>
            </a:r>
            <a:endParaRPr lang="vi-VN"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158750" indent="0" algn="just">
              <a:lnSpc>
                <a:spcPts val="1650"/>
              </a:lnSpc>
              <a:spcBef>
                <a:spcPts val="600"/>
              </a:spcBef>
              <a:spcAft>
                <a:spcPts val="600"/>
              </a:spcAft>
              <a:buFontTx/>
              <a:buNone/>
            </a:pPr>
            <a:r>
              <a:rPr lang="vi-VN" sz="1100" b="1" i="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vi-VN" sz="1100" b="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Giấy tờ chứng minh đối tượng</a:t>
            </a:r>
            <a:r>
              <a:rPr lang="vi-VN" sz="1100" b="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1100" i="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Đối với doanh nghiệp thì phải có GCN đăng ký doanh nghiệp/ đăng ký đầu tư/ giấy tờ cho phép hoạt động hoặc thành lập còn hiệu lực; Đối với cá nhân</a:t>
            </a:r>
            <a:r>
              <a:rPr lang="vi-VN" sz="1100" b="1" i="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(i) </a:t>
            </a:r>
            <a:r>
              <a:rPr lang="vi-VN" sz="1100" i="0" u="sng"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công dân VN:</a:t>
            </a:r>
            <a:r>
              <a:rPr lang="vi-VN" sz="1100" i="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thẻ căn cước/ hộ chiếu hoặc giấy tờ khác chứng minh quốc tịch Việt Nam; </a:t>
            </a:r>
            <a:r>
              <a:rPr lang="vi-VN" sz="1100" b="1" i="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 </a:t>
            </a:r>
            <a:r>
              <a:rPr lang="vi-VN" sz="1100" i="0" u="sng"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người gốc Việt Nam: </a:t>
            </a:r>
            <a:r>
              <a:rPr lang="vi-VN" sz="1100" i="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hộ chiếu nước ngoài còn giá trị có đóng dấu nhập cảnh/ giấy tờ có giá trị đi lại quốc tế có đóng dấu kiểm chứng, giấy</a:t>
            </a:r>
            <a:r>
              <a:rPr lang="vi-VN" sz="1100" i="0"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tờ xác nhận là người gốc VN theo quy định của pháp luật về quốc tịch</a:t>
            </a:r>
            <a:r>
              <a:rPr lang="vi-VN" sz="1100" i="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1100" b="1" i="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(iii</a:t>
            </a:r>
            <a:r>
              <a:rPr lang="vi-VN" sz="1100" i="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1100" i="0" u="sng"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 nhân nước ngoài</a:t>
            </a:r>
            <a:r>
              <a:rPr lang="vi-VN" sz="1100" i="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hộ chiếu hoặc giấy tờ pháp lý tương đương nhập cảnh vào Việt Nam và cam kết không thuộc diện được ưu đãi, miễn trừ ngoại giao, lãnh sự;</a:t>
            </a:r>
          </a:p>
          <a:p>
            <a:pPr marL="158750" indent="0" algn="just">
              <a:lnSpc>
                <a:spcPts val="1650"/>
              </a:lnSpc>
              <a:spcBef>
                <a:spcPts val="600"/>
              </a:spcBef>
              <a:spcAft>
                <a:spcPts val="600"/>
              </a:spcAft>
              <a:buNone/>
            </a:pPr>
            <a:r>
              <a:rPr lang="vi-VN" sz="1100" b="1" i="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vi-VN" sz="1100" b="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Giấy tờ chứng minh điều kiện</a:t>
            </a:r>
            <a:r>
              <a:rPr lang="vi-VN" sz="1100" b="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1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giấy tờ chứng minh có quyền sở hữu nhà ở hợp pháp, các giấy tờ chứng minh đối tượng tương ứng.</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endParaRPr lang="vi-VN" dirty="0" smtClean="0"/>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endParaRPr lang="vi-VN" dirty="0" smtClean="0"/>
          </a:p>
        </p:txBody>
      </p:sp>
    </p:spTree>
    <p:extLst>
      <p:ext uri="{BB962C8B-B14F-4D97-AF65-F5344CB8AC3E}">
        <p14:creationId xmlns:p14="http://schemas.microsoft.com/office/powerpoint/2010/main" val="493457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endParaRPr lang="vi-VN" dirty="0" smtClean="0"/>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endParaRPr dirty="0"/>
          </a:p>
        </p:txBody>
      </p:sp>
    </p:spTree>
    <p:extLst>
      <p:ext uri="{BB962C8B-B14F-4D97-AF65-F5344CB8AC3E}">
        <p14:creationId xmlns:p14="http://schemas.microsoft.com/office/powerpoint/2010/main" val="2324988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413200" y="2179250"/>
            <a:ext cx="5673134" cy="2964253"/>
          </a:xfrm>
          <a:custGeom>
            <a:avLst/>
            <a:gdLst/>
            <a:ahLst/>
            <a:cxnLst/>
            <a:rect l="l" t="t" r="r" b="b"/>
            <a:pathLst>
              <a:path w="75243" h="39315" extrusionOk="0">
                <a:moveTo>
                  <a:pt x="15559" y="1"/>
                </a:moveTo>
                <a:cubicBezTo>
                  <a:pt x="11154" y="1"/>
                  <a:pt x="7592" y="1679"/>
                  <a:pt x="5554" y="6253"/>
                </a:cubicBezTo>
                <a:cubicBezTo>
                  <a:pt x="1" y="18717"/>
                  <a:pt x="16699" y="39314"/>
                  <a:pt x="16699" y="39314"/>
                </a:cubicBezTo>
                <a:lnTo>
                  <a:pt x="65341" y="39288"/>
                </a:lnTo>
                <a:cubicBezTo>
                  <a:pt x="65341" y="39288"/>
                  <a:pt x="73505" y="31745"/>
                  <a:pt x="74374" y="19951"/>
                </a:cubicBezTo>
                <a:cubicBezTo>
                  <a:pt x="75243" y="8156"/>
                  <a:pt x="56832" y="14657"/>
                  <a:pt x="42404" y="8741"/>
                </a:cubicBezTo>
                <a:cubicBezTo>
                  <a:pt x="33270" y="4997"/>
                  <a:pt x="23159" y="1"/>
                  <a:pt x="15559" y="1"/>
                </a:cubicBezTo>
                <a:close/>
              </a:path>
            </a:pathLst>
          </a:custGeom>
          <a:solidFill>
            <a:srgbClr val="FFFFFF">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10800000">
            <a:off x="0" y="-5500"/>
            <a:ext cx="2700728" cy="722248"/>
          </a:xfrm>
          <a:custGeom>
            <a:avLst/>
            <a:gdLst/>
            <a:ahLst/>
            <a:cxnLst/>
            <a:rect l="l" t="t" r="r" b="b"/>
            <a:pathLst>
              <a:path w="47613" h="12733" extrusionOk="0">
                <a:moveTo>
                  <a:pt x="47612" y="0"/>
                </a:moveTo>
                <a:cubicBezTo>
                  <a:pt x="41404" y="2237"/>
                  <a:pt x="33280" y="7658"/>
                  <a:pt x="24278" y="8758"/>
                </a:cubicBezTo>
                <a:cubicBezTo>
                  <a:pt x="16006" y="9770"/>
                  <a:pt x="6691" y="10343"/>
                  <a:pt x="0" y="12733"/>
                </a:cubicBezTo>
                <a:lnTo>
                  <a:pt x="47612" y="12733"/>
                </a:lnTo>
                <a:lnTo>
                  <a:pt x="476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a:off x="6486929" y="4454648"/>
            <a:ext cx="2657071" cy="688852"/>
          </a:xfrm>
          <a:custGeom>
            <a:avLst/>
            <a:gdLst/>
            <a:ahLst/>
            <a:cxnLst/>
            <a:rect l="l" t="t" r="r" b="b"/>
            <a:pathLst>
              <a:path w="33329" h="14171" extrusionOk="0">
                <a:moveTo>
                  <a:pt x="1" y="0"/>
                </a:moveTo>
                <a:lnTo>
                  <a:pt x="1" y="14171"/>
                </a:lnTo>
                <a:cubicBezTo>
                  <a:pt x="904" y="13849"/>
                  <a:pt x="1824" y="13565"/>
                  <a:pt x="2759" y="13328"/>
                </a:cubicBezTo>
                <a:cubicBezTo>
                  <a:pt x="14979" y="10240"/>
                  <a:pt x="29692" y="7842"/>
                  <a:pt x="333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720000" y="812550"/>
            <a:ext cx="3852000" cy="31089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5000" b="1">
                <a:latin typeface="Barlow Semi Condensed"/>
                <a:ea typeface="Barlow Semi Condensed"/>
                <a:cs typeface="Barlow Semi Condensed"/>
                <a:sym typeface="Barlow Semi Condensed"/>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3" name="Google Shape;13;p2"/>
          <p:cNvSpPr txBox="1">
            <a:spLocks noGrp="1"/>
          </p:cNvSpPr>
          <p:nvPr>
            <p:ph type="subTitle" idx="1"/>
          </p:nvPr>
        </p:nvSpPr>
        <p:spPr>
          <a:xfrm>
            <a:off x="720000" y="3921450"/>
            <a:ext cx="3474600" cy="409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400">
                <a:latin typeface="Arimo Medium"/>
                <a:ea typeface="Arimo Medium"/>
                <a:cs typeface="Arimo Medium"/>
                <a:sym typeface="Arimo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flipH="1">
            <a:off x="2750863" y="2179250"/>
            <a:ext cx="5673134" cy="2964253"/>
          </a:xfrm>
          <a:custGeom>
            <a:avLst/>
            <a:gdLst/>
            <a:ahLst/>
            <a:cxnLst/>
            <a:rect l="l" t="t" r="r" b="b"/>
            <a:pathLst>
              <a:path w="75243" h="39315" extrusionOk="0">
                <a:moveTo>
                  <a:pt x="15559" y="1"/>
                </a:moveTo>
                <a:cubicBezTo>
                  <a:pt x="11154" y="1"/>
                  <a:pt x="7592" y="1679"/>
                  <a:pt x="5554" y="6253"/>
                </a:cubicBezTo>
                <a:cubicBezTo>
                  <a:pt x="1" y="18717"/>
                  <a:pt x="16699" y="39314"/>
                  <a:pt x="16699" y="39314"/>
                </a:cubicBezTo>
                <a:lnTo>
                  <a:pt x="65341" y="39288"/>
                </a:lnTo>
                <a:cubicBezTo>
                  <a:pt x="65341" y="39288"/>
                  <a:pt x="73505" y="31745"/>
                  <a:pt x="74374" y="19951"/>
                </a:cubicBezTo>
                <a:cubicBezTo>
                  <a:pt x="75243" y="8156"/>
                  <a:pt x="56832" y="14657"/>
                  <a:pt x="42404" y="8741"/>
                </a:cubicBezTo>
                <a:cubicBezTo>
                  <a:pt x="33270" y="4997"/>
                  <a:pt x="23159" y="1"/>
                  <a:pt x="15559" y="1"/>
                </a:cubicBezTo>
                <a:close/>
              </a:path>
            </a:pathLst>
          </a:custGeom>
          <a:solidFill>
            <a:srgbClr val="F2E5CE">
              <a:alpha val="20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rot="10800000" flipH="1">
            <a:off x="-7" y="3968582"/>
            <a:ext cx="4564157" cy="1174918"/>
          </a:xfrm>
          <a:custGeom>
            <a:avLst/>
            <a:gdLst/>
            <a:ahLst/>
            <a:cxnLst/>
            <a:rect l="l" t="t" r="r" b="b"/>
            <a:pathLst>
              <a:path w="33329" h="14171" extrusionOk="0">
                <a:moveTo>
                  <a:pt x="1" y="0"/>
                </a:moveTo>
                <a:lnTo>
                  <a:pt x="1" y="14171"/>
                </a:lnTo>
                <a:cubicBezTo>
                  <a:pt x="904" y="13849"/>
                  <a:pt x="1824" y="13565"/>
                  <a:pt x="2759" y="13328"/>
                </a:cubicBezTo>
                <a:cubicBezTo>
                  <a:pt x="14979" y="10240"/>
                  <a:pt x="29692" y="7842"/>
                  <a:pt x="333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flipH="1">
            <a:off x="4579843" y="7"/>
            <a:ext cx="4564157" cy="1174918"/>
          </a:xfrm>
          <a:custGeom>
            <a:avLst/>
            <a:gdLst/>
            <a:ahLst/>
            <a:cxnLst/>
            <a:rect l="l" t="t" r="r" b="b"/>
            <a:pathLst>
              <a:path w="33329" h="14171" extrusionOk="0">
                <a:moveTo>
                  <a:pt x="1" y="0"/>
                </a:moveTo>
                <a:lnTo>
                  <a:pt x="1" y="14171"/>
                </a:lnTo>
                <a:cubicBezTo>
                  <a:pt x="904" y="13849"/>
                  <a:pt x="1824" y="13565"/>
                  <a:pt x="2759" y="13328"/>
                </a:cubicBezTo>
                <a:cubicBezTo>
                  <a:pt x="14979" y="10240"/>
                  <a:pt x="29692" y="7842"/>
                  <a:pt x="333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title"/>
          </p:nvPr>
        </p:nvSpPr>
        <p:spPr>
          <a:xfrm>
            <a:off x="1310200" y="2179625"/>
            <a:ext cx="6523500" cy="8229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3657600" y="690325"/>
            <a:ext cx="1828800" cy="133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 name="Google Shape;20;p3"/>
          <p:cNvSpPr txBox="1">
            <a:spLocks noGrp="1"/>
          </p:cNvSpPr>
          <p:nvPr>
            <p:ph type="subTitle" idx="1"/>
          </p:nvPr>
        </p:nvSpPr>
        <p:spPr>
          <a:xfrm>
            <a:off x="2286000" y="2926325"/>
            <a:ext cx="4572000" cy="36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73"/>
        <p:cNvGrpSpPr/>
        <p:nvPr/>
      </p:nvGrpSpPr>
      <p:grpSpPr>
        <a:xfrm>
          <a:off x="0" y="0"/>
          <a:ext cx="0" cy="0"/>
          <a:chOff x="0" y="0"/>
          <a:chExt cx="0" cy="0"/>
        </a:xfrm>
      </p:grpSpPr>
      <p:sp>
        <p:nvSpPr>
          <p:cNvPr id="74" name="Google Shape;74;p15"/>
          <p:cNvSpPr txBox="1">
            <a:spLocks noGrp="1"/>
          </p:cNvSpPr>
          <p:nvPr>
            <p:ph type="subTitle" idx="1"/>
          </p:nvPr>
        </p:nvSpPr>
        <p:spPr>
          <a:xfrm>
            <a:off x="720000" y="1706075"/>
            <a:ext cx="3583200" cy="23775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5" name="Google Shape;75;p15"/>
          <p:cNvSpPr txBox="1">
            <a:spLocks noGrp="1"/>
          </p:cNvSpPr>
          <p:nvPr>
            <p:ph type="subTitle" idx="2"/>
          </p:nvPr>
        </p:nvSpPr>
        <p:spPr>
          <a:xfrm>
            <a:off x="4840803" y="1706075"/>
            <a:ext cx="3583200" cy="23775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6" name="Google Shape;76;p15"/>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7" name="Google Shape;77;p15"/>
          <p:cNvSpPr/>
          <p:nvPr/>
        </p:nvSpPr>
        <p:spPr>
          <a:xfrm rot="10800000">
            <a:off x="0" y="0"/>
            <a:ext cx="2700728" cy="722248"/>
          </a:xfrm>
          <a:custGeom>
            <a:avLst/>
            <a:gdLst/>
            <a:ahLst/>
            <a:cxnLst/>
            <a:rect l="l" t="t" r="r" b="b"/>
            <a:pathLst>
              <a:path w="47613" h="12733" extrusionOk="0">
                <a:moveTo>
                  <a:pt x="47612" y="0"/>
                </a:moveTo>
                <a:cubicBezTo>
                  <a:pt x="41404" y="2237"/>
                  <a:pt x="33280" y="7658"/>
                  <a:pt x="24278" y="8758"/>
                </a:cubicBezTo>
                <a:cubicBezTo>
                  <a:pt x="16006" y="9770"/>
                  <a:pt x="6691" y="10343"/>
                  <a:pt x="0" y="12733"/>
                </a:cubicBezTo>
                <a:lnTo>
                  <a:pt x="47612" y="12733"/>
                </a:lnTo>
                <a:lnTo>
                  <a:pt x="476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rot="10800000">
            <a:off x="6486929" y="4454648"/>
            <a:ext cx="2657071" cy="688852"/>
          </a:xfrm>
          <a:custGeom>
            <a:avLst/>
            <a:gdLst/>
            <a:ahLst/>
            <a:cxnLst/>
            <a:rect l="l" t="t" r="r" b="b"/>
            <a:pathLst>
              <a:path w="33329" h="14171" extrusionOk="0">
                <a:moveTo>
                  <a:pt x="1" y="0"/>
                </a:moveTo>
                <a:lnTo>
                  <a:pt x="1" y="14171"/>
                </a:lnTo>
                <a:cubicBezTo>
                  <a:pt x="904" y="13849"/>
                  <a:pt x="1824" y="13565"/>
                  <a:pt x="2759" y="13328"/>
                </a:cubicBezTo>
                <a:cubicBezTo>
                  <a:pt x="14979" y="10240"/>
                  <a:pt x="29692" y="7842"/>
                  <a:pt x="333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720000" y="1818975"/>
            <a:ext cx="20118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5" name="Google Shape;95;p18"/>
          <p:cNvSpPr txBox="1">
            <a:spLocks noGrp="1"/>
          </p:cNvSpPr>
          <p:nvPr>
            <p:ph type="title" idx="2" hasCustomPrompt="1"/>
          </p:nvPr>
        </p:nvSpPr>
        <p:spPr>
          <a:xfrm>
            <a:off x="720000" y="1225575"/>
            <a:ext cx="1098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6" name="Google Shape;96;p18"/>
          <p:cNvSpPr txBox="1">
            <a:spLocks noGrp="1"/>
          </p:cNvSpPr>
          <p:nvPr>
            <p:ph type="subTitle" idx="1"/>
          </p:nvPr>
        </p:nvSpPr>
        <p:spPr>
          <a:xfrm>
            <a:off x="720000" y="2199975"/>
            <a:ext cx="20118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97" name="Google Shape;97;p18"/>
          <p:cNvSpPr txBox="1">
            <a:spLocks noGrp="1"/>
          </p:cNvSpPr>
          <p:nvPr>
            <p:ph type="title" idx="3"/>
          </p:nvPr>
        </p:nvSpPr>
        <p:spPr>
          <a:xfrm>
            <a:off x="3566100" y="1818975"/>
            <a:ext cx="20118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8" name="Google Shape;98;p18"/>
          <p:cNvSpPr txBox="1">
            <a:spLocks noGrp="1"/>
          </p:cNvSpPr>
          <p:nvPr>
            <p:ph type="title" idx="4" hasCustomPrompt="1"/>
          </p:nvPr>
        </p:nvSpPr>
        <p:spPr>
          <a:xfrm>
            <a:off x="3566100" y="1225575"/>
            <a:ext cx="1098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9" name="Google Shape;99;p18"/>
          <p:cNvSpPr txBox="1">
            <a:spLocks noGrp="1"/>
          </p:cNvSpPr>
          <p:nvPr>
            <p:ph type="subTitle" idx="5"/>
          </p:nvPr>
        </p:nvSpPr>
        <p:spPr>
          <a:xfrm>
            <a:off x="3566100" y="2199975"/>
            <a:ext cx="20118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00" name="Google Shape;100;p18"/>
          <p:cNvSpPr txBox="1">
            <a:spLocks noGrp="1"/>
          </p:cNvSpPr>
          <p:nvPr>
            <p:ph type="title" idx="6"/>
          </p:nvPr>
        </p:nvSpPr>
        <p:spPr>
          <a:xfrm>
            <a:off x="6412200" y="1818975"/>
            <a:ext cx="20118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1" name="Google Shape;101;p18"/>
          <p:cNvSpPr txBox="1">
            <a:spLocks noGrp="1"/>
          </p:cNvSpPr>
          <p:nvPr>
            <p:ph type="title" idx="7" hasCustomPrompt="1"/>
          </p:nvPr>
        </p:nvSpPr>
        <p:spPr>
          <a:xfrm>
            <a:off x="6412200" y="1225575"/>
            <a:ext cx="1098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2" name="Google Shape;102;p18"/>
          <p:cNvSpPr txBox="1">
            <a:spLocks noGrp="1"/>
          </p:cNvSpPr>
          <p:nvPr>
            <p:ph type="subTitle" idx="8"/>
          </p:nvPr>
        </p:nvSpPr>
        <p:spPr>
          <a:xfrm>
            <a:off x="6412200" y="2199975"/>
            <a:ext cx="20118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03" name="Google Shape;103;p18"/>
          <p:cNvSpPr txBox="1">
            <a:spLocks noGrp="1"/>
          </p:cNvSpPr>
          <p:nvPr>
            <p:ph type="title" idx="9"/>
          </p:nvPr>
        </p:nvSpPr>
        <p:spPr>
          <a:xfrm>
            <a:off x="720000" y="3664900"/>
            <a:ext cx="20118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4" name="Google Shape;104;p18"/>
          <p:cNvSpPr txBox="1">
            <a:spLocks noGrp="1"/>
          </p:cNvSpPr>
          <p:nvPr>
            <p:ph type="title" idx="13" hasCustomPrompt="1"/>
          </p:nvPr>
        </p:nvSpPr>
        <p:spPr>
          <a:xfrm>
            <a:off x="720000" y="3071725"/>
            <a:ext cx="1098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5" name="Google Shape;105;p18"/>
          <p:cNvSpPr txBox="1">
            <a:spLocks noGrp="1"/>
          </p:cNvSpPr>
          <p:nvPr>
            <p:ph type="subTitle" idx="14"/>
          </p:nvPr>
        </p:nvSpPr>
        <p:spPr>
          <a:xfrm>
            <a:off x="720000" y="4045900"/>
            <a:ext cx="20118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06" name="Google Shape;106;p18"/>
          <p:cNvSpPr txBox="1">
            <a:spLocks noGrp="1"/>
          </p:cNvSpPr>
          <p:nvPr>
            <p:ph type="title" idx="15"/>
          </p:nvPr>
        </p:nvSpPr>
        <p:spPr>
          <a:xfrm>
            <a:off x="3566100" y="3664900"/>
            <a:ext cx="20118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7" name="Google Shape;107;p18"/>
          <p:cNvSpPr txBox="1">
            <a:spLocks noGrp="1"/>
          </p:cNvSpPr>
          <p:nvPr>
            <p:ph type="title" idx="16" hasCustomPrompt="1"/>
          </p:nvPr>
        </p:nvSpPr>
        <p:spPr>
          <a:xfrm>
            <a:off x="3566100" y="3071725"/>
            <a:ext cx="1098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8" name="Google Shape;108;p18"/>
          <p:cNvSpPr txBox="1">
            <a:spLocks noGrp="1"/>
          </p:cNvSpPr>
          <p:nvPr>
            <p:ph type="subTitle" idx="17"/>
          </p:nvPr>
        </p:nvSpPr>
        <p:spPr>
          <a:xfrm>
            <a:off x="3566100" y="4045900"/>
            <a:ext cx="20118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09" name="Google Shape;109;p18"/>
          <p:cNvSpPr txBox="1">
            <a:spLocks noGrp="1"/>
          </p:cNvSpPr>
          <p:nvPr>
            <p:ph type="title" idx="18"/>
          </p:nvPr>
        </p:nvSpPr>
        <p:spPr>
          <a:xfrm>
            <a:off x="6412200" y="3664900"/>
            <a:ext cx="20118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0" name="Google Shape;110;p18"/>
          <p:cNvSpPr txBox="1">
            <a:spLocks noGrp="1"/>
          </p:cNvSpPr>
          <p:nvPr>
            <p:ph type="title" idx="19" hasCustomPrompt="1"/>
          </p:nvPr>
        </p:nvSpPr>
        <p:spPr>
          <a:xfrm>
            <a:off x="6412200" y="3071725"/>
            <a:ext cx="1098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1" name="Google Shape;111;p18"/>
          <p:cNvSpPr txBox="1">
            <a:spLocks noGrp="1"/>
          </p:cNvSpPr>
          <p:nvPr>
            <p:ph type="subTitle" idx="20"/>
          </p:nvPr>
        </p:nvSpPr>
        <p:spPr>
          <a:xfrm>
            <a:off x="6412200" y="4045900"/>
            <a:ext cx="20118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12" name="Google Shape;112;p18"/>
          <p:cNvSpPr txBox="1">
            <a:spLocks noGrp="1"/>
          </p:cNvSpPr>
          <p:nvPr>
            <p:ph type="title" idx="21"/>
          </p:nvPr>
        </p:nvSpPr>
        <p:spPr>
          <a:xfrm>
            <a:off x="720000" y="3325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3" name="Google Shape;113;p18"/>
          <p:cNvSpPr/>
          <p:nvPr/>
        </p:nvSpPr>
        <p:spPr>
          <a:xfrm>
            <a:off x="4" y="-2"/>
            <a:ext cx="2657071" cy="688852"/>
          </a:xfrm>
          <a:custGeom>
            <a:avLst/>
            <a:gdLst/>
            <a:ahLst/>
            <a:cxnLst/>
            <a:rect l="l" t="t" r="r" b="b"/>
            <a:pathLst>
              <a:path w="33329" h="14171" extrusionOk="0">
                <a:moveTo>
                  <a:pt x="1" y="0"/>
                </a:moveTo>
                <a:lnTo>
                  <a:pt x="1" y="14171"/>
                </a:lnTo>
                <a:cubicBezTo>
                  <a:pt x="904" y="13849"/>
                  <a:pt x="1824" y="13565"/>
                  <a:pt x="2759" y="13328"/>
                </a:cubicBezTo>
                <a:cubicBezTo>
                  <a:pt x="14979" y="10240"/>
                  <a:pt x="29692" y="7842"/>
                  <a:pt x="333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8"/>
          <p:cNvSpPr/>
          <p:nvPr/>
        </p:nvSpPr>
        <p:spPr>
          <a:xfrm>
            <a:off x="6443270" y="4421251"/>
            <a:ext cx="2700728" cy="722248"/>
          </a:xfrm>
          <a:custGeom>
            <a:avLst/>
            <a:gdLst/>
            <a:ahLst/>
            <a:cxnLst/>
            <a:rect l="l" t="t" r="r" b="b"/>
            <a:pathLst>
              <a:path w="47613" h="12733" extrusionOk="0">
                <a:moveTo>
                  <a:pt x="47612" y="0"/>
                </a:moveTo>
                <a:cubicBezTo>
                  <a:pt x="41404" y="2237"/>
                  <a:pt x="33280" y="7658"/>
                  <a:pt x="24278" y="8758"/>
                </a:cubicBezTo>
                <a:cubicBezTo>
                  <a:pt x="16006" y="9770"/>
                  <a:pt x="6691" y="10343"/>
                  <a:pt x="0" y="12733"/>
                </a:cubicBezTo>
                <a:lnTo>
                  <a:pt x="47612" y="12733"/>
                </a:lnTo>
                <a:lnTo>
                  <a:pt x="476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21"/>
        <p:cNvGrpSpPr/>
        <p:nvPr/>
      </p:nvGrpSpPr>
      <p:grpSpPr>
        <a:xfrm>
          <a:off x="0" y="0"/>
          <a:ext cx="0" cy="0"/>
          <a:chOff x="0" y="0"/>
          <a:chExt cx="0" cy="0"/>
        </a:xfrm>
      </p:grpSpPr>
      <p:sp>
        <p:nvSpPr>
          <p:cNvPr id="122" name="Google Shape;122;p20"/>
          <p:cNvSpPr/>
          <p:nvPr/>
        </p:nvSpPr>
        <p:spPr>
          <a:xfrm rot="10800000" flipH="1">
            <a:off x="-7" y="3968582"/>
            <a:ext cx="4564157" cy="1174918"/>
          </a:xfrm>
          <a:custGeom>
            <a:avLst/>
            <a:gdLst/>
            <a:ahLst/>
            <a:cxnLst/>
            <a:rect l="l" t="t" r="r" b="b"/>
            <a:pathLst>
              <a:path w="33329" h="14171" extrusionOk="0">
                <a:moveTo>
                  <a:pt x="1" y="0"/>
                </a:moveTo>
                <a:lnTo>
                  <a:pt x="1" y="14171"/>
                </a:lnTo>
                <a:cubicBezTo>
                  <a:pt x="904" y="13849"/>
                  <a:pt x="1824" y="13565"/>
                  <a:pt x="2759" y="13328"/>
                </a:cubicBezTo>
                <a:cubicBezTo>
                  <a:pt x="14979" y="10240"/>
                  <a:pt x="29692" y="7842"/>
                  <a:pt x="333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p:nvPr/>
        </p:nvSpPr>
        <p:spPr>
          <a:xfrm rot="10800000" flipH="1">
            <a:off x="6443275" y="2"/>
            <a:ext cx="2700728" cy="722248"/>
          </a:xfrm>
          <a:custGeom>
            <a:avLst/>
            <a:gdLst/>
            <a:ahLst/>
            <a:cxnLst/>
            <a:rect l="l" t="t" r="r" b="b"/>
            <a:pathLst>
              <a:path w="47613" h="12733" extrusionOk="0">
                <a:moveTo>
                  <a:pt x="47612" y="0"/>
                </a:moveTo>
                <a:cubicBezTo>
                  <a:pt x="41404" y="2237"/>
                  <a:pt x="33280" y="7658"/>
                  <a:pt x="24278" y="8758"/>
                </a:cubicBezTo>
                <a:cubicBezTo>
                  <a:pt x="16006" y="9770"/>
                  <a:pt x="6691" y="10343"/>
                  <a:pt x="0" y="12733"/>
                </a:cubicBezTo>
                <a:lnTo>
                  <a:pt x="47612" y="12733"/>
                </a:lnTo>
                <a:lnTo>
                  <a:pt x="476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0"/>
          <p:cNvSpPr txBox="1">
            <a:spLocks noGrp="1"/>
          </p:cNvSpPr>
          <p:nvPr>
            <p:ph type="subTitle" idx="1"/>
          </p:nvPr>
        </p:nvSpPr>
        <p:spPr>
          <a:xfrm>
            <a:off x="5772300" y="2868900"/>
            <a:ext cx="2651700" cy="128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5" name="Google Shape;125;p20"/>
          <p:cNvSpPr txBox="1">
            <a:spLocks noGrp="1"/>
          </p:cNvSpPr>
          <p:nvPr>
            <p:ph type="title"/>
          </p:nvPr>
        </p:nvSpPr>
        <p:spPr>
          <a:xfrm>
            <a:off x="5772300" y="994500"/>
            <a:ext cx="2651700" cy="19203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6" name="Google Shape;126;p20"/>
          <p:cNvSpPr>
            <a:spLocks noGrp="1"/>
          </p:cNvSpPr>
          <p:nvPr>
            <p:ph type="pic" idx="2"/>
          </p:nvPr>
        </p:nvSpPr>
        <p:spPr>
          <a:xfrm>
            <a:off x="720000" y="540000"/>
            <a:ext cx="4754100" cy="40635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32"/>
        <p:cNvGrpSpPr/>
        <p:nvPr/>
      </p:nvGrpSpPr>
      <p:grpSpPr>
        <a:xfrm>
          <a:off x="0" y="0"/>
          <a:ext cx="0" cy="0"/>
          <a:chOff x="0" y="0"/>
          <a:chExt cx="0" cy="0"/>
        </a:xfrm>
      </p:grpSpPr>
      <p:sp>
        <p:nvSpPr>
          <p:cNvPr id="233" name="Google Shape;233;p32"/>
          <p:cNvSpPr/>
          <p:nvPr/>
        </p:nvSpPr>
        <p:spPr>
          <a:xfrm flipH="1">
            <a:off x="6486929" y="0"/>
            <a:ext cx="2657071" cy="688852"/>
          </a:xfrm>
          <a:custGeom>
            <a:avLst/>
            <a:gdLst/>
            <a:ahLst/>
            <a:cxnLst/>
            <a:rect l="l" t="t" r="r" b="b"/>
            <a:pathLst>
              <a:path w="33329" h="14171" extrusionOk="0">
                <a:moveTo>
                  <a:pt x="1" y="0"/>
                </a:moveTo>
                <a:lnTo>
                  <a:pt x="1" y="14171"/>
                </a:lnTo>
                <a:cubicBezTo>
                  <a:pt x="904" y="13849"/>
                  <a:pt x="1824" y="13565"/>
                  <a:pt x="2759" y="13328"/>
                </a:cubicBezTo>
                <a:cubicBezTo>
                  <a:pt x="14979" y="10240"/>
                  <a:pt x="29692" y="7842"/>
                  <a:pt x="333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2"/>
          <p:cNvSpPr/>
          <p:nvPr/>
        </p:nvSpPr>
        <p:spPr>
          <a:xfrm flipH="1">
            <a:off x="0" y="4421252"/>
            <a:ext cx="2700728" cy="722248"/>
          </a:xfrm>
          <a:custGeom>
            <a:avLst/>
            <a:gdLst/>
            <a:ahLst/>
            <a:cxnLst/>
            <a:rect l="l" t="t" r="r" b="b"/>
            <a:pathLst>
              <a:path w="47613" h="12733" extrusionOk="0">
                <a:moveTo>
                  <a:pt x="47612" y="0"/>
                </a:moveTo>
                <a:cubicBezTo>
                  <a:pt x="41404" y="2237"/>
                  <a:pt x="33280" y="7658"/>
                  <a:pt x="24278" y="8758"/>
                </a:cubicBezTo>
                <a:cubicBezTo>
                  <a:pt x="16006" y="9770"/>
                  <a:pt x="6691" y="10343"/>
                  <a:pt x="0" y="12733"/>
                </a:cubicBezTo>
                <a:lnTo>
                  <a:pt x="47612" y="12733"/>
                </a:lnTo>
                <a:lnTo>
                  <a:pt x="476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35"/>
        <p:cNvGrpSpPr/>
        <p:nvPr/>
      </p:nvGrpSpPr>
      <p:grpSpPr>
        <a:xfrm>
          <a:off x="0" y="0"/>
          <a:ext cx="0" cy="0"/>
          <a:chOff x="0" y="0"/>
          <a:chExt cx="0" cy="0"/>
        </a:xfrm>
      </p:grpSpPr>
      <p:sp>
        <p:nvSpPr>
          <p:cNvPr id="236" name="Google Shape;236;p33"/>
          <p:cNvSpPr/>
          <p:nvPr/>
        </p:nvSpPr>
        <p:spPr>
          <a:xfrm rot="10800000">
            <a:off x="4579843" y="3968582"/>
            <a:ext cx="4564157" cy="1174918"/>
          </a:xfrm>
          <a:custGeom>
            <a:avLst/>
            <a:gdLst/>
            <a:ahLst/>
            <a:cxnLst/>
            <a:rect l="l" t="t" r="r" b="b"/>
            <a:pathLst>
              <a:path w="33329" h="14171" extrusionOk="0">
                <a:moveTo>
                  <a:pt x="1" y="0"/>
                </a:moveTo>
                <a:lnTo>
                  <a:pt x="1" y="14171"/>
                </a:lnTo>
                <a:cubicBezTo>
                  <a:pt x="904" y="13849"/>
                  <a:pt x="1824" y="13565"/>
                  <a:pt x="2759" y="13328"/>
                </a:cubicBezTo>
                <a:cubicBezTo>
                  <a:pt x="14979" y="10240"/>
                  <a:pt x="29692" y="7842"/>
                  <a:pt x="333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3"/>
          <p:cNvSpPr/>
          <p:nvPr/>
        </p:nvSpPr>
        <p:spPr>
          <a:xfrm>
            <a:off x="-7" y="7"/>
            <a:ext cx="4564157" cy="1174918"/>
          </a:xfrm>
          <a:custGeom>
            <a:avLst/>
            <a:gdLst/>
            <a:ahLst/>
            <a:cxnLst/>
            <a:rect l="l" t="t" r="r" b="b"/>
            <a:pathLst>
              <a:path w="33329" h="14171" extrusionOk="0">
                <a:moveTo>
                  <a:pt x="1" y="0"/>
                </a:moveTo>
                <a:lnTo>
                  <a:pt x="1" y="14171"/>
                </a:lnTo>
                <a:cubicBezTo>
                  <a:pt x="904" y="13849"/>
                  <a:pt x="1824" y="13565"/>
                  <a:pt x="2759" y="13328"/>
                </a:cubicBezTo>
                <a:cubicBezTo>
                  <a:pt x="14979" y="10240"/>
                  <a:pt x="29692" y="7842"/>
                  <a:pt x="333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62"/>
        <p:cNvGrpSpPr/>
        <p:nvPr/>
      </p:nvGrpSpPr>
      <p:grpSpPr>
        <a:xfrm>
          <a:off x="0" y="0"/>
          <a:ext cx="0" cy="0"/>
          <a:chOff x="0" y="0"/>
          <a:chExt cx="0" cy="0"/>
        </a:xfrm>
      </p:grpSpPr>
      <p:sp>
        <p:nvSpPr>
          <p:cNvPr id="163" name="Google Shape;163;p26"/>
          <p:cNvSpPr txBox="1">
            <a:spLocks noGrp="1"/>
          </p:cNvSpPr>
          <p:nvPr>
            <p:ph type="title"/>
          </p:nvPr>
        </p:nvSpPr>
        <p:spPr>
          <a:xfrm>
            <a:off x="720009" y="2571750"/>
            <a:ext cx="15630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4" name="Google Shape;164;p26"/>
          <p:cNvSpPr txBox="1">
            <a:spLocks noGrp="1"/>
          </p:cNvSpPr>
          <p:nvPr>
            <p:ph type="subTitle" idx="1"/>
          </p:nvPr>
        </p:nvSpPr>
        <p:spPr>
          <a:xfrm>
            <a:off x="720009" y="2952750"/>
            <a:ext cx="1563000" cy="7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5" name="Google Shape;165;p26"/>
          <p:cNvSpPr txBox="1">
            <a:spLocks noGrp="1"/>
          </p:cNvSpPr>
          <p:nvPr>
            <p:ph type="title" idx="2"/>
          </p:nvPr>
        </p:nvSpPr>
        <p:spPr>
          <a:xfrm>
            <a:off x="4814007" y="2571750"/>
            <a:ext cx="15630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6" name="Google Shape;166;p26"/>
          <p:cNvSpPr txBox="1">
            <a:spLocks noGrp="1"/>
          </p:cNvSpPr>
          <p:nvPr>
            <p:ph type="subTitle" idx="3"/>
          </p:nvPr>
        </p:nvSpPr>
        <p:spPr>
          <a:xfrm>
            <a:off x="4814002" y="2952750"/>
            <a:ext cx="1563000" cy="7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7" name="Google Shape;167;p26"/>
          <p:cNvSpPr txBox="1">
            <a:spLocks noGrp="1"/>
          </p:cNvSpPr>
          <p:nvPr>
            <p:ph type="title" idx="4"/>
          </p:nvPr>
        </p:nvSpPr>
        <p:spPr>
          <a:xfrm>
            <a:off x="2767008" y="2571750"/>
            <a:ext cx="15630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8" name="Google Shape;168;p26"/>
          <p:cNvSpPr txBox="1">
            <a:spLocks noGrp="1"/>
          </p:cNvSpPr>
          <p:nvPr>
            <p:ph type="subTitle" idx="5"/>
          </p:nvPr>
        </p:nvSpPr>
        <p:spPr>
          <a:xfrm>
            <a:off x="2767005" y="2952750"/>
            <a:ext cx="1563000" cy="7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9" name="Google Shape;169;p26"/>
          <p:cNvSpPr txBox="1">
            <a:spLocks noGrp="1"/>
          </p:cNvSpPr>
          <p:nvPr>
            <p:ph type="title" idx="6"/>
          </p:nvPr>
        </p:nvSpPr>
        <p:spPr>
          <a:xfrm>
            <a:off x="6861006" y="2571750"/>
            <a:ext cx="15630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 name="Google Shape;170;p26"/>
          <p:cNvSpPr txBox="1">
            <a:spLocks noGrp="1"/>
          </p:cNvSpPr>
          <p:nvPr>
            <p:ph type="subTitle" idx="7"/>
          </p:nvPr>
        </p:nvSpPr>
        <p:spPr>
          <a:xfrm>
            <a:off x="6860999" y="2952750"/>
            <a:ext cx="1563000" cy="7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1" name="Google Shape;171;p26"/>
          <p:cNvSpPr txBox="1">
            <a:spLocks noGrp="1"/>
          </p:cNvSpPr>
          <p:nvPr>
            <p:ph type="title" idx="8"/>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2" name="Google Shape;172;p26"/>
          <p:cNvSpPr/>
          <p:nvPr/>
        </p:nvSpPr>
        <p:spPr>
          <a:xfrm rot="10800000">
            <a:off x="6486929" y="4454648"/>
            <a:ext cx="2657071" cy="688852"/>
          </a:xfrm>
          <a:custGeom>
            <a:avLst/>
            <a:gdLst/>
            <a:ahLst/>
            <a:cxnLst/>
            <a:rect l="l" t="t" r="r" b="b"/>
            <a:pathLst>
              <a:path w="33329" h="14171" extrusionOk="0">
                <a:moveTo>
                  <a:pt x="1" y="0"/>
                </a:moveTo>
                <a:lnTo>
                  <a:pt x="1" y="14171"/>
                </a:lnTo>
                <a:cubicBezTo>
                  <a:pt x="904" y="13849"/>
                  <a:pt x="1824" y="13565"/>
                  <a:pt x="2759" y="13328"/>
                </a:cubicBezTo>
                <a:cubicBezTo>
                  <a:pt x="14979" y="10240"/>
                  <a:pt x="29692" y="7842"/>
                  <a:pt x="333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6"/>
          <p:cNvSpPr/>
          <p:nvPr/>
        </p:nvSpPr>
        <p:spPr>
          <a:xfrm rot="10800000">
            <a:off x="0" y="0"/>
            <a:ext cx="2700728" cy="722248"/>
          </a:xfrm>
          <a:custGeom>
            <a:avLst/>
            <a:gdLst/>
            <a:ahLst/>
            <a:cxnLst/>
            <a:rect l="l" t="t" r="r" b="b"/>
            <a:pathLst>
              <a:path w="47613" h="12733" extrusionOk="0">
                <a:moveTo>
                  <a:pt x="47612" y="0"/>
                </a:moveTo>
                <a:cubicBezTo>
                  <a:pt x="41404" y="2237"/>
                  <a:pt x="33280" y="7658"/>
                  <a:pt x="24278" y="8758"/>
                </a:cubicBezTo>
                <a:cubicBezTo>
                  <a:pt x="16006" y="9770"/>
                  <a:pt x="6691" y="10343"/>
                  <a:pt x="0" y="12733"/>
                </a:cubicBezTo>
                <a:lnTo>
                  <a:pt x="47612" y="12733"/>
                </a:lnTo>
                <a:lnTo>
                  <a:pt x="476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1775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31645"/>
            <a:ext cx="7704000" cy="640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3000"/>
              <a:buFont typeface="Lexend Deca"/>
              <a:buNone/>
              <a:defRPr sz="3000" b="1">
                <a:solidFill>
                  <a:schemeClr val="dk1"/>
                </a:solidFill>
                <a:latin typeface="Lexend Deca"/>
                <a:ea typeface="Lexend Deca"/>
                <a:cs typeface="Lexend Deca"/>
                <a:sym typeface="Lexend Deca"/>
              </a:defRPr>
            </a:lvl1pPr>
            <a:lvl2pPr lvl="1" rtl="0">
              <a:lnSpc>
                <a:spcPct val="100000"/>
              </a:lnSpc>
              <a:spcBef>
                <a:spcPts val="0"/>
              </a:spcBef>
              <a:spcAft>
                <a:spcPts val="0"/>
              </a:spcAft>
              <a:buClr>
                <a:schemeClr val="dk1"/>
              </a:buClr>
              <a:buSzPts val="3000"/>
              <a:buFont typeface="Lexend Deca"/>
              <a:buNone/>
              <a:defRPr sz="3000" b="1">
                <a:solidFill>
                  <a:schemeClr val="dk1"/>
                </a:solidFill>
                <a:latin typeface="Lexend Deca"/>
                <a:ea typeface="Lexend Deca"/>
                <a:cs typeface="Lexend Deca"/>
                <a:sym typeface="Lexend Deca"/>
              </a:defRPr>
            </a:lvl2pPr>
            <a:lvl3pPr lvl="2" rtl="0">
              <a:lnSpc>
                <a:spcPct val="100000"/>
              </a:lnSpc>
              <a:spcBef>
                <a:spcPts val="0"/>
              </a:spcBef>
              <a:spcAft>
                <a:spcPts val="0"/>
              </a:spcAft>
              <a:buClr>
                <a:schemeClr val="dk1"/>
              </a:buClr>
              <a:buSzPts val="3000"/>
              <a:buFont typeface="Lexend Deca"/>
              <a:buNone/>
              <a:defRPr sz="3000" b="1">
                <a:solidFill>
                  <a:schemeClr val="dk1"/>
                </a:solidFill>
                <a:latin typeface="Lexend Deca"/>
                <a:ea typeface="Lexend Deca"/>
                <a:cs typeface="Lexend Deca"/>
                <a:sym typeface="Lexend Deca"/>
              </a:defRPr>
            </a:lvl3pPr>
            <a:lvl4pPr lvl="3" rtl="0">
              <a:lnSpc>
                <a:spcPct val="100000"/>
              </a:lnSpc>
              <a:spcBef>
                <a:spcPts val="0"/>
              </a:spcBef>
              <a:spcAft>
                <a:spcPts val="0"/>
              </a:spcAft>
              <a:buClr>
                <a:schemeClr val="dk1"/>
              </a:buClr>
              <a:buSzPts val="3000"/>
              <a:buFont typeface="Lexend Deca"/>
              <a:buNone/>
              <a:defRPr sz="3000" b="1">
                <a:solidFill>
                  <a:schemeClr val="dk1"/>
                </a:solidFill>
                <a:latin typeface="Lexend Deca"/>
                <a:ea typeface="Lexend Deca"/>
                <a:cs typeface="Lexend Deca"/>
                <a:sym typeface="Lexend Deca"/>
              </a:defRPr>
            </a:lvl4pPr>
            <a:lvl5pPr lvl="4" rtl="0">
              <a:lnSpc>
                <a:spcPct val="100000"/>
              </a:lnSpc>
              <a:spcBef>
                <a:spcPts val="0"/>
              </a:spcBef>
              <a:spcAft>
                <a:spcPts val="0"/>
              </a:spcAft>
              <a:buClr>
                <a:schemeClr val="dk1"/>
              </a:buClr>
              <a:buSzPts val="3000"/>
              <a:buFont typeface="Lexend Deca"/>
              <a:buNone/>
              <a:defRPr sz="3000" b="1">
                <a:solidFill>
                  <a:schemeClr val="dk1"/>
                </a:solidFill>
                <a:latin typeface="Lexend Deca"/>
                <a:ea typeface="Lexend Deca"/>
                <a:cs typeface="Lexend Deca"/>
                <a:sym typeface="Lexend Deca"/>
              </a:defRPr>
            </a:lvl5pPr>
            <a:lvl6pPr lvl="5" rtl="0">
              <a:lnSpc>
                <a:spcPct val="100000"/>
              </a:lnSpc>
              <a:spcBef>
                <a:spcPts val="0"/>
              </a:spcBef>
              <a:spcAft>
                <a:spcPts val="0"/>
              </a:spcAft>
              <a:buClr>
                <a:schemeClr val="dk1"/>
              </a:buClr>
              <a:buSzPts val="3000"/>
              <a:buFont typeface="Lexend Deca"/>
              <a:buNone/>
              <a:defRPr sz="3000" b="1">
                <a:solidFill>
                  <a:schemeClr val="dk1"/>
                </a:solidFill>
                <a:latin typeface="Lexend Deca"/>
                <a:ea typeface="Lexend Deca"/>
                <a:cs typeface="Lexend Deca"/>
                <a:sym typeface="Lexend Deca"/>
              </a:defRPr>
            </a:lvl6pPr>
            <a:lvl7pPr lvl="6" rtl="0">
              <a:lnSpc>
                <a:spcPct val="100000"/>
              </a:lnSpc>
              <a:spcBef>
                <a:spcPts val="0"/>
              </a:spcBef>
              <a:spcAft>
                <a:spcPts val="0"/>
              </a:spcAft>
              <a:buClr>
                <a:schemeClr val="dk1"/>
              </a:buClr>
              <a:buSzPts val="3000"/>
              <a:buFont typeface="Lexend Deca"/>
              <a:buNone/>
              <a:defRPr sz="3000" b="1">
                <a:solidFill>
                  <a:schemeClr val="dk1"/>
                </a:solidFill>
                <a:latin typeface="Lexend Deca"/>
                <a:ea typeface="Lexend Deca"/>
                <a:cs typeface="Lexend Deca"/>
                <a:sym typeface="Lexend Deca"/>
              </a:defRPr>
            </a:lvl7pPr>
            <a:lvl8pPr lvl="7" rtl="0">
              <a:lnSpc>
                <a:spcPct val="100000"/>
              </a:lnSpc>
              <a:spcBef>
                <a:spcPts val="0"/>
              </a:spcBef>
              <a:spcAft>
                <a:spcPts val="0"/>
              </a:spcAft>
              <a:buClr>
                <a:schemeClr val="dk1"/>
              </a:buClr>
              <a:buSzPts val="3000"/>
              <a:buFont typeface="Lexend Deca"/>
              <a:buNone/>
              <a:defRPr sz="3000" b="1">
                <a:solidFill>
                  <a:schemeClr val="dk1"/>
                </a:solidFill>
                <a:latin typeface="Lexend Deca"/>
                <a:ea typeface="Lexend Deca"/>
                <a:cs typeface="Lexend Deca"/>
                <a:sym typeface="Lexend Deca"/>
              </a:defRPr>
            </a:lvl8pPr>
            <a:lvl9pPr lvl="8" rtl="0">
              <a:lnSpc>
                <a:spcPct val="100000"/>
              </a:lnSpc>
              <a:spcBef>
                <a:spcPts val="0"/>
              </a:spcBef>
              <a:spcAft>
                <a:spcPts val="0"/>
              </a:spcAft>
              <a:buClr>
                <a:schemeClr val="dk1"/>
              </a:buClr>
              <a:buSzPts val="3000"/>
              <a:buFont typeface="Lexend Deca"/>
              <a:buNone/>
              <a:defRPr sz="3000" b="1">
                <a:solidFill>
                  <a:schemeClr val="dk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Arimo Medium"/>
              <a:buChar char="●"/>
              <a:defRPr sz="1200">
                <a:solidFill>
                  <a:schemeClr val="dk1"/>
                </a:solidFill>
                <a:latin typeface="Arimo Medium"/>
                <a:ea typeface="Arimo Medium"/>
                <a:cs typeface="Arimo Medium"/>
                <a:sym typeface="Arimo Medium"/>
              </a:defRPr>
            </a:lvl1pPr>
            <a:lvl2pPr marL="914400" lvl="1" indent="-304800">
              <a:lnSpc>
                <a:spcPct val="100000"/>
              </a:lnSpc>
              <a:spcBef>
                <a:spcPts val="1600"/>
              </a:spcBef>
              <a:spcAft>
                <a:spcPts val="0"/>
              </a:spcAft>
              <a:buClr>
                <a:schemeClr val="dk1"/>
              </a:buClr>
              <a:buSzPts val="1200"/>
              <a:buFont typeface="Arimo Medium"/>
              <a:buChar char="○"/>
              <a:defRPr sz="1200">
                <a:solidFill>
                  <a:schemeClr val="dk1"/>
                </a:solidFill>
                <a:latin typeface="Arimo Medium"/>
                <a:ea typeface="Arimo Medium"/>
                <a:cs typeface="Arimo Medium"/>
                <a:sym typeface="Arimo Medium"/>
              </a:defRPr>
            </a:lvl2pPr>
            <a:lvl3pPr marL="1371600" lvl="2" indent="-304800">
              <a:lnSpc>
                <a:spcPct val="100000"/>
              </a:lnSpc>
              <a:spcBef>
                <a:spcPts val="1600"/>
              </a:spcBef>
              <a:spcAft>
                <a:spcPts val="0"/>
              </a:spcAft>
              <a:buClr>
                <a:schemeClr val="dk1"/>
              </a:buClr>
              <a:buSzPts val="1200"/>
              <a:buFont typeface="Arimo Medium"/>
              <a:buChar char="■"/>
              <a:defRPr sz="1200">
                <a:solidFill>
                  <a:schemeClr val="dk1"/>
                </a:solidFill>
                <a:latin typeface="Arimo Medium"/>
                <a:ea typeface="Arimo Medium"/>
                <a:cs typeface="Arimo Medium"/>
                <a:sym typeface="Arimo Medium"/>
              </a:defRPr>
            </a:lvl3pPr>
            <a:lvl4pPr marL="1828800" lvl="3" indent="-304800">
              <a:lnSpc>
                <a:spcPct val="100000"/>
              </a:lnSpc>
              <a:spcBef>
                <a:spcPts val="1600"/>
              </a:spcBef>
              <a:spcAft>
                <a:spcPts val="0"/>
              </a:spcAft>
              <a:buClr>
                <a:schemeClr val="dk1"/>
              </a:buClr>
              <a:buSzPts val="1200"/>
              <a:buFont typeface="Arimo Medium"/>
              <a:buChar char="●"/>
              <a:defRPr sz="1200">
                <a:solidFill>
                  <a:schemeClr val="dk1"/>
                </a:solidFill>
                <a:latin typeface="Arimo Medium"/>
                <a:ea typeface="Arimo Medium"/>
                <a:cs typeface="Arimo Medium"/>
                <a:sym typeface="Arimo Medium"/>
              </a:defRPr>
            </a:lvl4pPr>
            <a:lvl5pPr marL="2286000" lvl="4" indent="-304800">
              <a:lnSpc>
                <a:spcPct val="100000"/>
              </a:lnSpc>
              <a:spcBef>
                <a:spcPts val="1600"/>
              </a:spcBef>
              <a:spcAft>
                <a:spcPts val="0"/>
              </a:spcAft>
              <a:buClr>
                <a:schemeClr val="dk1"/>
              </a:buClr>
              <a:buSzPts val="1200"/>
              <a:buFont typeface="Arimo Medium"/>
              <a:buChar char="○"/>
              <a:defRPr sz="1200">
                <a:solidFill>
                  <a:schemeClr val="dk1"/>
                </a:solidFill>
                <a:latin typeface="Arimo Medium"/>
                <a:ea typeface="Arimo Medium"/>
                <a:cs typeface="Arimo Medium"/>
                <a:sym typeface="Arimo Medium"/>
              </a:defRPr>
            </a:lvl5pPr>
            <a:lvl6pPr marL="2743200" lvl="5" indent="-304800">
              <a:lnSpc>
                <a:spcPct val="100000"/>
              </a:lnSpc>
              <a:spcBef>
                <a:spcPts val="1600"/>
              </a:spcBef>
              <a:spcAft>
                <a:spcPts val="0"/>
              </a:spcAft>
              <a:buClr>
                <a:schemeClr val="dk1"/>
              </a:buClr>
              <a:buSzPts val="1200"/>
              <a:buFont typeface="Arimo Medium"/>
              <a:buChar char="■"/>
              <a:defRPr sz="1200">
                <a:solidFill>
                  <a:schemeClr val="dk1"/>
                </a:solidFill>
                <a:latin typeface="Arimo Medium"/>
                <a:ea typeface="Arimo Medium"/>
                <a:cs typeface="Arimo Medium"/>
                <a:sym typeface="Arimo Medium"/>
              </a:defRPr>
            </a:lvl6pPr>
            <a:lvl7pPr marL="3200400" lvl="6" indent="-304800">
              <a:lnSpc>
                <a:spcPct val="100000"/>
              </a:lnSpc>
              <a:spcBef>
                <a:spcPts val="1600"/>
              </a:spcBef>
              <a:spcAft>
                <a:spcPts val="0"/>
              </a:spcAft>
              <a:buClr>
                <a:schemeClr val="dk1"/>
              </a:buClr>
              <a:buSzPts val="1200"/>
              <a:buFont typeface="Arimo Medium"/>
              <a:buChar char="●"/>
              <a:defRPr sz="1200">
                <a:solidFill>
                  <a:schemeClr val="dk1"/>
                </a:solidFill>
                <a:latin typeface="Arimo Medium"/>
                <a:ea typeface="Arimo Medium"/>
                <a:cs typeface="Arimo Medium"/>
                <a:sym typeface="Arimo Medium"/>
              </a:defRPr>
            </a:lvl7pPr>
            <a:lvl8pPr marL="3657600" lvl="7" indent="-304800">
              <a:lnSpc>
                <a:spcPct val="100000"/>
              </a:lnSpc>
              <a:spcBef>
                <a:spcPts val="1600"/>
              </a:spcBef>
              <a:spcAft>
                <a:spcPts val="0"/>
              </a:spcAft>
              <a:buClr>
                <a:schemeClr val="dk1"/>
              </a:buClr>
              <a:buSzPts val="1200"/>
              <a:buFont typeface="Arimo Medium"/>
              <a:buChar char="○"/>
              <a:defRPr sz="1200">
                <a:solidFill>
                  <a:schemeClr val="dk1"/>
                </a:solidFill>
                <a:latin typeface="Arimo Medium"/>
                <a:ea typeface="Arimo Medium"/>
                <a:cs typeface="Arimo Medium"/>
                <a:sym typeface="Arimo Medium"/>
              </a:defRPr>
            </a:lvl8pPr>
            <a:lvl9pPr marL="4114800" lvl="8" indent="-304800">
              <a:lnSpc>
                <a:spcPct val="100000"/>
              </a:lnSpc>
              <a:spcBef>
                <a:spcPts val="1600"/>
              </a:spcBef>
              <a:spcAft>
                <a:spcPts val="1600"/>
              </a:spcAft>
              <a:buClr>
                <a:schemeClr val="dk1"/>
              </a:buClr>
              <a:buSzPts val="1200"/>
              <a:buFont typeface="Arimo Medium"/>
              <a:buChar char="■"/>
              <a:defRPr sz="1200">
                <a:solidFill>
                  <a:schemeClr val="dk1"/>
                </a:solidFill>
                <a:latin typeface="Arimo Medium"/>
                <a:ea typeface="Arimo Medium"/>
                <a:cs typeface="Arimo Medium"/>
                <a:sym typeface="Arim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8" r:id="rId3"/>
    <p:sldLayoutId id="2147483661" r:id="rId4"/>
    <p:sldLayoutId id="2147483664" r:id="rId5"/>
    <p:sldLayoutId id="2147483666" r:id="rId6"/>
    <p:sldLayoutId id="2147483678" r:id="rId7"/>
    <p:sldLayoutId id="2147483679" r:id="rId8"/>
    <p:sldLayoutId id="2147483683" r:id="rId9"/>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10" Type="http://schemas.microsoft.com/office/2007/relationships/hdphoto" Target="../media/hdphoto4.wdp"/><Relationship Id="rId4" Type="http://schemas.microsoft.com/office/2007/relationships/hdphoto" Target="../media/hdphoto3.wdp"/><Relationship Id="rId9"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8.xml"/><Relationship Id="rId6" Type="http://schemas.microsoft.com/office/2007/relationships/hdphoto" Target="../media/hdphoto6.wdp"/><Relationship Id="rId5" Type="http://schemas.openxmlformats.org/officeDocument/2006/relationships/image" Target="../media/image7.png"/><Relationship Id="rId4" Type="http://schemas.microsoft.com/office/2007/relationships/hdphoto" Target="../media/hdphoto5.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microsoft.com/office/2007/relationships/hdphoto" Target="../media/hdphoto7.wdp"/></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microsoft.com/office/2007/relationships/hdphoto" Target="../media/hdphoto5.wdp"/></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8.xml"/><Relationship Id="rId1" Type="http://schemas.openxmlformats.org/officeDocument/2006/relationships/slideLayout" Target="../slideLayouts/slideLayout4.xml"/><Relationship Id="rId4" Type="http://schemas.microsoft.com/office/2007/relationships/hdphoto" Target="../media/hdphoto8.wdp"/></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3.wmf"/><Relationship Id="rId4" Type="http://schemas.openxmlformats.org/officeDocument/2006/relationships/oleObject" Target="../embeddings/oleObject1.bin"/></Relationships>
</file>

<file path=ppt/slides/_rels/slide8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7"/>
          <p:cNvSpPr txBox="1">
            <a:spLocks noGrp="1"/>
          </p:cNvSpPr>
          <p:nvPr>
            <p:ph type="subTitle" idx="1"/>
          </p:nvPr>
        </p:nvSpPr>
        <p:spPr>
          <a:xfrm>
            <a:off x="802964" y="3585827"/>
            <a:ext cx="4003356" cy="68233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smtClean="0">
                <a:solidFill>
                  <a:srgbClr val="00B050"/>
                </a:solidFill>
                <a:latin typeface="Times New Roman" panose="02020603050405020304" pitchFamily="18" charset="0"/>
                <a:cs typeface="Times New Roman" panose="02020603050405020304" pitchFamily="18" charset="0"/>
              </a:rPr>
              <a:t>BỘ XÂY DỰNG</a:t>
            </a:r>
            <a:endParaRPr lang="en" sz="2400" b="1" dirty="0">
              <a:solidFill>
                <a:srgbClr val="00B050"/>
              </a:solidFill>
              <a:latin typeface="Times New Roman" panose="02020603050405020304" pitchFamily="18" charset="0"/>
              <a:cs typeface="Times New Roman" panose="02020603050405020304" pitchFamily="18" charset="0"/>
            </a:endParaRPr>
          </a:p>
        </p:txBody>
      </p:sp>
      <p:sp>
        <p:nvSpPr>
          <p:cNvPr id="249" name="Google Shape;249;p37"/>
          <p:cNvSpPr txBox="1">
            <a:spLocks noGrp="1"/>
          </p:cNvSpPr>
          <p:nvPr>
            <p:ph type="ctrTitle"/>
          </p:nvPr>
        </p:nvSpPr>
        <p:spPr>
          <a:xfrm>
            <a:off x="86264" y="996570"/>
            <a:ext cx="5310834" cy="2517239"/>
          </a:xfrm>
          <a:prstGeom prst="rect">
            <a:avLst/>
          </a:prstGeom>
        </p:spPr>
        <p:txBody>
          <a:bodyPr spcFirstLastPara="1" wrap="square" lIns="91425" tIns="91425" rIns="91425" bIns="91425" anchor="b" anchorCtr="0">
            <a:noAutofit/>
          </a:bodyPr>
          <a:lstStyle/>
          <a:p>
            <a:pPr marL="0" lvl="0" indent="0" algn="ctr" rtl="0">
              <a:spcBef>
                <a:spcPts val="4000"/>
              </a:spcBef>
              <a:spcAft>
                <a:spcPts val="2000"/>
              </a:spcAft>
              <a:buNone/>
            </a:pPr>
            <a:r>
              <a:rPr lang="en" sz="4400" smtClean="0">
                <a:solidFill>
                  <a:srgbClr val="ED2727"/>
                </a:solidFill>
                <a:latin typeface="Times New Roman" panose="02020603050405020304" pitchFamily="18" charset="0"/>
                <a:ea typeface="Lexend Deca Medium"/>
                <a:cs typeface="Times New Roman" panose="02020603050405020304" pitchFamily="18" charset="0"/>
                <a:sym typeface="Lexend Deca Medium"/>
              </a:rPr>
              <a:t/>
            </a:r>
            <a:br>
              <a:rPr lang="en" sz="4400" smtClean="0">
                <a:solidFill>
                  <a:srgbClr val="ED2727"/>
                </a:solidFill>
                <a:latin typeface="Times New Roman" panose="02020603050405020304" pitchFamily="18" charset="0"/>
                <a:ea typeface="Lexend Deca Medium"/>
                <a:cs typeface="Times New Roman" panose="02020603050405020304" pitchFamily="18" charset="0"/>
                <a:sym typeface="Lexend Deca Medium"/>
              </a:rPr>
            </a:br>
            <a:r>
              <a:rPr lang="en" sz="4400">
                <a:solidFill>
                  <a:srgbClr val="ED2727"/>
                </a:solidFill>
                <a:latin typeface="Times New Roman" panose="02020603050405020304" pitchFamily="18" charset="0"/>
                <a:ea typeface="Lexend Deca Medium"/>
                <a:cs typeface="Times New Roman" panose="02020603050405020304" pitchFamily="18" charset="0"/>
                <a:sym typeface="Lexend Deca Medium"/>
              </a:rPr>
              <a:t/>
            </a:r>
            <a:br>
              <a:rPr lang="en" sz="4400">
                <a:solidFill>
                  <a:srgbClr val="ED2727"/>
                </a:solidFill>
                <a:latin typeface="Times New Roman" panose="02020603050405020304" pitchFamily="18" charset="0"/>
                <a:ea typeface="Lexend Deca Medium"/>
                <a:cs typeface="Times New Roman" panose="02020603050405020304" pitchFamily="18" charset="0"/>
                <a:sym typeface="Lexend Deca Medium"/>
              </a:rPr>
            </a:br>
            <a:r>
              <a:rPr lang="en" sz="4400" smtClean="0">
                <a:solidFill>
                  <a:srgbClr val="ED2727"/>
                </a:solidFill>
                <a:latin typeface="Times New Roman" panose="02020603050405020304" pitchFamily="18" charset="0"/>
                <a:ea typeface="Lexend Deca Medium"/>
                <a:cs typeface="Times New Roman" panose="02020603050405020304" pitchFamily="18" charset="0"/>
                <a:sym typeface="Lexend Deca Medium"/>
              </a:rPr>
              <a:t/>
            </a:r>
            <a:br>
              <a:rPr lang="en" sz="4400" smtClean="0">
                <a:solidFill>
                  <a:srgbClr val="ED2727"/>
                </a:solidFill>
                <a:latin typeface="Times New Roman" panose="02020603050405020304" pitchFamily="18" charset="0"/>
                <a:ea typeface="Lexend Deca Medium"/>
                <a:cs typeface="Times New Roman" panose="02020603050405020304" pitchFamily="18" charset="0"/>
                <a:sym typeface="Lexend Deca Medium"/>
              </a:rPr>
            </a:br>
            <a:r>
              <a:rPr lang="en" sz="4400" smtClean="0">
                <a:solidFill>
                  <a:srgbClr val="ED2727"/>
                </a:solidFill>
                <a:latin typeface="Times New Roman" panose="02020603050405020304" pitchFamily="18" charset="0"/>
                <a:ea typeface="Lexend Deca Medium"/>
                <a:cs typeface="Times New Roman" panose="02020603050405020304" pitchFamily="18" charset="0"/>
                <a:sym typeface="Lexend Deca Medium"/>
              </a:rPr>
              <a:t>LUẬT </a:t>
            </a:r>
            <a:r>
              <a:rPr lang="en" sz="4400" dirty="0" smtClean="0">
                <a:solidFill>
                  <a:srgbClr val="ED2727"/>
                </a:solidFill>
                <a:latin typeface="Times New Roman" panose="02020603050405020304" pitchFamily="18" charset="0"/>
                <a:ea typeface="Lexend Deca Medium"/>
                <a:cs typeface="Times New Roman" panose="02020603050405020304" pitchFamily="18" charset="0"/>
                <a:sym typeface="Lexend Deca Medium"/>
              </a:rPr>
              <a:t>NHÀ Ở 2023 </a:t>
            </a:r>
            <a:r>
              <a:rPr lang="en" sz="4400" b="0" dirty="0" smtClean="0">
                <a:solidFill>
                  <a:srgbClr val="ED2727"/>
                </a:solidFill>
                <a:latin typeface="Times New Roman" panose="02020603050405020304" pitchFamily="18" charset="0"/>
                <a:ea typeface="Lexend Deca Medium"/>
                <a:cs typeface="Times New Roman" panose="02020603050405020304" pitchFamily="18" charset="0"/>
                <a:sym typeface="Lexend Deca Medium"/>
              </a:rPr>
              <a:t/>
            </a:r>
            <a:br>
              <a:rPr lang="en" sz="4400" b="0" dirty="0" smtClean="0">
                <a:solidFill>
                  <a:srgbClr val="ED2727"/>
                </a:solidFill>
                <a:latin typeface="Times New Roman" panose="02020603050405020304" pitchFamily="18" charset="0"/>
                <a:ea typeface="Lexend Deca Medium"/>
                <a:cs typeface="Times New Roman" panose="02020603050405020304" pitchFamily="18" charset="0"/>
                <a:sym typeface="Lexend Deca Medium"/>
              </a:rPr>
            </a:br>
            <a:r>
              <a:rPr lang="en" sz="1700" dirty="0">
                <a:solidFill>
                  <a:srgbClr val="ED2727"/>
                </a:solidFill>
                <a:latin typeface="Times New Roman" panose="02020603050405020304" pitchFamily="18" charset="0"/>
                <a:ea typeface="Lexend Deca Medium"/>
                <a:cs typeface="Times New Roman" panose="02020603050405020304" pitchFamily="18" charset="0"/>
                <a:sym typeface="Lexend Deca Medium"/>
              </a:rPr>
              <a:t>VÀ CÁC </a:t>
            </a:r>
            <a:r>
              <a:rPr lang="en" sz="1700" smtClean="0">
                <a:solidFill>
                  <a:srgbClr val="ED2727"/>
                </a:solidFill>
                <a:latin typeface="Times New Roman" panose="02020603050405020304" pitchFamily="18" charset="0"/>
                <a:ea typeface="Lexend Deca Medium"/>
                <a:cs typeface="Times New Roman" panose="02020603050405020304" pitchFamily="18" charset="0"/>
                <a:sym typeface="Lexend Deca Medium"/>
              </a:rPr>
              <a:t>NGHỊ ĐỊNH, QUYẾT ĐỊNH, THÔNG TƯ</a:t>
            </a:r>
            <a:br>
              <a:rPr lang="en" sz="1700" smtClean="0">
                <a:solidFill>
                  <a:srgbClr val="ED2727"/>
                </a:solidFill>
                <a:latin typeface="Times New Roman" panose="02020603050405020304" pitchFamily="18" charset="0"/>
                <a:ea typeface="Lexend Deca Medium"/>
                <a:cs typeface="Times New Roman" panose="02020603050405020304" pitchFamily="18" charset="0"/>
                <a:sym typeface="Lexend Deca Medium"/>
              </a:rPr>
            </a:br>
            <a:r>
              <a:rPr lang="en" sz="1700" smtClean="0">
                <a:solidFill>
                  <a:srgbClr val="ED2727"/>
                </a:solidFill>
                <a:latin typeface="Times New Roman" panose="02020603050405020304" pitchFamily="18" charset="0"/>
                <a:ea typeface="Lexend Deca Medium"/>
                <a:cs typeface="Times New Roman" panose="02020603050405020304" pitchFamily="18" charset="0"/>
                <a:sym typeface="Lexend Deca Medium"/>
              </a:rPr>
              <a:t>QUY ĐỊNH CHI TIẾT LUẬT NHÀ Ở 2023</a:t>
            </a:r>
            <a:br>
              <a:rPr lang="en" sz="1700" smtClean="0">
                <a:solidFill>
                  <a:srgbClr val="ED2727"/>
                </a:solidFill>
                <a:latin typeface="Times New Roman" panose="02020603050405020304" pitchFamily="18" charset="0"/>
                <a:ea typeface="Lexend Deca Medium"/>
                <a:cs typeface="Times New Roman" panose="02020603050405020304" pitchFamily="18" charset="0"/>
                <a:sym typeface="Lexend Deca Medium"/>
              </a:rPr>
            </a:br>
            <a:r>
              <a:rPr lang="en-US" sz="1600" smtClean="0">
                <a:solidFill>
                  <a:srgbClr val="00B050"/>
                </a:solidFill>
                <a:latin typeface="Times New Roman" panose="02020603050405020304" pitchFamily="18" charset="0"/>
                <a:ea typeface="Lexend Deca Medium"/>
                <a:cs typeface="Times New Roman" panose="02020603050405020304" pitchFamily="18" charset="0"/>
                <a:sym typeface="Lexend Deca Medium"/>
              </a:rPr>
              <a:t>(CÓ HIỆU LỰC THI HÀNH TỪ NGÀY 01/8/2024)</a:t>
            </a:r>
            <a:r>
              <a:rPr lang="en" sz="2000" dirty="0">
                <a:solidFill>
                  <a:srgbClr val="00B050"/>
                </a:solidFill>
                <a:latin typeface="Times New Roman" panose="02020603050405020304" pitchFamily="18" charset="0"/>
                <a:ea typeface="Lexend Deca Medium"/>
                <a:cs typeface="Times New Roman" panose="02020603050405020304" pitchFamily="18" charset="0"/>
                <a:sym typeface="Lexend Deca"/>
              </a:rPr>
              <a:t/>
            </a:r>
            <a:br>
              <a:rPr lang="en" sz="2000" dirty="0">
                <a:solidFill>
                  <a:srgbClr val="00B050"/>
                </a:solidFill>
                <a:latin typeface="Times New Roman" panose="02020603050405020304" pitchFamily="18" charset="0"/>
                <a:ea typeface="Lexend Deca Medium"/>
                <a:cs typeface="Times New Roman" panose="02020603050405020304" pitchFamily="18" charset="0"/>
                <a:sym typeface="Lexend Deca"/>
              </a:rPr>
            </a:br>
            <a:endParaRPr sz="2400" dirty="0">
              <a:solidFill>
                <a:srgbClr val="00B050"/>
              </a:solidFill>
              <a:latin typeface="Times New Roman" panose="02020603050405020304" pitchFamily="18" charset="0"/>
              <a:ea typeface="Lexend Deca Medium"/>
              <a:cs typeface="Times New Roman" panose="02020603050405020304" pitchFamily="18" charset="0"/>
              <a:sym typeface="Lexend Deca"/>
            </a:endParaRPr>
          </a:p>
        </p:txBody>
      </p:sp>
      <p:grpSp>
        <p:nvGrpSpPr>
          <p:cNvPr id="250" name="Google Shape;250;p37"/>
          <p:cNvGrpSpPr/>
          <p:nvPr/>
        </p:nvGrpSpPr>
        <p:grpSpPr>
          <a:xfrm>
            <a:off x="7572092" y="726514"/>
            <a:ext cx="583790" cy="549355"/>
            <a:chOff x="1649829" y="1700610"/>
            <a:chExt cx="470343" cy="439203"/>
          </a:xfrm>
        </p:grpSpPr>
        <p:sp>
          <p:nvSpPr>
            <p:cNvPr id="251" name="Google Shape;251;p37"/>
            <p:cNvSpPr/>
            <p:nvPr/>
          </p:nvSpPr>
          <p:spPr>
            <a:xfrm>
              <a:off x="1767926" y="2025006"/>
              <a:ext cx="96769" cy="114806"/>
            </a:xfrm>
            <a:custGeom>
              <a:avLst/>
              <a:gdLst/>
              <a:ahLst/>
              <a:cxnLst/>
              <a:rect l="l" t="t" r="r" b="b"/>
              <a:pathLst>
                <a:path w="1706" h="2024" extrusionOk="0">
                  <a:moveTo>
                    <a:pt x="854" y="1"/>
                  </a:moveTo>
                  <a:lnTo>
                    <a:pt x="549" y="675"/>
                  </a:lnTo>
                  <a:lnTo>
                    <a:pt x="1" y="1013"/>
                  </a:lnTo>
                  <a:lnTo>
                    <a:pt x="549" y="1350"/>
                  </a:lnTo>
                  <a:lnTo>
                    <a:pt x="854" y="2024"/>
                  </a:lnTo>
                  <a:lnTo>
                    <a:pt x="1157" y="1350"/>
                  </a:lnTo>
                  <a:lnTo>
                    <a:pt x="1706" y="1013"/>
                  </a:lnTo>
                  <a:lnTo>
                    <a:pt x="1157" y="675"/>
                  </a:lnTo>
                  <a:lnTo>
                    <a:pt x="8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7"/>
            <p:cNvSpPr/>
            <p:nvPr/>
          </p:nvSpPr>
          <p:spPr>
            <a:xfrm>
              <a:off x="1977345" y="1767315"/>
              <a:ext cx="142827" cy="169600"/>
            </a:xfrm>
            <a:custGeom>
              <a:avLst/>
              <a:gdLst/>
              <a:ahLst/>
              <a:cxnLst/>
              <a:rect l="l" t="t" r="r" b="b"/>
              <a:pathLst>
                <a:path w="2518" h="2990" extrusionOk="0">
                  <a:moveTo>
                    <a:pt x="1258" y="1"/>
                  </a:moveTo>
                  <a:lnTo>
                    <a:pt x="810" y="996"/>
                  </a:lnTo>
                  <a:lnTo>
                    <a:pt x="0" y="1495"/>
                  </a:lnTo>
                  <a:lnTo>
                    <a:pt x="810" y="1993"/>
                  </a:lnTo>
                  <a:lnTo>
                    <a:pt x="1258" y="2989"/>
                  </a:lnTo>
                  <a:lnTo>
                    <a:pt x="1707" y="1993"/>
                  </a:lnTo>
                  <a:lnTo>
                    <a:pt x="2517" y="1495"/>
                  </a:lnTo>
                  <a:lnTo>
                    <a:pt x="1707" y="996"/>
                  </a:lnTo>
                  <a:lnTo>
                    <a:pt x="12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7"/>
            <p:cNvSpPr/>
            <p:nvPr/>
          </p:nvSpPr>
          <p:spPr>
            <a:xfrm>
              <a:off x="1649829" y="1700610"/>
              <a:ext cx="64550" cy="76632"/>
            </a:xfrm>
            <a:custGeom>
              <a:avLst/>
              <a:gdLst/>
              <a:ahLst/>
              <a:cxnLst/>
              <a:rect l="l" t="t" r="r" b="b"/>
              <a:pathLst>
                <a:path w="1138" h="1351" extrusionOk="0">
                  <a:moveTo>
                    <a:pt x="569" y="1"/>
                  </a:moveTo>
                  <a:lnTo>
                    <a:pt x="366" y="451"/>
                  </a:lnTo>
                  <a:lnTo>
                    <a:pt x="1" y="675"/>
                  </a:lnTo>
                  <a:lnTo>
                    <a:pt x="366" y="901"/>
                  </a:lnTo>
                  <a:lnTo>
                    <a:pt x="569" y="1351"/>
                  </a:lnTo>
                  <a:lnTo>
                    <a:pt x="771" y="901"/>
                  </a:lnTo>
                  <a:lnTo>
                    <a:pt x="1137" y="675"/>
                  </a:lnTo>
                  <a:lnTo>
                    <a:pt x="771" y="451"/>
                  </a:lnTo>
                  <a:lnTo>
                    <a:pt x="5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37"/>
          <p:cNvGrpSpPr/>
          <p:nvPr/>
        </p:nvGrpSpPr>
        <p:grpSpPr>
          <a:xfrm flipH="1">
            <a:off x="4452610" y="907925"/>
            <a:ext cx="359905" cy="383903"/>
            <a:chOff x="3625816" y="1393740"/>
            <a:chExt cx="289966" cy="306926"/>
          </a:xfrm>
        </p:grpSpPr>
        <p:sp>
          <p:nvSpPr>
            <p:cNvPr id="255" name="Google Shape;255;p37"/>
            <p:cNvSpPr/>
            <p:nvPr/>
          </p:nvSpPr>
          <p:spPr>
            <a:xfrm>
              <a:off x="3773068" y="1393740"/>
              <a:ext cx="142714" cy="169600"/>
            </a:xfrm>
            <a:custGeom>
              <a:avLst/>
              <a:gdLst/>
              <a:ahLst/>
              <a:cxnLst/>
              <a:rect l="l" t="t" r="r" b="b"/>
              <a:pathLst>
                <a:path w="2516" h="2990" extrusionOk="0">
                  <a:moveTo>
                    <a:pt x="1258" y="1"/>
                  </a:moveTo>
                  <a:lnTo>
                    <a:pt x="810" y="998"/>
                  </a:lnTo>
                  <a:lnTo>
                    <a:pt x="0" y="1495"/>
                  </a:lnTo>
                  <a:lnTo>
                    <a:pt x="810" y="1994"/>
                  </a:lnTo>
                  <a:lnTo>
                    <a:pt x="1258" y="2989"/>
                  </a:lnTo>
                  <a:lnTo>
                    <a:pt x="1707" y="1994"/>
                  </a:lnTo>
                  <a:lnTo>
                    <a:pt x="2516" y="1495"/>
                  </a:lnTo>
                  <a:lnTo>
                    <a:pt x="1707" y="998"/>
                  </a:lnTo>
                  <a:lnTo>
                    <a:pt x="12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7"/>
            <p:cNvSpPr/>
            <p:nvPr/>
          </p:nvSpPr>
          <p:spPr>
            <a:xfrm>
              <a:off x="3625816" y="1585803"/>
              <a:ext cx="96769" cy="114863"/>
            </a:xfrm>
            <a:custGeom>
              <a:avLst/>
              <a:gdLst/>
              <a:ahLst/>
              <a:cxnLst/>
              <a:rect l="l" t="t" r="r" b="b"/>
              <a:pathLst>
                <a:path w="1706" h="2025" extrusionOk="0">
                  <a:moveTo>
                    <a:pt x="854" y="0"/>
                  </a:moveTo>
                  <a:lnTo>
                    <a:pt x="549" y="676"/>
                  </a:lnTo>
                  <a:lnTo>
                    <a:pt x="1" y="1012"/>
                  </a:lnTo>
                  <a:lnTo>
                    <a:pt x="549" y="1350"/>
                  </a:lnTo>
                  <a:lnTo>
                    <a:pt x="854" y="2025"/>
                  </a:lnTo>
                  <a:lnTo>
                    <a:pt x="1157" y="1350"/>
                  </a:lnTo>
                  <a:lnTo>
                    <a:pt x="1705" y="1012"/>
                  </a:lnTo>
                  <a:lnTo>
                    <a:pt x="1157" y="676"/>
                  </a:lnTo>
                  <a:lnTo>
                    <a:pt x="8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37"/>
          <p:cNvGrpSpPr/>
          <p:nvPr/>
        </p:nvGrpSpPr>
        <p:grpSpPr>
          <a:xfrm rot="10800000" flipH="1">
            <a:off x="8290482" y="3435289"/>
            <a:ext cx="359905" cy="383903"/>
            <a:chOff x="3625816" y="1393740"/>
            <a:chExt cx="289966" cy="306926"/>
          </a:xfrm>
        </p:grpSpPr>
        <p:sp>
          <p:nvSpPr>
            <p:cNvPr id="317" name="Google Shape;317;p37"/>
            <p:cNvSpPr/>
            <p:nvPr/>
          </p:nvSpPr>
          <p:spPr>
            <a:xfrm>
              <a:off x="3773068" y="1393740"/>
              <a:ext cx="142714" cy="169600"/>
            </a:xfrm>
            <a:custGeom>
              <a:avLst/>
              <a:gdLst/>
              <a:ahLst/>
              <a:cxnLst/>
              <a:rect l="l" t="t" r="r" b="b"/>
              <a:pathLst>
                <a:path w="2516" h="2990" extrusionOk="0">
                  <a:moveTo>
                    <a:pt x="1258" y="1"/>
                  </a:moveTo>
                  <a:lnTo>
                    <a:pt x="810" y="998"/>
                  </a:lnTo>
                  <a:lnTo>
                    <a:pt x="0" y="1495"/>
                  </a:lnTo>
                  <a:lnTo>
                    <a:pt x="810" y="1994"/>
                  </a:lnTo>
                  <a:lnTo>
                    <a:pt x="1258" y="2989"/>
                  </a:lnTo>
                  <a:lnTo>
                    <a:pt x="1707" y="1994"/>
                  </a:lnTo>
                  <a:lnTo>
                    <a:pt x="2516" y="1495"/>
                  </a:lnTo>
                  <a:lnTo>
                    <a:pt x="1707" y="998"/>
                  </a:lnTo>
                  <a:lnTo>
                    <a:pt x="12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7"/>
            <p:cNvSpPr/>
            <p:nvPr/>
          </p:nvSpPr>
          <p:spPr>
            <a:xfrm>
              <a:off x="3625816" y="1585803"/>
              <a:ext cx="96769" cy="114863"/>
            </a:xfrm>
            <a:custGeom>
              <a:avLst/>
              <a:gdLst/>
              <a:ahLst/>
              <a:cxnLst/>
              <a:rect l="l" t="t" r="r" b="b"/>
              <a:pathLst>
                <a:path w="1706" h="2025" extrusionOk="0">
                  <a:moveTo>
                    <a:pt x="854" y="0"/>
                  </a:moveTo>
                  <a:lnTo>
                    <a:pt x="549" y="676"/>
                  </a:lnTo>
                  <a:lnTo>
                    <a:pt x="1" y="1012"/>
                  </a:lnTo>
                  <a:lnTo>
                    <a:pt x="549" y="1350"/>
                  </a:lnTo>
                  <a:lnTo>
                    <a:pt x="854" y="2025"/>
                  </a:lnTo>
                  <a:lnTo>
                    <a:pt x="1157" y="1350"/>
                  </a:lnTo>
                  <a:lnTo>
                    <a:pt x="1705" y="1012"/>
                  </a:lnTo>
                  <a:lnTo>
                    <a:pt x="1157" y="676"/>
                  </a:lnTo>
                  <a:lnTo>
                    <a:pt x="8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257;p37"/>
          <p:cNvGrpSpPr/>
          <p:nvPr/>
        </p:nvGrpSpPr>
        <p:grpSpPr>
          <a:xfrm>
            <a:off x="5133232" y="3125362"/>
            <a:ext cx="2454833" cy="562307"/>
            <a:chOff x="4376863" y="4203532"/>
            <a:chExt cx="1823799" cy="417761"/>
          </a:xfrm>
        </p:grpSpPr>
        <p:sp>
          <p:nvSpPr>
            <p:cNvPr id="56" name="Google Shape;258;p37"/>
            <p:cNvSpPr/>
            <p:nvPr/>
          </p:nvSpPr>
          <p:spPr>
            <a:xfrm>
              <a:off x="4376863" y="4203532"/>
              <a:ext cx="1823799" cy="417761"/>
            </a:xfrm>
            <a:custGeom>
              <a:avLst/>
              <a:gdLst/>
              <a:ahLst/>
              <a:cxnLst/>
              <a:rect l="l" t="t" r="r" b="b"/>
              <a:pathLst>
                <a:path w="32153" h="7365" extrusionOk="0">
                  <a:moveTo>
                    <a:pt x="4086" y="1"/>
                  </a:moveTo>
                  <a:cubicBezTo>
                    <a:pt x="1839" y="1"/>
                    <a:pt x="0" y="1659"/>
                    <a:pt x="0" y="3683"/>
                  </a:cubicBezTo>
                  <a:cubicBezTo>
                    <a:pt x="0" y="5708"/>
                    <a:pt x="1839" y="7364"/>
                    <a:pt x="4086" y="7364"/>
                  </a:cubicBezTo>
                  <a:lnTo>
                    <a:pt x="32152" y="7364"/>
                  </a:lnTo>
                  <a:lnTo>
                    <a:pt x="321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59;p37"/>
            <p:cNvSpPr/>
            <p:nvPr/>
          </p:nvSpPr>
          <p:spPr>
            <a:xfrm>
              <a:off x="4547995" y="4250385"/>
              <a:ext cx="1652667" cy="324056"/>
            </a:xfrm>
            <a:custGeom>
              <a:avLst/>
              <a:gdLst/>
              <a:ahLst/>
              <a:cxnLst/>
              <a:rect l="l" t="t" r="r" b="b"/>
              <a:pathLst>
                <a:path w="29136" h="5713" extrusionOk="0">
                  <a:moveTo>
                    <a:pt x="3171" y="1"/>
                  </a:moveTo>
                  <a:cubicBezTo>
                    <a:pt x="1426" y="1"/>
                    <a:pt x="1" y="1286"/>
                    <a:pt x="1" y="2857"/>
                  </a:cubicBezTo>
                  <a:cubicBezTo>
                    <a:pt x="1" y="4427"/>
                    <a:pt x="1426" y="5712"/>
                    <a:pt x="3171" y="5712"/>
                  </a:cubicBezTo>
                  <a:lnTo>
                    <a:pt x="29135" y="5712"/>
                  </a:lnTo>
                  <a:lnTo>
                    <a:pt x="291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60;p37"/>
            <p:cNvSpPr/>
            <p:nvPr/>
          </p:nvSpPr>
          <p:spPr>
            <a:xfrm>
              <a:off x="4594150" y="4523675"/>
              <a:ext cx="1606465" cy="12925"/>
            </a:xfrm>
            <a:custGeom>
              <a:avLst/>
              <a:gdLst/>
              <a:ahLst/>
              <a:cxnLst/>
              <a:rect l="l" t="t" r="r" b="b"/>
              <a:pathLst>
                <a:path w="35729" h="228" extrusionOk="0">
                  <a:moveTo>
                    <a:pt x="0" y="0"/>
                  </a:moveTo>
                  <a:lnTo>
                    <a:pt x="0" y="228"/>
                  </a:lnTo>
                  <a:lnTo>
                    <a:pt x="35729" y="228"/>
                  </a:lnTo>
                  <a:lnTo>
                    <a:pt x="357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61;p37"/>
            <p:cNvSpPr/>
            <p:nvPr/>
          </p:nvSpPr>
          <p:spPr>
            <a:xfrm>
              <a:off x="4572900" y="4446357"/>
              <a:ext cx="1627724" cy="12989"/>
            </a:xfrm>
            <a:custGeom>
              <a:avLst/>
              <a:gdLst/>
              <a:ahLst/>
              <a:cxnLst/>
              <a:rect l="l" t="t" r="r" b="b"/>
              <a:pathLst>
                <a:path w="35729" h="229" extrusionOk="0">
                  <a:moveTo>
                    <a:pt x="0" y="1"/>
                  </a:moveTo>
                  <a:lnTo>
                    <a:pt x="0" y="228"/>
                  </a:lnTo>
                  <a:lnTo>
                    <a:pt x="35729" y="228"/>
                  </a:lnTo>
                  <a:lnTo>
                    <a:pt x="357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62;p37"/>
            <p:cNvSpPr/>
            <p:nvPr/>
          </p:nvSpPr>
          <p:spPr>
            <a:xfrm>
              <a:off x="4572900" y="4369104"/>
              <a:ext cx="1627724" cy="12932"/>
            </a:xfrm>
            <a:custGeom>
              <a:avLst/>
              <a:gdLst/>
              <a:ahLst/>
              <a:cxnLst/>
              <a:rect l="l" t="t" r="r" b="b"/>
              <a:pathLst>
                <a:path w="35729" h="228" extrusionOk="0">
                  <a:moveTo>
                    <a:pt x="0" y="1"/>
                  </a:moveTo>
                  <a:lnTo>
                    <a:pt x="0" y="228"/>
                  </a:lnTo>
                  <a:lnTo>
                    <a:pt x="35729" y="228"/>
                  </a:lnTo>
                  <a:lnTo>
                    <a:pt x="357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63;p37"/>
            <p:cNvSpPr/>
            <p:nvPr/>
          </p:nvSpPr>
          <p:spPr>
            <a:xfrm>
              <a:off x="4590850" y="4291850"/>
              <a:ext cx="1609770" cy="12925"/>
            </a:xfrm>
            <a:custGeom>
              <a:avLst/>
              <a:gdLst/>
              <a:ahLst/>
              <a:cxnLst/>
              <a:rect l="l" t="t" r="r" b="b"/>
              <a:pathLst>
                <a:path w="35729" h="228" extrusionOk="0">
                  <a:moveTo>
                    <a:pt x="0" y="0"/>
                  </a:moveTo>
                  <a:lnTo>
                    <a:pt x="0" y="228"/>
                  </a:lnTo>
                  <a:lnTo>
                    <a:pt x="35729" y="228"/>
                  </a:lnTo>
                  <a:lnTo>
                    <a:pt x="357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64;p37"/>
            <p:cNvSpPr/>
            <p:nvPr/>
          </p:nvSpPr>
          <p:spPr>
            <a:xfrm>
              <a:off x="4528653" y="4231043"/>
              <a:ext cx="1672009" cy="362740"/>
            </a:xfrm>
            <a:custGeom>
              <a:avLst/>
              <a:gdLst/>
              <a:ahLst/>
              <a:cxnLst/>
              <a:rect l="l" t="t" r="r" b="b"/>
              <a:pathLst>
                <a:path w="29477" h="6395" extrusionOk="0">
                  <a:moveTo>
                    <a:pt x="3512" y="1"/>
                  </a:moveTo>
                  <a:cubicBezTo>
                    <a:pt x="1577" y="1"/>
                    <a:pt x="1" y="1434"/>
                    <a:pt x="1" y="3197"/>
                  </a:cubicBezTo>
                  <a:cubicBezTo>
                    <a:pt x="1" y="4961"/>
                    <a:pt x="1577" y="6394"/>
                    <a:pt x="3512" y="6394"/>
                  </a:cubicBezTo>
                  <a:lnTo>
                    <a:pt x="29476" y="6394"/>
                  </a:lnTo>
                  <a:lnTo>
                    <a:pt x="29476" y="5714"/>
                  </a:lnTo>
                  <a:lnTo>
                    <a:pt x="3512" y="5714"/>
                  </a:lnTo>
                  <a:cubicBezTo>
                    <a:pt x="1951" y="5714"/>
                    <a:pt x="681" y="4585"/>
                    <a:pt x="681" y="3197"/>
                  </a:cubicBezTo>
                  <a:cubicBezTo>
                    <a:pt x="681" y="1810"/>
                    <a:pt x="1951" y="681"/>
                    <a:pt x="3512" y="681"/>
                  </a:cubicBezTo>
                  <a:lnTo>
                    <a:pt x="29476" y="681"/>
                  </a:lnTo>
                  <a:lnTo>
                    <a:pt x="294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65;p37"/>
            <p:cNvSpPr/>
            <p:nvPr/>
          </p:nvSpPr>
          <p:spPr>
            <a:xfrm>
              <a:off x="4376863" y="4203532"/>
              <a:ext cx="1823799" cy="208852"/>
            </a:xfrm>
            <a:custGeom>
              <a:avLst/>
              <a:gdLst/>
              <a:ahLst/>
              <a:cxnLst/>
              <a:rect l="l" t="t" r="r" b="b"/>
              <a:pathLst>
                <a:path w="32153" h="3682" extrusionOk="0">
                  <a:moveTo>
                    <a:pt x="4086" y="1"/>
                  </a:moveTo>
                  <a:cubicBezTo>
                    <a:pt x="1839" y="1"/>
                    <a:pt x="0" y="1657"/>
                    <a:pt x="0" y="3682"/>
                  </a:cubicBezTo>
                  <a:lnTo>
                    <a:pt x="32152" y="3682"/>
                  </a:lnTo>
                  <a:lnTo>
                    <a:pt x="32152" y="1"/>
                  </a:lnTo>
                  <a:close/>
                </a:path>
              </a:pathLst>
            </a:custGeom>
            <a:solidFill>
              <a:srgbClr val="191919">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66;p37"/>
            <p:cNvSpPr/>
            <p:nvPr/>
          </p:nvSpPr>
          <p:spPr>
            <a:xfrm>
              <a:off x="4676450" y="4381447"/>
              <a:ext cx="98130" cy="134489"/>
            </a:xfrm>
            <a:custGeom>
              <a:avLst/>
              <a:gdLst/>
              <a:ahLst/>
              <a:cxnLst/>
              <a:rect l="l" t="t" r="r" b="b"/>
              <a:pathLst>
                <a:path w="1730" h="2371" extrusionOk="0">
                  <a:moveTo>
                    <a:pt x="1" y="0"/>
                  </a:moveTo>
                  <a:lnTo>
                    <a:pt x="1" y="2370"/>
                  </a:lnTo>
                  <a:lnTo>
                    <a:pt x="866" y="1613"/>
                  </a:lnTo>
                  <a:lnTo>
                    <a:pt x="1730" y="2370"/>
                  </a:lnTo>
                  <a:lnTo>
                    <a:pt x="17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67;p37"/>
            <p:cNvSpPr/>
            <p:nvPr/>
          </p:nvSpPr>
          <p:spPr>
            <a:xfrm>
              <a:off x="4676450" y="4381447"/>
              <a:ext cx="49122" cy="134489"/>
            </a:xfrm>
            <a:custGeom>
              <a:avLst/>
              <a:gdLst/>
              <a:ahLst/>
              <a:cxnLst/>
              <a:rect l="l" t="t" r="r" b="b"/>
              <a:pathLst>
                <a:path w="866" h="2371" extrusionOk="0">
                  <a:moveTo>
                    <a:pt x="1" y="0"/>
                  </a:moveTo>
                  <a:lnTo>
                    <a:pt x="1" y="2370"/>
                  </a:lnTo>
                  <a:lnTo>
                    <a:pt x="866" y="1613"/>
                  </a:lnTo>
                  <a:lnTo>
                    <a:pt x="866" y="0"/>
                  </a:lnTo>
                  <a:close/>
                </a:path>
              </a:pathLst>
            </a:custGeom>
            <a:solidFill>
              <a:srgbClr val="191919">
                <a:alpha val="1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268;p37"/>
          <p:cNvGrpSpPr/>
          <p:nvPr/>
        </p:nvGrpSpPr>
        <p:grpSpPr>
          <a:xfrm flipH="1">
            <a:off x="5587918" y="3687642"/>
            <a:ext cx="2454833" cy="562307"/>
            <a:chOff x="4376863" y="4203532"/>
            <a:chExt cx="1823799" cy="417761"/>
          </a:xfrm>
        </p:grpSpPr>
        <p:sp>
          <p:nvSpPr>
            <p:cNvPr id="67" name="Google Shape;269;p37"/>
            <p:cNvSpPr/>
            <p:nvPr/>
          </p:nvSpPr>
          <p:spPr>
            <a:xfrm>
              <a:off x="4376863" y="4203532"/>
              <a:ext cx="1823799" cy="417761"/>
            </a:xfrm>
            <a:custGeom>
              <a:avLst/>
              <a:gdLst/>
              <a:ahLst/>
              <a:cxnLst/>
              <a:rect l="l" t="t" r="r" b="b"/>
              <a:pathLst>
                <a:path w="32153" h="7365" extrusionOk="0">
                  <a:moveTo>
                    <a:pt x="4086" y="1"/>
                  </a:moveTo>
                  <a:cubicBezTo>
                    <a:pt x="1839" y="1"/>
                    <a:pt x="0" y="1659"/>
                    <a:pt x="0" y="3683"/>
                  </a:cubicBezTo>
                  <a:cubicBezTo>
                    <a:pt x="0" y="5708"/>
                    <a:pt x="1839" y="7364"/>
                    <a:pt x="4086" y="7364"/>
                  </a:cubicBezTo>
                  <a:lnTo>
                    <a:pt x="32152" y="7364"/>
                  </a:lnTo>
                  <a:lnTo>
                    <a:pt x="321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0;p37"/>
            <p:cNvSpPr/>
            <p:nvPr/>
          </p:nvSpPr>
          <p:spPr>
            <a:xfrm>
              <a:off x="4547995" y="4250385"/>
              <a:ext cx="1652667" cy="324056"/>
            </a:xfrm>
            <a:custGeom>
              <a:avLst/>
              <a:gdLst/>
              <a:ahLst/>
              <a:cxnLst/>
              <a:rect l="l" t="t" r="r" b="b"/>
              <a:pathLst>
                <a:path w="29136" h="5713" extrusionOk="0">
                  <a:moveTo>
                    <a:pt x="3171" y="1"/>
                  </a:moveTo>
                  <a:cubicBezTo>
                    <a:pt x="1426" y="1"/>
                    <a:pt x="1" y="1286"/>
                    <a:pt x="1" y="2857"/>
                  </a:cubicBezTo>
                  <a:cubicBezTo>
                    <a:pt x="1" y="4427"/>
                    <a:pt x="1426" y="5712"/>
                    <a:pt x="3171" y="5712"/>
                  </a:cubicBezTo>
                  <a:lnTo>
                    <a:pt x="29135" y="5712"/>
                  </a:lnTo>
                  <a:lnTo>
                    <a:pt x="291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1;p37"/>
            <p:cNvSpPr/>
            <p:nvPr/>
          </p:nvSpPr>
          <p:spPr>
            <a:xfrm>
              <a:off x="4594150" y="4523675"/>
              <a:ext cx="1606465" cy="12925"/>
            </a:xfrm>
            <a:custGeom>
              <a:avLst/>
              <a:gdLst/>
              <a:ahLst/>
              <a:cxnLst/>
              <a:rect l="l" t="t" r="r" b="b"/>
              <a:pathLst>
                <a:path w="35729" h="228" extrusionOk="0">
                  <a:moveTo>
                    <a:pt x="0" y="0"/>
                  </a:moveTo>
                  <a:lnTo>
                    <a:pt x="0" y="228"/>
                  </a:lnTo>
                  <a:lnTo>
                    <a:pt x="35729" y="228"/>
                  </a:lnTo>
                  <a:lnTo>
                    <a:pt x="357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72;p37"/>
            <p:cNvSpPr/>
            <p:nvPr/>
          </p:nvSpPr>
          <p:spPr>
            <a:xfrm>
              <a:off x="4572900" y="4446357"/>
              <a:ext cx="1627724" cy="12989"/>
            </a:xfrm>
            <a:custGeom>
              <a:avLst/>
              <a:gdLst/>
              <a:ahLst/>
              <a:cxnLst/>
              <a:rect l="l" t="t" r="r" b="b"/>
              <a:pathLst>
                <a:path w="35729" h="229" extrusionOk="0">
                  <a:moveTo>
                    <a:pt x="0" y="1"/>
                  </a:moveTo>
                  <a:lnTo>
                    <a:pt x="0" y="228"/>
                  </a:lnTo>
                  <a:lnTo>
                    <a:pt x="35729" y="228"/>
                  </a:lnTo>
                  <a:lnTo>
                    <a:pt x="357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73;p37"/>
            <p:cNvSpPr/>
            <p:nvPr/>
          </p:nvSpPr>
          <p:spPr>
            <a:xfrm>
              <a:off x="4572900" y="4369104"/>
              <a:ext cx="1627724" cy="12932"/>
            </a:xfrm>
            <a:custGeom>
              <a:avLst/>
              <a:gdLst/>
              <a:ahLst/>
              <a:cxnLst/>
              <a:rect l="l" t="t" r="r" b="b"/>
              <a:pathLst>
                <a:path w="35729" h="228" extrusionOk="0">
                  <a:moveTo>
                    <a:pt x="0" y="1"/>
                  </a:moveTo>
                  <a:lnTo>
                    <a:pt x="0" y="228"/>
                  </a:lnTo>
                  <a:lnTo>
                    <a:pt x="35729" y="228"/>
                  </a:lnTo>
                  <a:lnTo>
                    <a:pt x="357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74;p37"/>
            <p:cNvSpPr/>
            <p:nvPr/>
          </p:nvSpPr>
          <p:spPr>
            <a:xfrm>
              <a:off x="4590850" y="4291850"/>
              <a:ext cx="1609770" cy="12925"/>
            </a:xfrm>
            <a:custGeom>
              <a:avLst/>
              <a:gdLst/>
              <a:ahLst/>
              <a:cxnLst/>
              <a:rect l="l" t="t" r="r" b="b"/>
              <a:pathLst>
                <a:path w="35729" h="228" extrusionOk="0">
                  <a:moveTo>
                    <a:pt x="0" y="0"/>
                  </a:moveTo>
                  <a:lnTo>
                    <a:pt x="0" y="228"/>
                  </a:lnTo>
                  <a:lnTo>
                    <a:pt x="35729" y="228"/>
                  </a:lnTo>
                  <a:lnTo>
                    <a:pt x="357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75;p37"/>
            <p:cNvSpPr/>
            <p:nvPr/>
          </p:nvSpPr>
          <p:spPr>
            <a:xfrm>
              <a:off x="4528653" y="4231043"/>
              <a:ext cx="1672009" cy="362740"/>
            </a:xfrm>
            <a:custGeom>
              <a:avLst/>
              <a:gdLst/>
              <a:ahLst/>
              <a:cxnLst/>
              <a:rect l="l" t="t" r="r" b="b"/>
              <a:pathLst>
                <a:path w="29477" h="6395" extrusionOk="0">
                  <a:moveTo>
                    <a:pt x="3512" y="1"/>
                  </a:moveTo>
                  <a:cubicBezTo>
                    <a:pt x="1577" y="1"/>
                    <a:pt x="1" y="1434"/>
                    <a:pt x="1" y="3197"/>
                  </a:cubicBezTo>
                  <a:cubicBezTo>
                    <a:pt x="1" y="4961"/>
                    <a:pt x="1577" y="6394"/>
                    <a:pt x="3512" y="6394"/>
                  </a:cubicBezTo>
                  <a:lnTo>
                    <a:pt x="29476" y="6394"/>
                  </a:lnTo>
                  <a:lnTo>
                    <a:pt x="29476" y="5714"/>
                  </a:lnTo>
                  <a:lnTo>
                    <a:pt x="3512" y="5714"/>
                  </a:lnTo>
                  <a:cubicBezTo>
                    <a:pt x="1951" y="5714"/>
                    <a:pt x="681" y="4585"/>
                    <a:pt x="681" y="3197"/>
                  </a:cubicBezTo>
                  <a:cubicBezTo>
                    <a:pt x="681" y="1810"/>
                    <a:pt x="1951" y="681"/>
                    <a:pt x="3512" y="681"/>
                  </a:cubicBezTo>
                  <a:lnTo>
                    <a:pt x="29476" y="681"/>
                  </a:lnTo>
                  <a:lnTo>
                    <a:pt x="294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76;p37"/>
            <p:cNvSpPr/>
            <p:nvPr/>
          </p:nvSpPr>
          <p:spPr>
            <a:xfrm>
              <a:off x="4376863" y="4203532"/>
              <a:ext cx="1823799" cy="208852"/>
            </a:xfrm>
            <a:custGeom>
              <a:avLst/>
              <a:gdLst/>
              <a:ahLst/>
              <a:cxnLst/>
              <a:rect l="l" t="t" r="r" b="b"/>
              <a:pathLst>
                <a:path w="32153" h="3682" extrusionOk="0">
                  <a:moveTo>
                    <a:pt x="4086" y="1"/>
                  </a:moveTo>
                  <a:cubicBezTo>
                    <a:pt x="1839" y="1"/>
                    <a:pt x="0" y="1657"/>
                    <a:pt x="0" y="3682"/>
                  </a:cubicBezTo>
                  <a:lnTo>
                    <a:pt x="32152" y="3682"/>
                  </a:lnTo>
                  <a:lnTo>
                    <a:pt x="32152" y="1"/>
                  </a:lnTo>
                  <a:close/>
                </a:path>
              </a:pathLst>
            </a:custGeom>
            <a:solidFill>
              <a:srgbClr val="191919">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77;p37"/>
            <p:cNvSpPr/>
            <p:nvPr/>
          </p:nvSpPr>
          <p:spPr>
            <a:xfrm>
              <a:off x="4676450" y="4381447"/>
              <a:ext cx="98130" cy="134489"/>
            </a:xfrm>
            <a:custGeom>
              <a:avLst/>
              <a:gdLst/>
              <a:ahLst/>
              <a:cxnLst/>
              <a:rect l="l" t="t" r="r" b="b"/>
              <a:pathLst>
                <a:path w="1730" h="2371" extrusionOk="0">
                  <a:moveTo>
                    <a:pt x="1" y="0"/>
                  </a:moveTo>
                  <a:lnTo>
                    <a:pt x="1" y="2370"/>
                  </a:lnTo>
                  <a:lnTo>
                    <a:pt x="866" y="1613"/>
                  </a:lnTo>
                  <a:lnTo>
                    <a:pt x="1730" y="2370"/>
                  </a:lnTo>
                  <a:lnTo>
                    <a:pt x="17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78;p37"/>
            <p:cNvSpPr/>
            <p:nvPr/>
          </p:nvSpPr>
          <p:spPr>
            <a:xfrm>
              <a:off x="4676450" y="4381447"/>
              <a:ext cx="49122" cy="134489"/>
            </a:xfrm>
            <a:custGeom>
              <a:avLst/>
              <a:gdLst/>
              <a:ahLst/>
              <a:cxnLst/>
              <a:rect l="l" t="t" r="r" b="b"/>
              <a:pathLst>
                <a:path w="866" h="2371" extrusionOk="0">
                  <a:moveTo>
                    <a:pt x="1" y="0"/>
                  </a:moveTo>
                  <a:lnTo>
                    <a:pt x="1" y="2370"/>
                  </a:lnTo>
                  <a:lnTo>
                    <a:pt x="866" y="1613"/>
                  </a:lnTo>
                  <a:lnTo>
                    <a:pt x="866" y="0"/>
                  </a:lnTo>
                  <a:close/>
                </a:path>
              </a:pathLst>
            </a:custGeom>
            <a:solidFill>
              <a:srgbClr val="191919">
                <a:alpha val="1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279;p37"/>
          <p:cNvGrpSpPr/>
          <p:nvPr/>
        </p:nvGrpSpPr>
        <p:grpSpPr>
          <a:xfrm flipH="1">
            <a:off x="5231091" y="571120"/>
            <a:ext cx="2461576" cy="2523320"/>
            <a:chOff x="5426865" y="1757616"/>
            <a:chExt cx="1458280" cy="1495035"/>
          </a:xfrm>
        </p:grpSpPr>
        <p:sp>
          <p:nvSpPr>
            <p:cNvPr id="78" name="Google Shape;280;p37"/>
            <p:cNvSpPr/>
            <p:nvPr/>
          </p:nvSpPr>
          <p:spPr>
            <a:xfrm>
              <a:off x="6586671" y="1757616"/>
              <a:ext cx="298474" cy="171983"/>
            </a:xfrm>
            <a:custGeom>
              <a:avLst/>
              <a:gdLst/>
              <a:ahLst/>
              <a:cxnLst/>
              <a:rect l="l" t="t" r="r" b="b"/>
              <a:pathLst>
                <a:path w="5262" h="3032" extrusionOk="0">
                  <a:moveTo>
                    <a:pt x="3112" y="1"/>
                  </a:moveTo>
                  <a:cubicBezTo>
                    <a:pt x="1276" y="1"/>
                    <a:pt x="0" y="2305"/>
                    <a:pt x="0" y="2305"/>
                  </a:cubicBezTo>
                  <a:cubicBezTo>
                    <a:pt x="595" y="1875"/>
                    <a:pt x="1164" y="1716"/>
                    <a:pt x="1682" y="1716"/>
                  </a:cubicBezTo>
                  <a:cubicBezTo>
                    <a:pt x="3169" y="1716"/>
                    <a:pt x="4228" y="3031"/>
                    <a:pt x="4228" y="3031"/>
                  </a:cubicBezTo>
                  <a:cubicBezTo>
                    <a:pt x="5262" y="211"/>
                    <a:pt x="3378" y="17"/>
                    <a:pt x="3378" y="17"/>
                  </a:cubicBezTo>
                  <a:cubicBezTo>
                    <a:pt x="3288" y="6"/>
                    <a:pt x="3200" y="1"/>
                    <a:pt x="3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81;p37"/>
            <p:cNvSpPr/>
            <p:nvPr/>
          </p:nvSpPr>
          <p:spPr>
            <a:xfrm>
              <a:off x="5559426" y="1758467"/>
              <a:ext cx="1218910" cy="1494184"/>
            </a:xfrm>
            <a:custGeom>
              <a:avLst/>
              <a:gdLst/>
              <a:ahLst/>
              <a:cxnLst/>
              <a:rect l="l" t="t" r="r" b="b"/>
              <a:pathLst>
                <a:path w="21489" h="26342" extrusionOk="0">
                  <a:moveTo>
                    <a:pt x="8044" y="1"/>
                  </a:moveTo>
                  <a:cubicBezTo>
                    <a:pt x="7289" y="1"/>
                    <a:pt x="2505" y="197"/>
                    <a:pt x="2505" y="5183"/>
                  </a:cubicBezTo>
                  <a:cubicBezTo>
                    <a:pt x="2505" y="10596"/>
                    <a:pt x="2678" y="13171"/>
                    <a:pt x="2678" y="13171"/>
                  </a:cubicBezTo>
                  <a:cubicBezTo>
                    <a:pt x="2678" y="13171"/>
                    <a:pt x="4008" y="25499"/>
                    <a:pt x="0" y="26340"/>
                  </a:cubicBezTo>
                  <a:lnTo>
                    <a:pt x="13343" y="26340"/>
                  </a:lnTo>
                  <a:cubicBezTo>
                    <a:pt x="13343" y="26340"/>
                    <a:pt x="13378" y="26341"/>
                    <a:pt x="13443" y="26341"/>
                  </a:cubicBezTo>
                  <a:cubicBezTo>
                    <a:pt x="14198" y="26341"/>
                    <a:pt x="18982" y="26144"/>
                    <a:pt x="18982" y="21159"/>
                  </a:cubicBezTo>
                  <a:cubicBezTo>
                    <a:pt x="18982" y="15746"/>
                    <a:pt x="18465" y="13171"/>
                    <a:pt x="18465" y="13171"/>
                  </a:cubicBezTo>
                  <a:cubicBezTo>
                    <a:pt x="18465" y="13171"/>
                    <a:pt x="17479" y="845"/>
                    <a:pt x="21488" y="2"/>
                  </a:cubicBezTo>
                  <a:lnTo>
                    <a:pt x="8144" y="2"/>
                  </a:lnTo>
                  <a:cubicBezTo>
                    <a:pt x="8144" y="2"/>
                    <a:pt x="8109" y="1"/>
                    <a:pt x="80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82;p37"/>
            <p:cNvSpPr/>
            <p:nvPr/>
          </p:nvSpPr>
          <p:spPr>
            <a:xfrm>
              <a:off x="6244464" y="1758580"/>
              <a:ext cx="533872" cy="1481478"/>
            </a:xfrm>
            <a:custGeom>
              <a:avLst/>
              <a:gdLst/>
              <a:ahLst/>
              <a:cxnLst/>
              <a:rect l="l" t="t" r="r" b="b"/>
              <a:pathLst>
                <a:path w="9412" h="26118" extrusionOk="0">
                  <a:moveTo>
                    <a:pt x="4260" y="0"/>
                  </a:moveTo>
                  <a:cubicBezTo>
                    <a:pt x="1" y="1694"/>
                    <a:pt x="4188" y="15909"/>
                    <a:pt x="4276" y="21105"/>
                  </a:cubicBezTo>
                  <a:cubicBezTo>
                    <a:pt x="4324" y="23966"/>
                    <a:pt x="3533" y="25286"/>
                    <a:pt x="3081" y="26118"/>
                  </a:cubicBezTo>
                  <a:cubicBezTo>
                    <a:pt x="4729" y="25703"/>
                    <a:pt x="6905" y="24519"/>
                    <a:pt x="6905" y="21157"/>
                  </a:cubicBezTo>
                  <a:cubicBezTo>
                    <a:pt x="6905" y="15744"/>
                    <a:pt x="6388" y="13169"/>
                    <a:pt x="6388" y="13169"/>
                  </a:cubicBezTo>
                  <a:cubicBezTo>
                    <a:pt x="6388" y="13169"/>
                    <a:pt x="5402" y="843"/>
                    <a:pt x="9411" y="0"/>
                  </a:cubicBezTo>
                  <a:close/>
                </a:path>
              </a:pathLst>
            </a:custGeom>
            <a:solidFill>
              <a:srgbClr val="191919">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283;p37"/>
            <p:cNvGrpSpPr/>
            <p:nvPr/>
          </p:nvGrpSpPr>
          <p:grpSpPr>
            <a:xfrm>
              <a:off x="5833182" y="2669035"/>
              <a:ext cx="295808" cy="246233"/>
              <a:chOff x="4004382" y="2669035"/>
              <a:chExt cx="295808" cy="246233"/>
            </a:xfrm>
          </p:grpSpPr>
          <p:sp>
            <p:nvSpPr>
              <p:cNvPr id="89" name="Google Shape;284;p37"/>
              <p:cNvSpPr/>
              <p:nvPr/>
            </p:nvSpPr>
            <p:spPr>
              <a:xfrm>
                <a:off x="4004382" y="2739144"/>
                <a:ext cx="175840" cy="176123"/>
              </a:xfrm>
              <a:custGeom>
                <a:avLst/>
                <a:gdLst/>
                <a:ahLst/>
                <a:cxnLst/>
                <a:rect l="l" t="t" r="r" b="b"/>
                <a:pathLst>
                  <a:path w="3100" h="3105" extrusionOk="0">
                    <a:moveTo>
                      <a:pt x="2158" y="1"/>
                    </a:moveTo>
                    <a:lnTo>
                      <a:pt x="0" y="2168"/>
                    </a:lnTo>
                    <a:lnTo>
                      <a:pt x="819" y="2287"/>
                    </a:lnTo>
                    <a:lnTo>
                      <a:pt x="941" y="3104"/>
                    </a:lnTo>
                    <a:lnTo>
                      <a:pt x="3099" y="937"/>
                    </a:lnTo>
                    <a:lnTo>
                      <a:pt x="21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85;p37"/>
              <p:cNvSpPr/>
              <p:nvPr/>
            </p:nvSpPr>
            <p:spPr>
              <a:xfrm>
                <a:off x="4124010" y="2738974"/>
                <a:ext cx="176180" cy="175840"/>
              </a:xfrm>
              <a:custGeom>
                <a:avLst/>
                <a:gdLst/>
                <a:ahLst/>
                <a:cxnLst/>
                <a:rect l="l" t="t" r="r" b="b"/>
                <a:pathLst>
                  <a:path w="3106" h="3100" extrusionOk="0">
                    <a:moveTo>
                      <a:pt x="939" y="1"/>
                    </a:moveTo>
                    <a:lnTo>
                      <a:pt x="1" y="942"/>
                    </a:lnTo>
                    <a:lnTo>
                      <a:pt x="2169" y="3100"/>
                    </a:lnTo>
                    <a:lnTo>
                      <a:pt x="2287" y="2281"/>
                    </a:lnTo>
                    <a:lnTo>
                      <a:pt x="3106" y="2159"/>
                    </a:lnTo>
                    <a:lnTo>
                      <a:pt x="9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86;p37"/>
              <p:cNvSpPr/>
              <p:nvPr/>
            </p:nvSpPr>
            <p:spPr>
              <a:xfrm>
                <a:off x="4047945" y="2669035"/>
                <a:ext cx="208228" cy="203407"/>
              </a:xfrm>
              <a:custGeom>
                <a:avLst/>
                <a:gdLst/>
                <a:ahLst/>
                <a:cxnLst/>
                <a:rect l="l" t="t" r="r" b="b"/>
                <a:pathLst>
                  <a:path w="3671" h="3586" extrusionOk="0">
                    <a:moveTo>
                      <a:pt x="2214" y="0"/>
                    </a:moveTo>
                    <a:cubicBezTo>
                      <a:pt x="2095" y="0"/>
                      <a:pt x="1955" y="165"/>
                      <a:pt x="1833" y="165"/>
                    </a:cubicBezTo>
                    <a:cubicBezTo>
                      <a:pt x="1709" y="165"/>
                      <a:pt x="1569" y="2"/>
                      <a:pt x="1450" y="2"/>
                    </a:cubicBezTo>
                    <a:cubicBezTo>
                      <a:pt x="1441" y="2"/>
                      <a:pt x="1432" y="3"/>
                      <a:pt x="1424" y="5"/>
                    </a:cubicBezTo>
                    <a:cubicBezTo>
                      <a:pt x="1296" y="34"/>
                      <a:pt x="1242" y="271"/>
                      <a:pt x="1127" y="328"/>
                    </a:cubicBezTo>
                    <a:cubicBezTo>
                      <a:pt x="1099" y="341"/>
                      <a:pt x="1065" y="346"/>
                      <a:pt x="1028" y="346"/>
                    </a:cubicBezTo>
                    <a:cubicBezTo>
                      <a:pt x="958" y="346"/>
                      <a:pt x="877" y="329"/>
                      <a:pt x="807" y="329"/>
                    </a:cubicBezTo>
                    <a:cubicBezTo>
                      <a:pt x="761" y="329"/>
                      <a:pt x="719" y="336"/>
                      <a:pt x="689" y="361"/>
                    </a:cubicBezTo>
                    <a:cubicBezTo>
                      <a:pt x="587" y="443"/>
                      <a:pt x="642" y="679"/>
                      <a:pt x="561" y="781"/>
                    </a:cubicBezTo>
                    <a:cubicBezTo>
                      <a:pt x="481" y="882"/>
                      <a:pt x="237" y="884"/>
                      <a:pt x="181" y="1000"/>
                    </a:cubicBezTo>
                    <a:cubicBezTo>
                      <a:pt x="125" y="1116"/>
                      <a:pt x="278" y="1306"/>
                      <a:pt x="249" y="1434"/>
                    </a:cubicBezTo>
                    <a:cubicBezTo>
                      <a:pt x="220" y="1558"/>
                      <a:pt x="1" y="1664"/>
                      <a:pt x="1" y="1797"/>
                    </a:cubicBezTo>
                    <a:cubicBezTo>
                      <a:pt x="2" y="1929"/>
                      <a:pt x="222" y="2035"/>
                      <a:pt x="251" y="2160"/>
                    </a:cubicBezTo>
                    <a:cubicBezTo>
                      <a:pt x="279" y="2287"/>
                      <a:pt x="129" y="2478"/>
                      <a:pt x="184" y="2593"/>
                    </a:cubicBezTo>
                    <a:cubicBezTo>
                      <a:pt x="242" y="2710"/>
                      <a:pt x="486" y="2710"/>
                      <a:pt x="566" y="2811"/>
                    </a:cubicBezTo>
                    <a:cubicBezTo>
                      <a:pt x="648" y="2911"/>
                      <a:pt x="593" y="3149"/>
                      <a:pt x="695" y="3229"/>
                    </a:cubicBezTo>
                    <a:cubicBezTo>
                      <a:pt x="725" y="3254"/>
                      <a:pt x="767" y="3261"/>
                      <a:pt x="813" y="3261"/>
                    </a:cubicBezTo>
                    <a:cubicBezTo>
                      <a:pt x="884" y="3261"/>
                      <a:pt x="966" y="3244"/>
                      <a:pt x="1037" y="3244"/>
                    </a:cubicBezTo>
                    <a:cubicBezTo>
                      <a:pt x="1073" y="3244"/>
                      <a:pt x="1105" y="3248"/>
                      <a:pt x="1133" y="3261"/>
                    </a:cubicBezTo>
                    <a:cubicBezTo>
                      <a:pt x="1249" y="3317"/>
                      <a:pt x="1304" y="3554"/>
                      <a:pt x="1431" y="3583"/>
                    </a:cubicBezTo>
                    <a:cubicBezTo>
                      <a:pt x="1440" y="3585"/>
                      <a:pt x="1449" y="3586"/>
                      <a:pt x="1458" y="3586"/>
                    </a:cubicBezTo>
                    <a:cubicBezTo>
                      <a:pt x="1577" y="3586"/>
                      <a:pt x="1716" y="3420"/>
                      <a:pt x="1840" y="3420"/>
                    </a:cubicBezTo>
                    <a:cubicBezTo>
                      <a:pt x="1963" y="3420"/>
                      <a:pt x="2104" y="3584"/>
                      <a:pt x="2221" y="3584"/>
                    </a:cubicBezTo>
                    <a:cubicBezTo>
                      <a:pt x="2230" y="3584"/>
                      <a:pt x="2239" y="3583"/>
                      <a:pt x="2248" y="3581"/>
                    </a:cubicBezTo>
                    <a:cubicBezTo>
                      <a:pt x="2377" y="3552"/>
                      <a:pt x="2430" y="3314"/>
                      <a:pt x="2545" y="3258"/>
                    </a:cubicBezTo>
                    <a:cubicBezTo>
                      <a:pt x="2573" y="3245"/>
                      <a:pt x="2607" y="3240"/>
                      <a:pt x="2644" y="3240"/>
                    </a:cubicBezTo>
                    <a:cubicBezTo>
                      <a:pt x="2714" y="3240"/>
                      <a:pt x="2795" y="3257"/>
                      <a:pt x="2865" y="3257"/>
                    </a:cubicBezTo>
                    <a:cubicBezTo>
                      <a:pt x="2911" y="3257"/>
                      <a:pt x="2953" y="3249"/>
                      <a:pt x="2983" y="3225"/>
                    </a:cubicBezTo>
                    <a:cubicBezTo>
                      <a:pt x="3084" y="3143"/>
                      <a:pt x="3030" y="2907"/>
                      <a:pt x="3110" y="2805"/>
                    </a:cubicBezTo>
                    <a:cubicBezTo>
                      <a:pt x="3191" y="2704"/>
                      <a:pt x="3434" y="2702"/>
                      <a:pt x="3491" y="2585"/>
                    </a:cubicBezTo>
                    <a:cubicBezTo>
                      <a:pt x="3547" y="2470"/>
                      <a:pt x="3395" y="2279"/>
                      <a:pt x="3424" y="2152"/>
                    </a:cubicBezTo>
                    <a:cubicBezTo>
                      <a:pt x="3451" y="2028"/>
                      <a:pt x="3671" y="1922"/>
                      <a:pt x="3671" y="1788"/>
                    </a:cubicBezTo>
                    <a:cubicBezTo>
                      <a:pt x="3671" y="1657"/>
                      <a:pt x="3451" y="1550"/>
                      <a:pt x="3422" y="1428"/>
                    </a:cubicBezTo>
                    <a:cubicBezTo>
                      <a:pt x="3392" y="1299"/>
                      <a:pt x="3544" y="1108"/>
                      <a:pt x="3488" y="993"/>
                    </a:cubicBezTo>
                    <a:cubicBezTo>
                      <a:pt x="3430" y="876"/>
                      <a:pt x="3186" y="876"/>
                      <a:pt x="3106" y="776"/>
                    </a:cubicBezTo>
                    <a:cubicBezTo>
                      <a:pt x="3025" y="675"/>
                      <a:pt x="3078" y="437"/>
                      <a:pt x="2977" y="356"/>
                    </a:cubicBezTo>
                    <a:cubicBezTo>
                      <a:pt x="2946" y="332"/>
                      <a:pt x="2904" y="325"/>
                      <a:pt x="2858" y="325"/>
                    </a:cubicBezTo>
                    <a:cubicBezTo>
                      <a:pt x="2787" y="325"/>
                      <a:pt x="2705" y="342"/>
                      <a:pt x="2634" y="342"/>
                    </a:cubicBezTo>
                    <a:cubicBezTo>
                      <a:pt x="2599" y="342"/>
                      <a:pt x="2566" y="338"/>
                      <a:pt x="2539" y="324"/>
                    </a:cubicBezTo>
                    <a:cubicBezTo>
                      <a:pt x="2424" y="270"/>
                      <a:pt x="2368" y="32"/>
                      <a:pt x="2240" y="3"/>
                    </a:cubicBezTo>
                    <a:cubicBezTo>
                      <a:pt x="2232" y="1"/>
                      <a:pt x="2223" y="0"/>
                      <a:pt x="2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87;p37"/>
              <p:cNvSpPr/>
              <p:nvPr/>
            </p:nvSpPr>
            <p:spPr>
              <a:xfrm>
                <a:off x="4073981" y="2694503"/>
                <a:ext cx="156157" cy="152527"/>
              </a:xfrm>
              <a:custGeom>
                <a:avLst/>
                <a:gdLst/>
                <a:ahLst/>
                <a:cxnLst/>
                <a:rect l="l" t="t" r="r" b="b"/>
                <a:pathLst>
                  <a:path w="2753" h="2689" extrusionOk="0">
                    <a:moveTo>
                      <a:pt x="1087" y="1"/>
                    </a:moveTo>
                    <a:cubicBezTo>
                      <a:pt x="1081" y="1"/>
                      <a:pt x="1074" y="1"/>
                      <a:pt x="1068" y="3"/>
                    </a:cubicBezTo>
                    <a:cubicBezTo>
                      <a:pt x="972" y="26"/>
                      <a:pt x="931" y="204"/>
                      <a:pt x="845" y="245"/>
                    </a:cubicBezTo>
                    <a:cubicBezTo>
                      <a:pt x="824" y="256"/>
                      <a:pt x="798" y="259"/>
                      <a:pt x="770" y="259"/>
                    </a:cubicBezTo>
                    <a:cubicBezTo>
                      <a:pt x="718" y="259"/>
                      <a:pt x="658" y="247"/>
                      <a:pt x="605" y="247"/>
                    </a:cubicBezTo>
                    <a:cubicBezTo>
                      <a:pt x="570" y="247"/>
                      <a:pt x="539" y="253"/>
                      <a:pt x="516" y="271"/>
                    </a:cubicBezTo>
                    <a:cubicBezTo>
                      <a:pt x="440" y="332"/>
                      <a:pt x="481" y="509"/>
                      <a:pt x="421" y="586"/>
                    </a:cubicBezTo>
                    <a:cubicBezTo>
                      <a:pt x="361" y="662"/>
                      <a:pt x="178" y="662"/>
                      <a:pt x="136" y="750"/>
                    </a:cubicBezTo>
                    <a:cubicBezTo>
                      <a:pt x="93" y="836"/>
                      <a:pt x="208" y="979"/>
                      <a:pt x="186" y="1076"/>
                    </a:cubicBezTo>
                    <a:cubicBezTo>
                      <a:pt x="166" y="1168"/>
                      <a:pt x="1" y="1248"/>
                      <a:pt x="1" y="1347"/>
                    </a:cubicBezTo>
                    <a:cubicBezTo>
                      <a:pt x="1" y="1447"/>
                      <a:pt x="166" y="1526"/>
                      <a:pt x="187" y="1618"/>
                    </a:cubicBezTo>
                    <a:cubicBezTo>
                      <a:pt x="210" y="1715"/>
                      <a:pt x="96" y="1858"/>
                      <a:pt x="139" y="1944"/>
                    </a:cubicBezTo>
                    <a:cubicBezTo>
                      <a:pt x="181" y="2032"/>
                      <a:pt x="364" y="2032"/>
                      <a:pt x="425" y="2108"/>
                    </a:cubicBezTo>
                    <a:cubicBezTo>
                      <a:pt x="486" y="2183"/>
                      <a:pt x="445" y="2361"/>
                      <a:pt x="522" y="2421"/>
                    </a:cubicBezTo>
                    <a:cubicBezTo>
                      <a:pt x="545" y="2440"/>
                      <a:pt x="576" y="2445"/>
                      <a:pt x="611" y="2445"/>
                    </a:cubicBezTo>
                    <a:cubicBezTo>
                      <a:pt x="664" y="2445"/>
                      <a:pt x="725" y="2432"/>
                      <a:pt x="777" y="2432"/>
                    </a:cubicBezTo>
                    <a:cubicBezTo>
                      <a:pt x="804" y="2432"/>
                      <a:pt x="829" y="2436"/>
                      <a:pt x="849" y="2446"/>
                    </a:cubicBezTo>
                    <a:cubicBezTo>
                      <a:pt x="936" y="2486"/>
                      <a:pt x="978" y="2665"/>
                      <a:pt x="1074" y="2687"/>
                    </a:cubicBezTo>
                    <a:cubicBezTo>
                      <a:pt x="1080" y="2688"/>
                      <a:pt x="1086" y="2689"/>
                      <a:pt x="1093" y="2689"/>
                    </a:cubicBezTo>
                    <a:cubicBezTo>
                      <a:pt x="1182" y="2689"/>
                      <a:pt x="1287" y="2564"/>
                      <a:pt x="1380" y="2564"/>
                    </a:cubicBezTo>
                    <a:cubicBezTo>
                      <a:pt x="1471" y="2564"/>
                      <a:pt x="1578" y="2687"/>
                      <a:pt x="1666" y="2687"/>
                    </a:cubicBezTo>
                    <a:cubicBezTo>
                      <a:pt x="1673" y="2687"/>
                      <a:pt x="1679" y="2686"/>
                      <a:pt x="1686" y="2685"/>
                    </a:cubicBezTo>
                    <a:cubicBezTo>
                      <a:pt x="1781" y="2662"/>
                      <a:pt x="1822" y="2485"/>
                      <a:pt x="1909" y="2443"/>
                    </a:cubicBezTo>
                    <a:cubicBezTo>
                      <a:pt x="1930" y="2432"/>
                      <a:pt x="1955" y="2429"/>
                      <a:pt x="1982" y="2429"/>
                    </a:cubicBezTo>
                    <a:cubicBezTo>
                      <a:pt x="2035" y="2429"/>
                      <a:pt x="2096" y="2442"/>
                      <a:pt x="2149" y="2442"/>
                    </a:cubicBezTo>
                    <a:cubicBezTo>
                      <a:pt x="2183" y="2442"/>
                      <a:pt x="2215" y="2436"/>
                      <a:pt x="2237" y="2418"/>
                    </a:cubicBezTo>
                    <a:cubicBezTo>
                      <a:pt x="2313" y="2356"/>
                      <a:pt x="2272" y="2179"/>
                      <a:pt x="2333" y="2103"/>
                    </a:cubicBezTo>
                    <a:cubicBezTo>
                      <a:pt x="2392" y="2027"/>
                      <a:pt x="2575" y="2026"/>
                      <a:pt x="2618" y="1938"/>
                    </a:cubicBezTo>
                    <a:cubicBezTo>
                      <a:pt x="2660" y="1852"/>
                      <a:pt x="2545" y="1709"/>
                      <a:pt x="2568" y="1614"/>
                    </a:cubicBezTo>
                    <a:cubicBezTo>
                      <a:pt x="2588" y="1520"/>
                      <a:pt x="2753" y="1439"/>
                      <a:pt x="2753" y="1341"/>
                    </a:cubicBezTo>
                    <a:cubicBezTo>
                      <a:pt x="2753" y="1241"/>
                      <a:pt x="2588" y="1162"/>
                      <a:pt x="2566" y="1070"/>
                    </a:cubicBezTo>
                    <a:cubicBezTo>
                      <a:pt x="2544" y="974"/>
                      <a:pt x="2657" y="830"/>
                      <a:pt x="2615" y="744"/>
                    </a:cubicBezTo>
                    <a:cubicBezTo>
                      <a:pt x="2572" y="656"/>
                      <a:pt x="2389" y="657"/>
                      <a:pt x="2328" y="582"/>
                    </a:cubicBezTo>
                    <a:cubicBezTo>
                      <a:pt x="2268" y="506"/>
                      <a:pt x="2309" y="327"/>
                      <a:pt x="2231" y="266"/>
                    </a:cubicBezTo>
                    <a:cubicBezTo>
                      <a:pt x="2209" y="248"/>
                      <a:pt x="2178" y="243"/>
                      <a:pt x="2145" y="243"/>
                    </a:cubicBezTo>
                    <a:cubicBezTo>
                      <a:pt x="2091" y="243"/>
                      <a:pt x="2028" y="257"/>
                      <a:pt x="1975" y="257"/>
                    </a:cubicBezTo>
                    <a:cubicBezTo>
                      <a:pt x="1948" y="257"/>
                      <a:pt x="1924" y="253"/>
                      <a:pt x="1904" y="244"/>
                    </a:cubicBezTo>
                    <a:cubicBezTo>
                      <a:pt x="1816" y="201"/>
                      <a:pt x="1775" y="24"/>
                      <a:pt x="1680" y="3"/>
                    </a:cubicBezTo>
                    <a:cubicBezTo>
                      <a:pt x="1673" y="1"/>
                      <a:pt x="1667" y="1"/>
                      <a:pt x="1660" y="1"/>
                    </a:cubicBezTo>
                    <a:cubicBezTo>
                      <a:pt x="1572" y="1"/>
                      <a:pt x="1467" y="124"/>
                      <a:pt x="1374" y="124"/>
                    </a:cubicBezTo>
                    <a:cubicBezTo>
                      <a:pt x="1281" y="124"/>
                      <a:pt x="1176" y="1"/>
                      <a:pt x="10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288;p37"/>
            <p:cNvSpPr/>
            <p:nvPr/>
          </p:nvSpPr>
          <p:spPr>
            <a:xfrm>
              <a:off x="5813770" y="1965618"/>
              <a:ext cx="693546" cy="13387"/>
            </a:xfrm>
            <a:custGeom>
              <a:avLst/>
              <a:gdLst/>
              <a:ahLst/>
              <a:cxnLst/>
              <a:rect l="l" t="t" r="r" b="b"/>
              <a:pathLst>
                <a:path w="12227" h="236" extrusionOk="0">
                  <a:moveTo>
                    <a:pt x="12225" y="1"/>
                  </a:moveTo>
                  <a:lnTo>
                    <a:pt x="0" y="30"/>
                  </a:lnTo>
                  <a:lnTo>
                    <a:pt x="2" y="236"/>
                  </a:lnTo>
                  <a:lnTo>
                    <a:pt x="12226" y="207"/>
                  </a:lnTo>
                  <a:lnTo>
                    <a:pt x="122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89;p37"/>
            <p:cNvSpPr/>
            <p:nvPr/>
          </p:nvSpPr>
          <p:spPr>
            <a:xfrm>
              <a:off x="5813996" y="2082466"/>
              <a:ext cx="693546" cy="13273"/>
            </a:xfrm>
            <a:custGeom>
              <a:avLst/>
              <a:gdLst/>
              <a:ahLst/>
              <a:cxnLst/>
              <a:rect l="l" t="t" r="r" b="b"/>
              <a:pathLst>
                <a:path w="12227" h="234" extrusionOk="0">
                  <a:moveTo>
                    <a:pt x="12225" y="0"/>
                  </a:moveTo>
                  <a:lnTo>
                    <a:pt x="1" y="27"/>
                  </a:lnTo>
                  <a:lnTo>
                    <a:pt x="2" y="234"/>
                  </a:lnTo>
                  <a:lnTo>
                    <a:pt x="12227" y="205"/>
                  </a:lnTo>
                  <a:lnTo>
                    <a:pt x="122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90;p37"/>
            <p:cNvSpPr/>
            <p:nvPr/>
          </p:nvSpPr>
          <p:spPr>
            <a:xfrm>
              <a:off x="5814337" y="2199201"/>
              <a:ext cx="693489" cy="13330"/>
            </a:xfrm>
            <a:custGeom>
              <a:avLst/>
              <a:gdLst/>
              <a:ahLst/>
              <a:cxnLst/>
              <a:rect l="l" t="t" r="r" b="b"/>
              <a:pathLst>
                <a:path w="12226" h="235" extrusionOk="0">
                  <a:moveTo>
                    <a:pt x="12225" y="0"/>
                  </a:moveTo>
                  <a:lnTo>
                    <a:pt x="1" y="29"/>
                  </a:lnTo>
                  <a:lnTo>
                    <a:pt x="1" y="235"/>
                  </a:lnTo>
                  <a:lnTo>
                    <a:pt x="12225" y="206"/>
                  </a:lnTo>
                  <a:lnTo>
                    <a:pt x="122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91;p37"/>
            <p:cNvSpPr/>
            <p:nvPr/>
          </p:nvSpPr>
          <p:spPr>
            <a:xfrm>
              <a:off x="5814620" y="2315993"/>
              <a:ext cx="693433" cy="13387"/>
            </a:xfrm>
            <a:custGeom>
              <a:avLst/>
              <a:gdLst/>
              <a:ahLst/>
              <a:cxnLst/>
              <a:rect l="l" t="t" r="r" b="b"/>
              <a:pathLst>
                <a:path w="12225" h="236" extrusionOk="0">
                  <a:moveTo>
                    <a:pt x="12225" y="0"/>
                  </a:moveTo>
                  <a:lnTo>
                    <a:pt x="0" y="29"/>
                  </a:lnTo>
                  <a:lnTo>
                    <a:pt x="0" y="235"/>
                  </a:lnTo>
                  <a:lnTo>
                    <a:pt x="12225" y="207"/>
                  </a:lnTo>
                  <a:lnTo>
                    <a:pt x="122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92;p37"/>
            <p:cNvSpPr/>
            <p:nvPr/>
          </p:nvSpPr>
          <p:spPr>
            <a:xfrm>
              <a:off x="5814847" y="2432785"/>
              <a:ext cx="693489" cy="13330"/>
            </a:xfrm>
            <a:custGeom>
              <a:avLst/>
              <a:gdLst/>
              <a:ahLst/>
              <a:cxnLst/>
              <a:rect l="l" t="t" r="r" b="b"/>
              <a:pathLst>
                <a:path w="12226" h="235" extrusionOk="0">
                  <a:moveTo>
                    <a:pt x="12225" y="1"/>
                  </a:moveTo>
                  <a:lnTo>
                    <a:pt x="1" y="28"/>
                  </a:lnTo>
                  <a:lnTo>
                    <a:pt x="1" y="234"/>
                  </a:lnTo>
                  <a:lnTo>
                    <a:pt x="12225" y="205"/>
                  </a:lnTo>
                  <a:lnTo>
                    <a:pt x="122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93;p37"/>
            <p:cNvSpPr/>
            <p:nvPr/>
          </p:nvSpPr>
          <p:spPr>
            <a:xfrm>
              <a:off x="5815131" y="2549520"/>
              <a:ext cx="693433" cy="13387"/>
            </a:xfrm>
            <a:custGeom>
              <a:avLst/>
              <a:gdLst/>
              <a:ahLst/>
              <a:cxnLst/>
              <a:rect l="l" t="t" r="r" b="b"/>
              <a:pathLst>
                <a:path w="12225" h="236" extrusionOk="0">
                  <a:moveTo>
                    <a:pt x="12225" y="1"/>
                  </a:moveTo>
                  <a:lnTo>
                    <a:pt x="0" y="30"/>
                  </a:lnTo>
                  <a:lnTo>
                    <a:pt x="0" y="236"/>
                  </a:lnTo>
                  <a:lnTo>
                    <a:pt x="12225" y="207"/>
                  </a:lnTo>
                  <a:lnTo>
                    <a:pt x="122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94;p37"/>
            <p:cNvSpPr/>
            <p:nvPr/>
          </p:nvSpPr>
          <p:spPr>
            <a:xfrm>
              <a:off x="5426865" y="3080728"/>
              <a:ext cx="1161904" cy="171869"/>
            </a:xfrm>
            <a:custGeom>
              <a:avLst/>
              <a:gdLst/>
              <a:ahLst/>
              <a:cxnLst/>
              <a:rect l="l" t="t" r="r" b="b"/>
              <a:pathLst>
                <a:path w="20484" h="3030" extrusionOk="0">
                  <a:moveTo>
                    <a:pt x="1034" y="1"/>
                  </a:moveTo>
                  <a:cubicBezTo>
                    <a:pt x="0" y="2820"/>
                    <a:pt x="1884" y="3014"/>
                    <a:pt x="1884" y="3014"/>
                  </a:cubicBezTo>
                  <a:cubicBezTo>
                    <a:pt x="1973" y="3025"/>
                    <a:pt x="2062" y="3030"/>
                    <a:pt x="2149" y="3030"/>
                  </a:cubicBezTo>
                  <a:cubicBezTo>
                    <a:pt x="2239" y="3030"/>
                    <a:pt x="2327" y="3024"/>
                    <a:pt x="2414" y="3014"/>
                  </a:cubicBezTo>
                  <a:lnTo>
                    <a:pt x="16241" y="3014"/>
                  </a:lnTo>
                  <a:cubicBezTo>
                    <a:pt x="19634" y="2712"/>
                    <a:pt x="20484" y="875"/>
                    <a:pt x="20484" y="875"/>
                  </a:cubicBezTo>
                  <a:lnTo>
                    <a:pt x="20484" y="875"/>
                  </a:lnTo>
                  <a:cubicBezTo>
                    <a:pt x="19372" y="1435"/>
                    <a:pt x="18494" y="1642"/>
                    <a:pt x="17802" y="1642"/>
                  </a:cubicBezTo>
                  <a:cubicBezTo>
                    <a:pt x="15854" y="1642"/>
                    <a:pt x="15391" y="1"/>
                    <a:pt x="153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130520" y="69850"/>
            <a:ext cx="6523500" cy="442205"/>
          </a:xfrm>
          <a:prstGeom prst="rect">
            <a:avLst/>
          </a:prstGeom>
        </p:spPr>
        <p:txBody>
          <a:bodyPr spcFirstLastPara="1" wrap="square" lIns="91425" tIns="91425" rIns="91425" bIns="91425" anchor="b" anchorCtr="0">
            <a:noAutofit/>
          </a:bodyPr>
          <a:lstStyle/>
          <a:p>
            <a:pPr lvl="0" algn="ctr"/>
            <a:r>
              <a:rPr lang="en-US" sz="2000" dirty="0" smtClean="0">
                <a:solidFill>
                  <a:srgbClr val="FF0000"/>
                </a:solidFill>
                <a:latin typeface="Times New Roman" panose="02020603050405020304" pitchFamily="18" charset="0"/>
                <a:cs typeface="Times New Roman" panose="02020603050405020304" pitchFamily="18" charset="0"/>
              </a:rPr>
              <a:t>02. SỞ HỮU NHÀ Ở</a:t>
            </a:r>
            <a:endParaRPr sz="2000" dirty="0">
              <a:solidFill>
                <a:srgbClr val="FF0000"/>
              </a:solidFill>
            </a:endParaRPr>
          </a:p>
        </p:txBody>
      </p:sp>
      <p:sp>
        <p:nvSpPr>
          <p:cNvPr id="99" name="Rectangle 98"/>
          <p:cNvSpPr/>
          <p:nvPr/>
        </p:nvSpPr>
        <p:spPr>
          <a:xfrm>
            <a:off x="338373" y="577707"/>
            <a:ext cx="8430291" cy="528350"/>
          </a:xfrm>
          <a:prstGeom prst="rect">
            <a:avLst/>
          </a:prstGeom>
        </p:spPr>
        <p:txBody>
          <a:bodyPr wrap="square">
            <a:spAutoFit/>
          </a:bodyPr>
          <a:lstStyle/>
          <a:p>
            <a:pPr algn="just">
              <a:lnSpc>
                <a:spcPts val="1700"/>
              </a:lnSpc>
              <a:spcBef>
                <a:spcPts val="600"/>
              </a:spcBef>
              <a:spcAft>
                <a:spcPts val="600"/>
              </a:spcAft>
            </a:pPr>
            <a:r>
              <a:rPr lang="en-US" sz="1500" b="1" dirty="0" smtClean="0">
                <a:solidFill>
                  <a:schemeClr val="accent6">
                    <a:lumMod val="75000"/>
                  </a:schemeClr>
                </a:solidFill>
                <a:latin typeface="Times New Roman" panose="02020603050405020304" pitchFamily="18" charset="0"/>
                <a:cs typeface="Times New Roman" panose="02020603050405020304" pitchFamily="18" charset="0"/>
              </a:rPr>
              <a:t>3. </a:t>
            </a:r>
            <a:r>
              <a:rPr lang="pt-BR" sz="1500" b="1" dirty="0">
                <a:solidFill>
                  <a:schemeClr val="accent6">
                    <a:lumMod val="75000"/>
                  </a:schemeClr>
                </a:solidFill>
                <a:latin typeface="Times New Roman" panose="02020603050405020304" pitchFamily="18" charset="0"/>
                <a:cs typeface="Times New Roman" panose="02020603050405020304" pitchFamily="18" charset="0"/>
              </a:rPr>
              <a:t>Sở hữu nhà ở tại Việt Nam của tổ chức, cá nhân nước </a:t>
            </a:r>
            <a:r>
              <a:rPr lang="pt-BR" sz="1500" b="1" dirty="0" smtClean="0">
                <a:solidFill>
                  <a:schemeClr val="accent6">
                    <a:lumMod val="75000"/>
                  </a:schemeClr>
                </a:solidFill>
                <a:latin typeface="Times New Roman" panose="02020603050405020304" pitchFamily="18" charset="0"/>
                <a:cs typeface="Times New Roman" panose="02020603050405020304" pitchFamily="18" charset="0"/>
              </a:rPr>
              <a:t>ngoài</a:t>
            </a:r>
            <a:r>
              <a:rPr lang="en-US" sz="15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6">
                    <a:lumMod val="75000"/>
                  </a:schemeClr>
                </a:solidFill>
                <a:latin typeface="Times New Roman" panose="02020603050405020304" pitchFamily="18" charset="0"/>
                <a:cs typeface="Times New Roman" panose="02020603050405020304" pitchFamily="18" charset="0"/>
              </a:rPr>
              <a:t>Kế</a:t>
            </a:r>
            <a:r>
              <a:rPr lang="en-US" sz="1500" dirty="0">
                <a:solidFill>
                  <a:schemeClr val="accent6">
                    <a:lumMod val="75000"/>
                  </a:schemeClr>
                </a:solidFill>
                <a:latin typeface="Times New Roman" panose="02020603050405020304" pitchFamily="18" charset="0"/>
                <a:cs typeface="Times New Roman" panose="02020603050405020304" pitchFamily="18" charset="0"/>
              </a:rPr>
              <a:t> </a:t>
            </a:r>
            <a:r>
              <a:rPr lang="en-US" sz="1500" err="1">
                <a:solidFill>
                  <a:schemeClr val="accent6">
                    <a:lumMod val="75000"/>
                  </a:schemeClr>
                </a:solidFill>
                <a:latin typeface="Times New Roman" panose="02020603050405020304" pitchFamily="18" charset="0"/>
                <a:cs typeface="Times New Roman" panose="02020603050405020304" pitchFamily="18" charset="0"/>
              </a:rPr>
              <a:t>thừa</a:t>
            </a:r>
            <a:r>
              <a:rPr lang="en-US" sz="1500">
                <a:solidFill>
                  <a:schemeClr val="accent6">
                    <a:lumMod val="75000"/>
                  </a:schemeClr>
                </a:solidFill>
                <a:latin typeface="Times New Roman" panose="02020603050405020304" pitchFamily="18" charset="0"/>
                <a:cs typeface="Times New Roman" panose="02020603050405020304" pitchFamily="18" charset="0"/>
              </a:rPr>
              <a:t> </a:t>
            </a:r>
            <a:r>
              <a:rPr lang="en-US" sz="1500" smtClean="0">
                <a:solidFill>
                  <a:schemeClr val="accent6">
                    <a:lumMod val="75000"/>
                  </a:schemeClr>
                </a:solidFill>
                <a:latin typeface="Times New Roman" panose="02020603050405020304" pitchFamily="18" charset="0"/>
                <a:cs typeface="Times New Roman" panose="02020603050405020304" pitchFamily="18" charset="0"/>
              </a:rPr>
              <a:t>Luật </a:t>
            </a:r>
            <a:r>
              <a:rPr lang="en-US" sz="1500" dirty="0" err="1">
                <a:solidFill>
                  <a:schemeClr val="accent6">
                    <a:lumMod val="75000"/>
                  </a:schemeClr>
                </a:solidFill>
                <a:latin typeface="Times New Roman" panose="02020603050405020304" pitchFamily="18" charset="0"/>
                <a:cs typeface="Times New Roman" panose="02020603050405020304" pitchFamily="18" charset="0"/>
              </a:rPr>
              <a:t>Nhà</a:t>
            </a:r>
            <a:r>
              <a:rPr lang="en-US" sz="1500" dirty="0">
                <a:solidFill>
                  <a:schemeClr val="accent6">
                    <a:lumMod val="75000"/>
                  </a:schemeClr>
                </a:solidFill>
                <a:latin typeface="Times New Roman" panose="02020603050405020304" pitchFamily="18" charset="0"/>
                <a:cs typeface="Times New Roman" panose="02020603050405020304" pitchFamily="18" charset="0"/>
              </a:rPr>
              <a:t> ở </a:t>
            </a:r>
            <a:r>
              <a:rPr lang="en-US" sz="1500" dirty="0" smtClean="0">
                <a:solidFill>
                  <a:schemeClr val="accent6">
                    <a:lumMod val="75000"/>
                  </a:schemeClr>
                </a:solidFill>
                <a:latin typeface="Times New Roman" panose="02020603050405020304" pitchFamily="18" charset="0"/>
                <a:cs typeface="Times New Roman" panose="02020603050405020304" pitchFamily="18" charset="0"/>
              </a:rPr>
              <a:t>2014</a:t>
            </a:r>
            <a:r>
              <a:rPr lang="en-US" sz="1500" smtClean="0">
                <a:solidFill>
                  <a:schemeClr val="accent6">
                    <a:lumMod val="75000"/>
                  </a:schemeClr>
                </a:solidFill>
                <a:latin typeface="Times New Roman" panose="02020603050405020304" pitchFamily="18" charset="0"/>
                <a:cs typeface="Times New Roman" panose="02020603050405020304" pitchFamily="18" charset="0"/>
              </a:rPr>
              <a:t>, </a:t>
            </a:r>
            <a:r>
              <a:rPr lang="en-US" sz="1500" smtClean="0">
                <a:solidFill>
                  <a:srgbClr val="FF0000"/>
                </a:solidFill>
                <a:latin typeface="Times New Roman" panose="02020603050405020304" pitchFamily="18" charset="0"/>
                <a:cs typeface="Times New Roman" panose="02020603050405020304" pitchFamily="18" charset="0"/>
              </a:rPr>
              <a:t>bổ sung nội dung Chính phủ quy định </a:t>
            </a:r>
            <a:r>
              <a:rPr lang="en-US" sz="1500" dirty="0" smtClean="0">
                <a:solidFill>
                  <a:srgbClr val="FF0000"/>
                </a:solidFill>
                <a:latin typeface="Times New Roman" panose="02020603050405020304" pitchFamily="18" charset="0"/>
                <a:cs typeface="Times New Roman" panose="02020603050405020304" pitchFamily="18" charset="0"/>
              </a:rPr>
              <a:t>k</a:t>
            </a:r>
            <a:r>
              <a:rPr lang="vi-VN" sz="1500">
                <a:solidFill>
                  <a:srgbClr val="FF0000"/>
                </a:solidFill>
                <a:latin typeface="Times New Roman" panose="02020603050405020304" pitchFamily="18" charset="0"/>
                <a:cs typeface="Times New Roman" panose="02020603050405020304" pitchFamily="18" charset="0"/>
              </a:rPr>
              <a:t>hu </a:t>
            </a:r>
            <a:r>
              <a:rPr lang="vi-VN" sz="1500" smtClean="0">
                <a:solidFill>
                  <a:srgbClr val="FF0000"/>
                </a:solidFill>
                <a:latin typeface="Times New Roman" panose="02020603050405020304" pitchFamily="18" charset="0"/>
                <a:cs typeface="Times New Roman" panose="02020603050405020304" pitchFamily="18" charset="0"/>
              </a:rPr>
              <a:t>vực</a:t>
            </a:r>
            <a:r>
              <a:rPr lang="en-US" sz="1500" smtClean="0">
                <a:solidFill>
                  <a:srgbClr val="FF0000"/>
                </a:solidFill>
                <a:latin typeface="Times New Roman" panose="02020603050405020304" pitchFamily="18" charset="0"/>
                <a:cs typeface="Times New Roman" panose="02020603050405020304" pitchFamily="18" charset="0"/>
              </a:rPr>
              <a:t> cần bào đảm QP, an nình (Điều </a:t>
            </a:r>
            <a:r>
              <a:rPr lang="en-US" sz="1500">
                <a:solidFill>
                  <a:srgbClr val="FF0000"/>
                </a:solidFill>
                <a:latin typeface="Times New Roman" panose="02020603050405020304" pitchFamily="18" charset="0"/>
                <a:cs typeface="Times New Roman" panose="02020603050405020304" pitchFamily="18" charset="0"/>
              </a:rPr>
              <a:t>16</a:t>
            </a:r>
            <a:r>
              <a:rPr lang="en-US" sz="1500" smtClean="0">
                <a:solidFill>
                  <a:srgbClr val="FF0000"/>
                </a:solidFill>
                <a:latin typeface="Times New Roman" panose="02020603050405020304" pitchFamily="18" charset="0"/>
                <a:cs typeface="Times New Roman" panose="02020603050405020304" pitchFamily="18" charset="0"/>
              </a:rPr>
              <a:t>)</a:t>
            </a:r>
            <a:endParaRPr lang="en-US" sz="1500" dirty="0">
              <a:solidFill>
                <a:srgbClr val="FF0000"/>
              </a:solidFill>
              <a:latin typeface="Times New Roman" panose="02020603050405020304" pitchFamily="18" charset="0"/>
              <a:cs typeface="Times New Roman" panose="02020603050405020304" pitchFamily="18" charset="0"/>
            </a:endParaRPr>
          </a:p>
        </p:txBody>
      </p:sp>
      <p:cxnSp>
        <p:nvCxnSpPr>
          <p:cNvPr id="13" name="Elbow Connector 12"/>
          <p:cNvCxnSpPr>
            <a:endCxn id="3" idx="1"/>
          </p:cNvCxnSpPr>
          <p:nvPr/>
        </p:nvCxnSpPr>
        <p:spPr>
          <a:xfrm>
            <a:off x="446050" y="1076301"/>
            <a:ext cx="809161" cy="435861"/>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255211" y="1142830"/>
            <a:ext cx="7689158" cy="738664"/>
          </a:xfrm>
          <a:prstGeom prst="rect">
            <a:avLst/>
          </a:prstGeom>
        </p:spPr>
        <p:txBody>
          <a:bodyPr wrap="square">
            <a:spAutoFit/>
          </a:bodyPr>
          <a:lstStyle/>
          <a:p>
            <a:r>
              <a:rPr lang="en-US"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Nghị</a:t>
            </a:r>
            <a:r>
              <a:rPr 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định</a:t>
            </a:r>
            <a:r>
              <a:rPr 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a:t>
            </a:r>
            <a:r>
              <a:rPr 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95/2024/NĐ-CP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cụ</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khu</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vực</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bảo</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đảm</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an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ninh</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quốc</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phòng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tiêu</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chí</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dân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tương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đương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phường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mà</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tổ</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chức</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ngoài</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sở</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hữu</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cụ</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như</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sau</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p>
        </p:txBody>
      </p:sp>
      <p:sp>
        <p:nvSpPr>
          <p:cNvPr id="10" name="Rectangle 9"/>
          <p:cNvSpPr/>
          <p:nvPr/>
        </p:nvSpPr>
        <p:spPr>
          <a:xfrm>
            <a:off x="374424" y="1818350"/>
            <a:ext cx="4459875" cy="307777"/>
          </a:xfrm>
          <a:prstGeom prst="rect">
            <a:avLst/>
          </a:prstGeom>
        </p:spPr>
        <p:txBody>
          <a:bodyPr wrap="none">
            <a:spAutoFit/>
          </a:bodyPr>
          <a:lstStyle/>
          <a:p>
            <a:pPr algn="just">
              <a:spcBef>
                <a:spcPts val="400"/>
              </a:spcBef>
              <a:spcAft>
                <a:spcPts val="400"/>
              </a:spcAft>
            </a:pPr>
            <a:r>
              <a:rPr lang="en-US"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3.1. </a:t>
            </a:r>
            <a:r>
              <a:rPr lang="en-US"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Khu</a:t>
            </a:r>
            <a:r>
              <a:rPr lang="en-US"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vực</a:t>
            </a:r>
            <a:r>
              <a:rPr 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cần</a:t>
            </a:r>
            <a:r>
              <a:rPr 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bảo</a:t>
            </a:r>
            <a:r>
              <a:rPr 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đảm</a:t>
            </a:r>
            <a:r>
              <a:rPr 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quốc</a:t>
            </a:r>
            <a:r>
              <a:rPr lang="en-US"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phòng</a:t>
            </a:r>
            <a:r>
              <a:rPr lang="en-US"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an </a:t>
            </a:r>
            <a:r>
              <a:rPr lang="en-US"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ninh</a:t>
            </a:r>
            <a:r>
              <a:rPr lang="en-US"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(QPAN)</a:t>
            </a:r>
            <a:endParaRPr lang="en-US"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p:cNvSpPr/>
          <p:nvPr/>
        </p:nvSpPr>
        <p:spPr>
          <a:xfrm>
            <a:off x="446050" y="4024274"/>
            <a:ext cx="8441276" cy="1092607"/>
          </a:xfrm>
          <a:prstGeom prst="rect">
            <a:avLst/>
          </a:prstGeom>
        </p:spPr>
        <p:txBody>
          <a:bodyPr wrap="square">
            <a:spAutoFit/>
          </a:bodyPr>
          <a:lstStyle/>
          <a:p>
            <a:pPr algn="just">
              <a:spcBef>
                <a:spcPts val="400"/>
              </a:spcBef>
              <a:spcAft>
                <a:spcPts val="400"/>
              </a:spcAft>
            </a:pPr>
            <a:r>
              <a:rPr lang="en-US" sz="13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3.2. </a:t>
            </a:r>
            <a:r>
              <a:rPr lang="en-US" sz="13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Tiêu</a:t>
            </a:r>
            <a:r>
              <a:rPr lang="en-US" sz="13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chí</a:t>
            </a:r>
            <a:r>
              <a:rPr lang="en-US" sz="13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quy</a:t>
            </a:r>
            <a:r>
              <a:rPr lang="en-US" sz="13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đổi</a:t>
            </a:r>
            <a:r>
              <a:rPr lang="en-US" sz="13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dân</a:t>
            </a:r>
            <a:r>
              <a:rPr lang="en-US" sz="13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a:t>
            </a:r>
            <a:r>
              <a:rPr lang="en-US" sz="13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tương</a:t>
            </a:r>
            <a:r>
              <a:rPr lang="en-US" sz="13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đương</a:t>
            </a:r>
            <a:r>
              <a:rPr lang="en-US" sz="13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một</a:t>
            </a:r>
            <a:r>
              <a:rPr lang="en-US" sz="13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phường</a:t>
            </a:r>
            <a:r>
              <a:rPr lang="en-US" sz="13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a:t>
            </a:r>
            <a:r>
              <a:rPr lang="en-US" sz="13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13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nhà</a:t>
            </a:r>
            <a:r>
              <a:rPr lang="en-US" sz="13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ở </a:t>
            </a:r>
            <a:r>
              <a:rPr lang="en-US" sz="13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mà</a:t>
            </a:r>
            <a:r>
              <a:rPr lang="en-US" sz="13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TC, CN </a:t>
            </a:r>
            <a:r>
              <a:rPr lang="en-US" sz="13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13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ngoài</a:t>
            </a:r>
            <a:r>
              <a:rPr lang="en-US" sz="13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(NNN) </a:t>
            </a:r>
            <a:r>
              <a:rPr lang="en-US" sz="13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13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sở</a:t>
            </a:r>
            <a:r>
              <a:rPr lang="en-US" sz="13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hữu</a:t>
            </a:r>
            <a:r>
              <a:rPr lang="en-US" sz="13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kế</a:t>
            </a:r>
            <a:r>
              <a:rPr lang="en-US" sz="13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thừa</a:t>
            </a:r>
            <a:r>
              <a:rPr lang="en-US" sz="13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quy</a:t>
            </a:r>
            <a:r>
              <a:rPr lang="en-US" sz="13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3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cũ</a:t>
            </a:r>
            <a:r>
              <a:rPr lang="en-US" sz="13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về</a:t>
            </a:r>
            <a:r>
              <a:rPr lang="en-US" sz="13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khu</a:t>
            </a:r>
            <a:r>
              <a:rPr lang="en-US" sz="13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vực</a:t>
            </a:r>
            <a:r>
              <a:rPr lang="en-US" sz="13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dân</a:t>
            </a:r>
            <a:r>
              <a:rPr lang="en-US" sz="13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sz="13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tương</a:t>
            </a:r>
            <a:r>
              <a:rPr lang="en-US" sz="13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đương</a:t>
            </a:r>
            <a:r>
              <a:rPr lang="en-US" sz="13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1 </a:t>
            </a:r>
            <a:r>
              <a:rPr lang="en-US" sz="1300" dirty="0" err="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phường</a:t>
            </a:r>
            <a:r>
              <a:rPr lang="en-US" sz="13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là</a:t>
            </a:r>
            <a:r>
              <a:rPr lang="en-US" sz="13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10.000 </a:t>
            </a:r>
            <a:r>
              <a:rPr lang="en-US" sz="13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13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sz="13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13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nhà</a:t>
            </a:r>
            <a:r>
              <a:rPr lang="en-US" sz="13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ở NNN </a:t>
            </a:r>
            <a:r>
              <a:rPr lang="en-US" sz="13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13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sở</a:t>
            </a:r>
            <a:r>
              <a:rPr lang="en-US" sz="13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hữu</a:t>
            </a:r>
            <a:r>
              <a:rPr lang="en-US" sz="13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không</a:t>
            </a:r>
            <a:r>
              <a:rPr lang="en-US" sz="13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quá</a:t>
            </a:r>
            <a:r>
              <a:rPr lang="en-US" sz="13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30% </a:t>
            </a:r>
            <a:r>
              <a:rPr lang="en-US" sz="13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đối</a:t>
            </a:r>
            <a:r>
              <a:rPr lang="en-US" sz="13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với</a:t>
            </a:r>
            <a:r>
              <a:rPr lang="en-US" sz="13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nhà</a:t>
            </a:r>
            <a:r>
              <a:rPr lang="en-US" sz="13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chung</a:t>
            </a:r>
            <a:r>
              <a:rPr lang="en-US" sz="13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cư</a:t>
            </a:r>
            <a:r>
              <a:rPr lang="en-US" sz="13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và</a:t>
            </a:r>
            <a:r>
              <a:rPr lang="en-US" sz="13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không</a:t>
            </a:r>
            <a:r>
              <a:rPr lang="en-US" sz="13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quá</a:t>
            </a:r>
            <a:r>
              <a:rPr lang="en-US" sz="13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250 </a:t>
            </a:r>
            <a:r>
              <a:rPr lang="en-US" sz="13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căn</a:t>
            </a:r>
            <a:r>
              <a:rPr lang="en-US" sz="13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đối</a:t>
            </a:r>
            <a:r>
              <a:rPr lang="en-US" sz="13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với</a:t>
            </a:r>
            <a:r>
              <a:rPr lang="en-US" sz="13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nhà</a:t>
            </a:r>
            <a:r>
              <a:rPr lang="en-US" sz="13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ở </a:t>
            </a:r>
            <a:r>
              <a:rPr lang="en-US" sz="1300" dirty="0" err="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riêng</a:t>
            </a:r>
            <a:r>
              <a:rPr lang="en-US" sz="13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lẻ</a:t>
            </a:r>
            <a:r>
              <a:rPr lang="en-US" sz="13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bổ</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sung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quy</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công</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bố</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khu</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vực</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dân</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số</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tương</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đương</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1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phường</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khi</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phê</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duyệt</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quy</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hoạch</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5);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chỉnh</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lý</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quy</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về</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kiểm</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tra</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tin,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hạn</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báo</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tin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bán</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nhà</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cho</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NNN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chủ</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tư</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và</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hạn</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đăng</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tải</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tin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cơ</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quan</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quản</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lý</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nhà</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ở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cấp</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tỉnh</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7)</a:t>
            </a:r>
            <a:endPar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Rectangle 18"/>
          <p:cNvSpPr/>
          <p:nvPr/>
        </p:nvSpPr>
        <p:spPr>
          <a:xfrm>
            <a:off x="479212" y="2104579"/>
            <a:ext cx="3845138" cy="292388"/>
          </a:xfrm>
          <a:prstGeom prst="rect">
            <a:avLst/>
          </a:prstGeom>
        </p:spPr>
        <p:txBody>
          <a:bodyPr wrap="square">
            <a:spAutoFit/>
          </a:bodyPr>
          <a:lstStyle/>
          <a:p>
            <a:r>
              <a:rPr lang="en-US" sz="13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Nghị</a:t>
            </a:r>
            <a:r>
              <a:rPr lang="en-US" sz="13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3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99/2015/NĐ-CP</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giao</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BQP, BCA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300" dirty="0"/>
          </a:p>
        </p:txBody>
      </p:sp>
      <p:cxnSp>
        <p:nvCxnSpPr>
          <p:cNvPr id="12" name="Straight Arrow Connector 11"/>
          <p:cNvCxnSpPr/>
          <p:nvPr/>
        </p:nvCxnSpPr>
        <p:spPr>
          <a:xfrm>
            <a:off x="4323824" y="2265085"/>
            <a:ext cx="311114" cy="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704804" y="2111657"/>
            <a:ext cx="4715815" cy="292388"/>
          </a:xfrm>
          <a:prstGeom prst="rect">
            <a:avLst/>
          </a:prstGeom>
        </p:spPr>
        <p:txBody>
          <a:bodyPr wrap="square">
            <a:spAutoFit/>
          </a:bodyPr>
          <a:lstStyle/>
          <a:p>
            <a:r>
              <a:rPr lang="en-US" sz="13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Nghị</a:t>
            </a:r>
            <a:r>
              <a:rPr lang="en-US" sz="13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3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95/2024/NĐ-CP </a:t>
            </a:r>
            <a:r>
              <a:rPr lang="en-US" sz="13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cụ</a:t>
            </a:r>
            <a:r>
              <a:rPr lang="en-US" sz="13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thể 3 n/dung: </a:t>
            </a:r>
            <a:endPar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ectangle 22"/>
          <p:cNvSpPr/>
          <p:nvPr/>
        </p:nvSpPr>
        <p:spPr>
          <a:xfrm>
            <a:off x="2855494" y="3459941"/>
            <a:ext cx="6031832" cy="492443"/>
          </a:xfrm>
          <a:prstGeom prst="rect">
            <a:avLst/>
          </a:prstGeom>
        </p:spPr>
        <p:txBody>
          <a:bodyPr wrap="square">
            <a:spAutoFit/>
          </a:bodyPr>
          <a:lstStyle/>
          <a:p>
            <a:pPr algn="just"/>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khu</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vực</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nhưng</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đó</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thay</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khu</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vực</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bảo</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đảm</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QPAN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khoản</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95)</a:t>
            </a:r>
            <a:endParaRPr lang="en-US" sz="1300" dirty="0"/>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28" y="2545184"/>
            <a:ext cx="2359391" cy="1352011"/>
          </a:xfrm>
          <a:prstGeom prst="rect">
            <a:avLst/>
          </a:prstGeom>
        </p:spPr>
      </p:pic>
      <p:sp>
        <p:nvSpPr>
          <p:cNvPr id="2" name="Rectangle 1"/>
          <p:cNvSpPr/>
          <p:nvPr/>
        </p:nvSpPr>
        <p:spPr>
          <a:xfrm>
            <a:off x="2855494" y="2408260"/>
            <a:ext cx="5568264" cy="307777"/>
          </a:xfrm>
          <a:prstGeom prst="rect">
            <a:avLst/>
          </a:prstGeom>
        </p:spPr>
        <p:txBody>
          <a:bodyPr wrap="square">
            <a:spAutoFit/>
          </a:bodyPr>
          <a:lstStyle/>
          <a:p>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cụ thể </a:t>
            </a:r>
            <a:r>
              <a:rPr lang="en-US"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06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khu</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vực</a:t>
            </a:r>
            <a:r>
              <a:rPr lang="en-US"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cần bảo đảm QP. AN  </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khoản</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4</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2855493" y="2708561"/>
            <a:ext cx="6088875" cy="692497"/>
          </a:xfrm>
          <a:prstGeom prst="rect">
            <a:avLst/>
          </a:prstGeom>
        </p:spPr>
        <p:txBody>
          <a:bodyPr wrap="square">
            <a:spAutoFit/>
          </a:bodyPr>
          <a:lstStyle/>
          <a:p>
            <a:pPr algn="just"/>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cụ</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trách</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nhiệm</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hạn</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xác</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báo</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khu</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vực</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bảo</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đảm</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QPAN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Bộ</a:t>
            </a:r>
            <a:r>
              <a:rPr lang="en-US" sz="13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QP, Bộ CA và UBND cấp </a:t>
            </a:r>
            <a:r>
              <a:rPr lang="en-US" sz="130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tỉnh</a:t>
            </a:r>
            <a:r>
              <a:rPr lang="en-US" sz="13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 </a:t>
            </a:r>
            <a:r>
              <a:rPr lang="en-US" sz="130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xác</a:t>
            </a:r>
            <a:r>
              <a:rPr lang="en-US" sz="13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 và công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khai</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danh</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mục</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dự</a:t>
            </a:r>
            <a:r>
              <a:rPr lang="en-US" sz="13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án XD nhà ở TC, CN nước ngoài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phép</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sở</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hữu</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13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ở</a:t>
            </a:r>
            <a:r>
              <a:rPr lang="en-US" sz="13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(khoản </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4)</a:t>
            </a:r>
          </a:p>
        </p:txBody>
      </p:sp>
    </p:spTree>
    <p:extLst>
      <p:ext uri="{BB962C8B-B14F-4D97-AF65-F5344CB8AC3E}">
        <p14:creationId xmlns:p14="http://schemas.microsoft.com/office/powerpoint/2010/main" val="1475022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130520" y="57150"/>
            <a:ext cx="6523500" cy="442205"/>
          </a:xfrm>
          <a:prstGeom prst="rect">
            <a:avLst/>
          </a:prstGeom>
        </p:spPr>
        <p:txBody>
          <a:bodyPr spcFirstLastPara="1" wrap="square" lIns="91425" tIns="91425" rIns="91425" bIns="91425" anchor="b" anchorCtr="0">
            <a:noAutofit/>
          </a:bodyPr>
          <a:lstStyle/>
          <a:p>
            <a:pPr lvl="0" algn="ctr"/>
            <a:r>
              <a:rPr lang="en-US" sz="2000" dirty="0" smtClean="0">
                <a:solidFill>
                  <a:srgbClr val="FF0000"/>
                </a:solidFill>
                <a:latin typeface="Times New Roman" panose="02020603050405020304" pitchFamily="18" charset="0"/>
                <a:cs typeface="Times New Roman" panose="02020603050405020304" pitchFamily="18" charset="0"/>
              </a:rPr>
              <a:t>02. SỞ HỮU NHÀ Ở</a:t>
            </a:r>
            <a:endParaRPr sz="2000" dirty="0">
              <a:solidFill>
                <a:srgbClr val="FF0000"/>
              </a:solidFill>
            </a:endParaRPr>
          </a:p>
        </p:txBody>
      </p:sp>
      <p:sp>
        <p:nvSpPr>
          <p:cNvPr id="99" name="Rectangle 98"/>
          <p:cNvSpPr/>
          <p:nvPr/>
        </p:nvSpPr>
        <p:spPr>
          <a:xfrm>
            <a:off x="246094" y="470826"/>
            <a:ext cx="8629457" cy="528350"/>
          </a:xfrm>
          <a:prstGeom prst="rect">
            <a:avLst/>
          </a:prstGeom>
        </p:spPr>
        <p:txBody>
          <a:bodyPr wrap="square">
            <a:spAutoFit/>
          </a:bodyPr>
          <a:lstStyle/>
          <a:p>
            <a:pPr algn="just">
              <a:lnSpc>
                <a:spcPts val="1700"/>
              </a:lnSpc>
              <a:spcBef>
                <a:spcPts val="600"/>
              </a:spcBef>
              <a:spcAft>
                <a:spcPts val="600"/>
              </a:spcAft>
            </a:pPr>
            <a:r>
              <a:rPr lang="en-US" sz="1500" b="1" dirty="0" smtClean="0">
                <a:solidFill>
                  <a:schemeClr val="accent6">
                    <a:lumMod val="75000"/>
                  </a:schemeClr>
                </a:solidFill>
                <a:latin typeface="Times New Roman" panose="02020603050405020304" pitchFamily="18" charset="0"/>
                <a:cs typeface="Times New Roman" panose="02020603050405020304" pitchFamily="18" charset="0"/>
              </a:rPr>
              <a:t>3.3. </a:t>
            </a:r>
            <a:r>
              <a:rPr lang="en-US" sz="1500" b="1" dirty="0" err="1" smtClean="0">
                <a:solidFill>
                  <a:schemeClr val="accent6">
                    <a:lumMod val="75000"/>
                  </a:schemeClr>
                </a:solidFill>
                <a:latin typeface="Times New Roman" panose="02020603050405020304" pitchFamily="18" charset="0"/>
                <a:cs typeface="Times New Roman" panose="02020603050405020304" pitchFamily="18" charset="0"/>
              </a:rPr>
              <a:t>Các</a:t>
            </a:r>
            <a:r>
              <a:rPr lang="en-US" sz="15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500" b="1" dirty="0" err="1" smtClean="0">
                <a:solidFill>
                  <a:schemeClr val="accent6">
                    <a:lumMod val="75000"/>
                  </a:schemeClr>
                </a:solidFill>
                <a:latin typeface="Times New Roman" panose="02020603050405020304" pitchFamily="18" charset="0"/>
                <a:cs typeface="Times New Roman" panose="02020603050405020304" pitchFamily="18" charset="0"/>
              </a:rPr>
              <a:t>trường</a:t>
            </a:r>
            <a:r>
              <a:rPr lang="en-US" sz="15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500" b="1" dirty="0" err="1" smtClean="0">
                <a:solidFill>
                  <a:schemeClr val="accent6">
                    <a:lumMod val="75000"/>
                  </a:schemeClr>
                </a:solidFill>
                <a:latin typeface="Times New Roman" panose="02020603050405020304" pitchFamily="18" charset="0"/>
                <a:cs typeface="Times New Roman" panose="02020603050405020304" pitchFamily="18" charset="0"/>
              </a:rPr>
              <a:t>hợp</a:t>
            </a:r>
            <a:r>
              <a:rPr lang="en-US" sz="15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500" b="1" dirty="0" err="1" smtClean="0">
                <a:solidFill>
                  <a:schemeClr val="accent6">
                    <a:lumMod val="75000"/>
                  </a:schemeClr>
                </a:solidFill>
                <a:latin typeface="Times New Roman" panose="02020603050405020304" pitchFamily="18" charset="0"/>
                <a:cs typeface="Times New Roman" panose="02020603050405020304" pitchFamily="18" charset="0"/>
              </a:rPr>
              <a:t>tổ</a:t>
            </a:r>
            <a:r>
              <a:rPr lang="en-US" sz="15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500" b="1" dirty="0" err="1" smtClean="0">
                <a:solidFill>
                  <a:schemeClr val="accent6">
                    <a:lumMod val="75000"/>
                  </a:schemeClr>
                </a:solidFill>
                <a:latin typeface="Times New Roman" panose="02020603050405020304" pitchFamily="18" charset="0"/>
                <a:cs typeface="Times New Roman" panose="02020603050405020304" pitchFamily="18" charset="0"/>
              </a:rPr>
              <a:t>chức</a:t>
            </a:r>
            <a:r>
              <a:rPr lang="en-US" sz="15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500" b="1" dirty="0" err="1" smtClean="0">
                <a:solidFill>
                  <a:schemeClr val="accent6">
                    <a:lumMod val="75000"/>
                  </a:schemeClr>
                </a:solidFill>
                <a:latin typeface="Times New Roman" panose="02020603050405020304" pitchFamily="18" charset="0"/>
                <a:cs typeface="Times New Roman" panose="02020603050405020304" pitchFamily="18" charset="0"/>
              </a:rPr>
              <a:t>cá</a:t>
            </a:r>
            <a:r>
              <a:rPr lang="en-US" sz="15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500" b="1" dirty="0" err="1" smtClean="0">
                <a:solidFill>
                  <a:schemeClr val="accent6">
                    <a:lumMod val="75000"/>
                  </a:schemeClr>
                </a:solidFill>
                <a:latin typeface="Times New Roman" panose="02020603050405020304" pitchFamily="18" charset="0"/>
                <a:cs typeface="Times New Roman" panose="02020603050405020304" pitchFamily="18" charset="0"/>
              </a:rPr>
              <a:t>nhân</a:t>
            </a:r>
            <a:r>
              <a:rPr lang="en-US" sz="15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500" b="1" dirty="0" err="1" smtClean="0">
                <a:solidFill>
                  <a:schemeClr val="accent6">
                    <a:lumMod val="75000"/>
                  </a:schemeClr>
                </a:solidFill>
                <a:latin typeface="Times New Roman" panose="02020603050405020304" pitchFamily="18" charset="0"/>
                <a:cs typeface="Times New Roman" panose="02020603050405020304" pitchFamily="18" charset="0"/>
              </a:rPr>
              <a:t>nước</a:t>
            </a:r>
            <a:r>
              <a:rPr lang="en-US" sz="15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500" b="1" dirty="0" err="1" smtClean="0">
                <a:solidFill>
                  <a:schemeClr val="accent6">
                    <a:lumMod val="75000"/>
                  </a:schemeClr>
                </a:solidFill>
                <a:latin typeface="Times New Roman" panose="02020603050405020304" pitchFamily="18" charset="0"/>
                <a:cs typeface="Times New Roman" panose="02020603050405020304" pitchFamily="18" charset="0"/>
              </a:rPr>
              <a:t>ngoài</a:t>
            </a:r>
            <a:r>
              <a:rPr lang="en-US" sz="15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500" b="1" dirty="0" err="1" smtClean="0">
                <a:solidFill>
                  <a:schemeClr val="accent6">
                    <a:lumMod val="75000"/>
                  </a:schemeClr>
                </a:solidFill>
                <a:latin typeface="Times New Roman" panose="02020603050405020304" pitchFamily="18" charset="0"/>
                <a:cs typeface="Times New Roman" panose="02020603050405020304" pitchFamily="18" charset="0"/>
              </a:rPr>
              <a:t>không</a:t>
            </a:r>
            <a:r>
              <a:rPr lang="en-US" sz="15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500" b="1" dirty="0" err="1" smtClean="0">
                <a:solidFill>
                  <a:schemeClr val="accent6">
                    <a:lumMod val="75000"/>
                  </a:schemeClr>
                </a:solidFill>
                <a:latin typeface="Times New Roman" panose="02020603050405020304" pitchFamily="18" charset="0"/>
                <a:cs typeface="Times New Roman" panose="02020603050405020304" pitchFamily="18" charset="0"/>
              </a:rPr>
              <a:t>được</a:t>
            </a:r>
            <a:r>
              <a:rPr lang="en-US" sz="15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500" b="1" dirty="0" err="1" smtClean="0">
                <a:solidFill>
                  <a:schemeClr val="accent6">
                    <a:lumMod val="75000"/>
                  </a:schemeClr>
                </a:solidFill>
                <a:latin typeface="Times New Roman" panose="02020603050405020304" pitchFamily="18" charset="0"/>
                <a:cs typeface="Times New Roman" panose="02020603050405020304" pitchFamily="18" charset="0"/>
              </a:rPr>
              <a:t>cấp</a:t>
            </a:r>
            <a:r>
              <a:rPr lang="en-US" sz="15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500" b="1" dirty="0" err="1" smtClean="0">
                <a:solidFill>
                  <a:schemeClr val="accent6">
                    <a:lumMod val="75000"/>
                  </a:schemeClr>
                </a:solidFill>
                <a:latin typeface="Times New Roman" panose="02020603050405020304" pitchFamily="18" charset="0"/>
                <a:cs typeface="Times New Roman" panose="02020603050405020304" pitchFamily="18" charset="0"/>
              </a:rPr>
              <a:t>Giấy</a:t>
            </a:r>
            <a:r>
              <a:rPr lang="en-US" sz="15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500" b="1" dirty="0" err="1" smtClean="0">
                <a:solidFill>
                  <a:schemeClr val="accent6">
                    <a:lumMod val="75000"/>
                  </a:schemeClr>
                </a:solidFill>
                <a:latin typeface="Times New Roman" panose="02020603050405020304" pitchFamily="18" charset="0"/>
                <a:cs typeface="Times New Roman" panose="02020603050405020304" pitchFamily="18" charset="0"/>
              </a:rPr>
              <a:t>chứng</a:t>
            </a:r>
            <a:r>
              <a:rPr lang="en-US" sz="15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500" b="1" err="1" smtClean="0">
                <a:solidFill>
                  <a:schemeClr val="accent6">
                    <a:lumMod val="75000"/>
                  </a:schemeClr>
                </a:solidFill>
                <a:latin typeface="Times New Roman" panose="02020603050405020304" pitchFamily="18" charset="0"/>
                <a:cs typeface="Times New Roman" panose="02020603050405020304" pitchFamily="18" charset="0"/>
              </a:rPr>
              <a:t>nhận</a:t>
            </a:r>
            <a:r>
              <a:rPr lang="en-US" sz="1500" b="1" smtClean="0">
                <a:solidFill>
                  <a:schemeClr val="accent6">
                    <a:lumMod val="75000"/>
                  </a:schemeClr>
                </a:solidFill>
                <a:latin typeface="Times New Roman" panose="02020603050405020304" pitchFamily="18" charset="0"/>
                <a:cs typeface="Times New Roman" panose="02020603050405020304" pitchFamily="18" charset="0"/>
              </a:rPr>
              <a:t> QSH  đối </a:t>
            </a:r>
            <a:r>
              <a:rPr lang="en-US" sz="1500" b="1" dirty="0" err="1" smtClean="0">
                <a:solidFill>
                  <a:schemeClr val="accent6">
                    <a:lumMod val="75000"/>
                  </a:schemeClr>
                </a:solidFill>
                <a:latin typeface="Times New Roman" panose="02020603050405020304" pitchFamily="18" charset="0"/>
                <a:cs typeface="Times New Roman" panose="02020603050405020304" pitchFamily="18" charset="0"/>
              </a:rPr>
              <a:t>với</a:t>
            </a:r>
            <a:r>
              <a:rPr lang="en-US" sz="15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500" b="1"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sz="1500" b="1"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sz="1500" dirty="0" smtClean="0">
                <a:solidFill>
                  <a:schemeClr val="accent6">
                    <a:lumMod val="75000"/>
                  </a:schemeClr>
                </a:solidFill>
                <a:latin typeface="Times New Roman" panose="02020603050405020304" pitchFamily="18" charset="0"/>
                <a:cs typeface="Times New Roman" panose="02020603050405020304" pitchFamily="18" charset="0"/>
              </a:rPr>
              <a:t>(</a:t>
            </a:r>
            <a:r>
              <a:rPr lang="en-US" sz="1500"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sz="1500" dirty="0" smtClean="0">
                <a:solidFill>
                  <a:schemeClr val="accent6">
                    <a:lumMod val="75000"/>
                  </a:schemeClr>
                </a:solidFill>
                <a:latin typeface="Times New Roman" panose="02020603050405020304" pitchFamily="18" charset="0"/>
                <a:cs typeface="Times New Roman" panose="02020603050405020304" pitchFamily="18" charset="0"/>
              </a:rPr>
              <a:t> 22)</a:t>
            </a:r>
            <a:endParaRPr lang="en-US" sz="1500" dirty="0">
              <a:solidFill>
                <a:srgbClr val="7030A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46094" y="1027705"/>
            <a:ext cx="5819146" cy="186204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ts val="1750"/>
              </a:lnSpc>
              <a:spcBef>
                <a:spcPts val="600"/>
              </a:spcBef>
              <a:spcAft>
                <a:spcPts val="600"/>
              </a:spcAft>
            </a:pPr>
            <a:r>
              <a:rPr lang="en-US" sz="1300" b="1" dirty="0" smtClean="0">
                <a:solidFill>
                  <a:srgbClr val="FF0000"/>
                </a:solidFill>
                <a:latin typeface="Times New Roman" panose="02020603050405020304" pitchFamily="18" charset="0"/>
                <a:cs typeface="Times New Roman" panose="02020603050405020304" pitchFamily="18" charset="0"/>
              </a:rPr>
              <a:t>TRƯỜNG HỢP 1</a:t>
            </a:r>
          </a:p>
          <a:p>
            <a:pPr algn="just">
              <a:lnSpc>
                <a:spcPts val="1750"/>
              </a:lnSpc>
              <a:spcBef>
                <a:spcPts val="600"/>
              </a:spcBef>
              <a:spcAft>
                <a:spcPts val="600"/>
              </a:spcAft>
            </a:pPr>
            <a:r>
              <a:rPr lang="vi-VN" sz="1300" dirty="0" smtClean="0">
                <a:solidFill>
                  <a:schemeClr val="accent6">
                    <a:lumMod val="75000"/>
                  </a:schemeClr>
                </a:solidFill>
                <a:latin typeface="Times New Roman" panose="02020603050405020304" pitchFamily="18" charset="0"/>
                <a:cs typeface="Times New Roman" panose="02020603050405020304" pitchFamily="18" charset="0"/>
              </a:rPr>
              <a:t>Tổ ch</a:t>
            </a:r>
            <a:r>
              <a:rPr lang="pt-BR" sz="1300" dirty="0" smtClean="0">
                <a:solidFill>
                  <a:schemeClr val="accent6">
                    <a:lumMod val="75000"/>
                  </a:schemeClr>
                </a:solidFill>
                <a:latin typeface="Times New Roman" panose="02020603050405020304" pitchFamily="18" charset="0"/>
                <a:cs typeface="Times New Roman" panose="02020603050405020304" pitchFamily="18" charset="0"/>
              </a:rPr>
              <a:t>ứ</a:t>
            </a:r>
            <a:r>
              <a:rPr lang="vi-VN" sz="1300" dirty="0" smtClean="0">
                <a:solidFill>
                  <a:schemeClr val="accent6">
                    <a:lumMod val="75000"/>
                  </a:schemeClr>
                </a:solidFill>
                <a:latin typeface="Times New Roman" panose="02020603050405020304" pitchFamily="18" charset="0"/>
                <a:cs typeface="Times New Roman" panose="02020603050405020304" pitchFamily="18" charset="0"/>
              </a:rPr>
              <a:t>c, cá nhân nước ngoài được tặng cho hoặc được thừa kế nhà ở </a:t>
            </a:r>
            <a:r>
              <a:rPr lang="pt-BR" sz="1300" dirty="0" smtClean="0">
                <a:solidFill>
                  <a:schemeClr val="accent6">
                    <a:lumMod val="75000"/>
                  </a:schemeClr>
                </a:solidFill>
                <a:latin typeface="Times New Roman" panose="02020603050405020304" pitchFamily="18" charset="0"/>
                <a:cs typeface="Times New Roman" panose="02020603050405020304" pitchFamily="18" charset="0"/>
              </a:rPr>
              <a:t>không thuộc trường hợp quy định tại điểm b khoản 2 Điều 17 của Luật này (tổ chức kinh tế có vốn đầu tư nước ngoài xây dựng DA nhà ở tại VN hoặc cá nhân nước ngoài được phép nhập cảnh vào VN) hoặc </a:t>
            </a:r>
            <a:r>
              <a:rPr lang="vi-VN" sz="1300" dirty="0" smtClean="0">
                <a:solidFill>
                  <a:schemeClr val="accent6">
                    <a:lumMod val="75000"/>
                  </a:schemeClr>
                </a:solidFill>
                <a:latin typeface="Times New Roman" panose="02020603050405020304" pitchFamily="18" charset="0"/>
                <a:cs typeface="Times New Roman" panose="02020603050405020304" pitchFamily="18" charset="0"/>
              </a:rPr>
              <a:t>vượt quá số lượng nhà ở được phép sở hữu theo quy định tại </a:t>
            </a:r>
            <a:r>
              <a:rPr lang="pt-BR" sz="1300" dirty="0" smtClean="0">
                <a:solidFill>
                  <a:schemeClr val="accent6">
                    <a:lumMod val="75000"/>
                  </a:schemeClr>
                </a:solidFill>
                <a:latin typeface="Times New Roman" panose="02020603050405020304" pitchFamily="18" charset="0"/>
                <a:cs typeface="Times New Roman" panose="02020603050405020304" pitchFamily="18" charset="0"/>
              </a:rPr>
              <a:t>Điều 19 LNO hoặc thuộc khu vực cần bảo đảm quốc phòng, an ninh</a:t>
            </a:r>
            <a:r>
              <a:rPr lang="vi-VN" sz="1300" dirty="0" smtClean="0">
                <a:solidFill>
                  <a:schemeClr val="accent6">
                    <a:lumMod val="75000"/>
                  </a:schemeClr>
                </a:solidFill>
                <a:latin typeface="Times New Roman" panose="02020603050405020304" pitchFamily="18" charset="0"/>
                <a:cs typeface="Times New Roman" panose="02020603050405020304" pitchFamily="18" charset="0"/>
              </a:rPr>
              <a:t> theo quy định tại Đi</a:t>
            </a:r>
            <a:r>
              <a:rPr lang="pt-BR" sz="1300" dirty="0" smtClean="0">
                <a:solidFill>
                  <a:schemeClr val="accent6">
                    <a:lumMod val="75000"/>
                  </a:schemeClr>
                </a:solidFill>
                <a:latin typeface="Times New Roman" panose="02020603050405020304" pitchFamily="18" charset="0"/>
                <a:cs typeface="Times New Roman" panose="02020603050405020304" pitchFamily="18" charset="0"/>
              </a:rPr>
              <a:t>ề</a:t>
            </a:r>
            <a:r>
              <a:rPr lang="vi-VN" sz="1300" dirty="0" smtClean="0">
                <a:solidFill>
                  <a:schemeClr val="accent6">
                    <a:lumMod val="75000"/>
                  </a:schemeClr>
                </a:solidFill>
                <a:latin typeface="Times New Roman" panose="02020603050405020304" pitchFamily="18" charset="0"/>
                <a:cs typeface="Times New Roman" panose="02020603050405020304" pitchFamily="18" charset="0"/>
              </a:rPr>
              <a:t>u </a:t>
            </a:r>
            <a:r>
              <a:rPr lang="pt-BR" sz="1300" dirty="0" smtClean="0">
                <a:solidFill>
                  <a:schemeClr val="accent6">
                    <a:lumMod val="75000"/>
                  </a:schemeClr>
                </a:solidFill>
                <a:latin typeface="Times New Roman" panose="02020603050405020304" pitchFamily="18" charset="0"/>
                <a:cs typeface="Times New Roman" panose="02020603050405020304" pitchFamily="18" charset="0"/>
              </a:rPr>
              <a:t>16</a:t>
            </a:r>
            <a:r>
              <a:rPr lang="vi-VN" sz="13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LNO</a:t>
            </a:r>
            <a:endParaRPr lang="en-US" sz="13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6325298" y="1049581"/>
            <a:ext cx="2550253" cy="132343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ts val="1750"/>
              </a:lnSpc>
              <a:spcBef>
                <a:spcPts val="600"/>
              </a:spcBef>
              <a:spcAft>
                <a:spcPts val="600"/>
              </a:spcAft>
            </a:pPr>
            <a:r>
              <a:rPr lang="en-US" sz="1200" b="1" dirty="0" smtClean="0">
                <a:solidFill>
                  <a:srgbClr val="FF0000"/>
                </a:solidFill>
                <a:latin typeface="Times New Roman" panose="02020603050405020304" pitchFamily="18" charset="0"/>
                <a:cs typeface="Times New Roman" panose="02020603050405020304" pitchFamily="18" charset="0"/>
              </a:rPr>
              <a:t>TRƯỜNG HỢP 2</a:t>
            </a:r>
          </a:p>
          <a:p>
            <a:pPr algn="just"/>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Tổ</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chức </a:t>
            </a:r>
            <a:r>
              <a:rPr lang="vi-VN" sz="1200" dirty="0">
                <a:solidFill>
                  <a:schemeClr val="accent6">
                    <a:lumMod val="75000"/>
                  </a:schemeClr>
                </a:solidFill>
                <a:latin typeface="Times New Roman" panose="02020603050405020304" pitchFamily="18" charset="0"/>
                <a:cs typeface="Times New Roman" panose="02020603050405020304" pitchFamily="18" charset="0"/>
              </a:rPr>
              <a:t>nước ngoài không hoạt động tại Việt Nam, cá nhân nước ngoài không được phép nhập cảnh vào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VN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nhưng </a:t>
            </a:r>
            <a:r>
              <a:rPr lang="vi-VN" sz="1200" dirty="0">
                <a:solidFill>
                  <a:schemeClr val="accent6">
                    <a:lumMod val="75000"/>
                  </a:schemeClr>
                </a:solidFill>
                <a:latin typeface="Times New Roman" panose="02020603050405020304" pitchFamily="18" charset="0"/>
                <a:cs typeface="Times New Roman" panose="02020603050405020304" pitchFamily="18" charset="0"/>
              </a:rPr>
              <a:t>được tặng cho, được thừa kế nhà ở tại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VN.</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p:cNvSpPr/>
          <p:nvPr/>
        </p:nvSpPr>
        <p:spPr>
          <a:xfrm>
            <a:off x="1781280" y="3111340"/>
            <a:ext cx="3050779" cy="553998"/>
          </a:xfrm>
          <a:prstGeom prst="rect">
            <a:avLst/>
          </a:prstGeom>
          <a:noFill/>
          <a:ln w="28575">
            <a:solidFill>
              <a:schemeClr val="bg2">
                <a:lumMod val="50000"/>
              </a:schemeClr>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ts val="1750"/>
              </a:lnSpc>
              <a:spcBef>
                <a:spcPts val="600"/>
              </a:spcBef>
              <a:spcAft>
                <a:spcPts val="600"/>
              </a:spcAft>
            </a:pP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Được</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vi-VN" sz="1200" b="1" dirty="0">
                <a:solidFill>
                  <a:schemeClr val="accent6">
                    <a:lumMod val="75000"/>
                  </a:schemeClr>
                </a:solidFill>
                <a:latin typeface="Times New Roman" panose="02020603050405020304" pitchFamily="18" charset="0"/>
                <a:ea typeface="+mn-ea"/>
                <a:cs typeface="Times New Roman" panose="02020603050405020304" pitchFamily="18" charset="0"/>
              </a:rPr>
              <a:t>trực tiếp </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hoặc ủy quyền cho </a:t>
            </a:r>
            <a:r>
              <a:rPr lang="pt-BR" sz="1200" dirty="0">
                <a:solidFill>
                  <a:schemeClr val="accent6">
                    <a:lumMod val="75000"/>
                  </a:schemeClr>
                </a:solidFill>
                <a:latin typeface="Times New Roman" panose="02020603050405020304" pitchFamily="18" charset="0"/>
                <a:ea typeface="+mn-ea"/>
                <a:cs typeface="Times New Roman" panose="02020603050405020304" pitchFamily="18" charset="0"/>
              </a:rPr>
              <a:t>tổ chức, cá nhân </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khác bán hoặc tặng cho nhà </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ở </a:t>
            </a:r>
            <a:endParaRPr lang="en-US" sz="1200" dirty="0">
              <a:solidFill>
                <a:schemeClr val="accent6">
                  <a:lumMod val="75000"/>
                </a:schemeClr>
              </a:solidFill>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6325298" y="2735016"/>
            <a:ext cx="2583810" cy="784830"/>
          </a:xfrm>
          <a:prstGeom prst="rect">
            <a:avLst/>
          </a:prstGeom>
          <a:noFill/>
          <a:ln w="28575">
            <a:solidFill>
              <a:srgbClr val="92D050"/>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ts val="1750"/>
              </a:lnSpc>
              <a:spcBef>
                <a:spcPts val="600"/>
              </a:spcBef>
              <a:spcAft>
                <a:spcPts val="600"/>
              </a:spcAft>
            </a:pPr>
            <a:r>
              <a:rPr lang="en-US" sz="1200" dirty="0">
                <a:solidFill>
                  <a:schemeClr val="accent6">
                    <a:lumMod val="75000"/>
                  </a:schemeClr>
                </a:solidFill>
                <a:latin typeface="Times New Roman" panose="02020603050405020304" pitchFamily="18" charset="0"/>
                <a:cs typeface="Times New Roman" panose="02020603050405020304" pitchFamily="18" charset="0"/>
              </a:rPr>
              <a:t>Đ</a:t>
            </a:r>
            <a:r>
              <a:rPr lang="vi-VN" sz="1200" dirty="0">
                <a:solidFill>
                  <a:schemeClr val="accent6">
                    <a:lumMod val="75000"/>
                  </a:schemeClr>
                </a:solidFill>
                <a:latin typeface="Times New Roman" panose="02020603050405020304" pitchFamily="18" charset="0"/>
                <a:cs typeface="Times New Roman" panose="02020603050405020304" pitchFamily="18" charset="0"/>
              </a:rPr>
              <a:t>ược ủy quyền cho tổ chức</a:t>
            </a:r>
            <a:r>
              <a:rPr lang="pt-BR" sz="1200" dirty="0">
                <a:solidFill>
                  <a:schemeClr val="accent6">
                    <a:lumMod val="75000"/>
                  </a:schemeClr>
                </a:solidFill>
                <a:latin typeface="Times New Roman" panose="02020603050405020304" pitchFamily="18" charset="0"/>
                <a:cs typeface="Times New Roman" panose="02020603050405020304" pitchFamily="18" charset="0"/>
              </a:rPr>
              <a:t>, </a:t>
            </a:r>
            <a:r>
              <a:rPr lang="vi-VN" sz="1200" dirty="0">
                <a:solidFill>
                  <a:schemeClr val="accent6">
                    <a:lumMod val="75000"/>
                  </a:schemeClr>
                </a:solidFill>
                <a:latin typeface="Times New Roman" panose="02020603050405020304" pitchFamily="18" charset="0"/>
                <a:cs typeface="Times New Roman" panose="02020603050405020304" pitchFamily="18" charset="0"/>
              </a:rPr>
              <a:t>cá nhân khác đang cư trú, hoạt động tại Việt Nam bán hoặc tặng cho nhà ở</a:t>
            </a:r>
            <a:r>
              <a:rPr lang="pt-BR" sz="1200" dirty="0">
                <a:solidFill>
                  <a:schemeClr val="accent6">
                    <a:lumMod val="75000"/>
                  </a:schemeClr>
                </a:solidFill>
                <a:latin typeface="Times New Roman" panose="02020603050405020304" pitchFamily="18" charset="0"/>
                <a:cs typeface="Times New Roman" panose="02020603050405020304" pitchFamily="18" charset="0"/>
              </a:rPr>
              <a:t>.</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246094" y="3881842"/>
            <a:ext cx="8721737" cy="1087477"/>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ts val="1750"/>
              </a:lnSpc>
              <a:spcBef>
                <a:spcPts val="200"/>
              </a:spcBef>
              <a:spcAft>
                <a:spcPts val="200"/>
              </a:spcAft>
            </a:pP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XỬ LÝ TÀI SẢN THỪA KẾ</a:t>
            </a:r>
          </a:p>
          <a:p>
            <a:pPr algn="just"/>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Xử</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lý</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theo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một</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trong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các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t/h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sau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đây</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a:t>
            </a:r>
          </a:p>
          <a:p>
            <a:pPr algn="just"/>
            <a:r>
              <a:rPr lang="pt-BR" sz="1200" dirty="0" smtClean="0">
                <a:solidFill>
                  <a:schemeClr val="accent6">
                    <a:lumMod val="75000"/>
                  </a:schemeClr>
                </a:solidFill>
                <a:latin typeface="Times New Roman" panose="02020603050405020304" pitchFamily="18" charset="0"/>
                <a:cs typeface="Times New Roman" panose="02020603050405020304" pitchFamily="18" charset="0"/>
              </a:rPr>
              <a:t>- Để </a:t>
            </a:r>
            <a:r>
              <a:rPr lang="pt-BR" sz="1200" dirty="0">
                <a:solidFill>
                  <a:schemeClr val="accent6">
                    <a:lumMod val="75000"/>
                  </a:schemeClr>
                </a:solidFill>
                <a:latin typeface="Times New Roman" panose="02020603050405020304" pitchFamily="18" charset="0"/>
                <a:cs typeface="Times New Roman" panose="02020603050405020304" pitchFamily="18" charset="0"/>
              </a:rPr>
              <a:t>cho tổ chức, cá nhân thuộc trường hợp được sở hữu nhà ở tại Việt Nam thừa kế nhà ở này; tổ chức, cá nhân không thuộc trường hợp sở hữu nhà ở tại Việt Nam được hưởng giá trị của nhà ở này tương ứng với phần tài sản được thừa kế;</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r>
              <a:rPr lang="pt-BR" sz="1200" dirty="0" smtClean="0">
                <a:solidFill>
                  <a:schemeClr val="accent6">
                    <a:lumMod val="75000"/>
                  </a:schemeClr>
                </a:solidFill>
                <a:latin typeface="Times New Roman" panose="02020603050405020304" pitchFamily="18" charset="0"/>
                <a:cs typeface="Times New Roman" panose="02020603050405020304" pitchFamily="18" charset="0"/>
              </a:rPr>
              <a:t>- T</a:t>
            </a:r>
            <a:r>
              <a:rPr lang="vi-VN" sz="1200" dirty="0">
                <a:solidFill>
                  <a:schemeClr val="accent6">
                    <a:lumMod val="75000"/>
                  </a:schemeClr>
                </a:solidFill>
                <a:latin typeface="Times New Roman" panose="02020603050405020304" pitchFamily="18" charset="0"/>
                <a:cs typeface="Times New Roman" panose="02020603050405020304" pitchFamily="18" charset="0"/>
              </a:rPr>
              <a:t>ặng cho</a:t>
            </a:r>
            <a:r>
              <a:rPr lang="pt-BR" sz="1200" dirty="0">
                <a:solidFill>
                  <a:schemeClr val="accent6">
                    <a:lumMod val="75000"/>
                  </a:schemeClr>
                </a:solidFill>
                <a:latin typeface="Times New Roman" panose="02020603050405020304" pitchFamily="18" charset="0"/>
                <a:cs typeface="Times New Roman" panose="02020603050405020304" pitchFamily="18" charset="0"/>
              </a:rPr>
              <a:t> hoặc </a:t>
            </a:r>
            <a:r>
              <a:rPr lang="vi-VN" sz="1200" dirty="0">
                <a:solidFill>
                  <a:schemeClr val="accent6">
                    <a:lumMod val="75000"/>
                  </a:schemeClr>
                </a:solidFill>
                <a:latin typeface="Times New Roman" panose="02020603050405020304" pitchFamily="18" charset="0"/>
                <a:cs typeface="Times New Roman" panose="02020603050405020304" pitchFamily="18" charset="0"/>
              </a:rPr>
              <a:t>bán nhà ở nà</a:t>
            </a:r>
            <a:r>
              <a:rPr lang="pt-BR" sz="1200" dirty="0">
                <a:solidFill>
                  <a:schemeClr val="accent6">
                    <a:lumMod val="75000"/>
                  </a:schemeClr>
                </a:solidFill>
                <a:latin typeface="Times New Roman" panose="02020603050405020304" pitchFamily="18" charset="0"/>
                <a:cs typeface="Times New Roman" panose="02020603050405020304" pitchFamily="18" charset="0"/>
              </a:rPr>
              <a:t>y</a:t>
            </a:r>
            <a:r>
              <a:rPr lang="vi-VN" sz="1200" dirty="0">
                <a:solidFill>
                  <a:schemeClr val="accent6">
                    <a:lumMod val="75000"/>
                  </a:schemeClr>
                </a:solidFill>
                <a:latin typeface="Times New Roman" panose="02020603050405020304" pitchFamily="18" charset="0"/>
                <a:cs typeface="Times New Roman" panose="02020603050405020304" pitchFamily="18" charset="0"/>
              </a:rPr>
              <a:t> cho </a:t>
            </a:r>
            <a:r>
              <a:rPr lang="pt-BR" sz="1200" dirty="0">
                <a:solidFill>
                  <a:schemeClr val="accent6">
                    <a:lumMod val="75000"/>
                  </a:schemeClr>
                </a:solidFill>
                <a:latin typeface="Times New Roman" panose="02020603050405020304" pitchFamily="18" charset="0"/>
                <a:cs typeface="Times New Roman" panose="02020603050405020304" pitchFamily="18" charset="0"/>
              </a:rPr>
              <a:t>tổ chức, cá nhân</a:t>
            </a:r>
            <a:r>
              <a:rPr lang="vi-VN" sz="1200" dirty="0">
                <a:solidFill>
                  <a:schemeClr val="accent6">
                    <a:lumMod val="75000"/>
                  </a:schemeClr>
                </a:solidFill>
                <a:latin typeface="Times New Roman" panose="02020603050405020304" pitchFamily="18" charset="0"/>
                <a:cs typeface="Times New Roman" panose="02020603050405020304" pitchFamily="18" charset="0"/>
              </a:rPr>
              <a:t> thuộc </a:t>
            </a:r>
            <a:r>
              <a:rPr lang="pt-BR" sz="1200" dirty="0">
                <a:solidFill>
                  <a:schemeClr val="accent6">
                    <a:lumMod val="75000"/>
                  </a:schemeClr>
                </a:solidFill>
                <a:latin typeface="Times New Roman" panose="02020603050405020304" pitchFamily="18" charset="0"/>
                <a:cs typeface="Times New Roman" panose="02020603050405020304" pitchFamily="18" charset="0"/>
              </a:rPr>
              <a:t>trường hợp</a:t>
            </a:r>
            <a:r>
              <a:rPr lang="vi-VN" sz="1200" dirty="0">
                <a:solidFill>
                  <a:schemeClr val="accent6">
                    <a:lumMod val="75000"/>
                  </a:schemeClr>
                </a:solidFill>
                <a:latin typeface="Times New Roman" panose="02020603050405020304" pitchFamily="18" charset="0"/>
                <a:cs typeface="Times New Roman" panose="02020603050405020304" pitchFamily="18" charset="0"/>
              </a:rPr>
              <a:t> được sở hữu nhà ở tại Việt Nam để h</a:t>
            </a:r>
            <a:r>
              <a:rPr lang="pt-BR" sz="1200" dirty="0">
                <a:solidFill>
                  <a:schemeClr val="accent6">
                    <a:lumMod val="75000"/>
                  </a:schemeClr>
                </a:solidFill>
                <a:latin typeface="Times New Roman" panose="02020603050405020304" pitchFamily="18" charset="0"/>
                <a:cs typeface="Times New Roman" panose="02020603050405020304" pitchFamily="18" charset="0"/>
              </a:rPr>
              <a:t>ưở</a:t>
            </a:r>
            <a:r>
              <a:rPr lang="vi-VN" sz="1200" dirty="0">
                <a:solidFill>
                  <a:schemeClr val="accent6">
                    <a:lumMod val="75000"/>
                  </a:schemeClr>
                </a:solidFill>
                <a:latin typeface="Times New Roman" panose="02020603050405020304" pitchFamily="18" charset="0"/>
                <a:cs typeface="Times New Roman" panose="02020603050405020304" pitchFamily="18" charset="0"/>
              </a:rPr>
              <a:t>ng giá </a:t>
            </a:r>
            <a:r>
              <a:rPr lang="pt-BR" sz="1200" dirty="0">
                <a:solidFill>
                  <a:schemeClr val="accent6">
                    <a:lumMod val="75000"/>
                  </a:schemeClr>
                </a:solidFill>
                <a:latin typeface="Times New Roman" panose="02020603050405020304" pitchFamily="18" charset="0"/>
                <a:cs typeface="Times New Roman" panose="02020603050405020304" pitchFamily="18" charset="0"/>
              </a:rPr>
              <a:t>tr</a:t>
            </a:r>
            <a:r>
              <a:rPr lang="vi-VN" sz="1200" dirty="0">
                <a:solidFill>
                  <a:schemeClr val="accent6">
                    <a:lumMod val="75000"/>
                  </a:schemeClr>
                </a:solidFill>
                <a:latin typeface="Times New Roman" panose="02020603050405020304" pitchFamily="18" charset="0"/>
                <a:cs typeface="Times New Roman" panose="02020603050405020304" pitchFamily="18" charset="0"/>
              </a:rPr>
              <a:t>ị</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8" name="Down Arrow 7"/>
          <p:cNvSpPr/>
          <p:nvPr/>
        </p:nvSpPr>
        <p:spPr>
          <a:xfrm>
            <a:off x="3070371" y="2805655"/>
            <a:ext cx="427838" cy="263969"/>
          </a:xfrm>
          <a:prstGeom prst="downArrow">
            <a:avLst/>
          </a:prstGeom>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Down Arrow 20"/>
          <p:cNvSpPr/>
          <p:nvPr/>
        </p:nvSpPr>
        <p:spPr>
          <a:xfrm>
            <a:off x="7440101" y="2451544"/>
            <a:ext cx="427838" cy="263969"/>
          </a:xfrm>
          <a:prstGeom prst="downArrow">
            <a:avLst/>
          </a:prstGeom>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5533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206021" y="-29040"/>
            <a:ext cx="6523500" cy="442205"/>
          </a:xfrm>
          <a:prstGeom prst="rect">
            <a:avLst/>
          </a:prstGeom>
        </p:spPr>
        <p:txBody>
          <a:bodyPr spcFirstLastPara="1" wrap="square" lIns="91425" tIns="91425" rIns="91425" bIns="91425" anchor="b" anchorCtr="0">
            <a:noAutofit/>
          </a:bodyPr>
          <a:lstStyle/>
          <a:p>
            <a:pPr lvl="0" algn="ctr"/>
            <a:r>
              <a:rPr lang="en-US" sz="2000" dirty="0" smtClean="0">
                <a:solidFill>
                  <a:srgbClr val="FF0000"/>
                </a:solidFill>
                <a:latin typeface="Times New Roman" panose="02020603050405020304" pitchFamily="18" charset="0"/>
                <a:cs typeface="Times New Roman" panose="02020603050405020304" pitchFamily="18" charset="0"/>
              </a:rPr>
              <a:t>02. SỞ HỮU NHÀ Ở</a:t>
            </a:r>
            <a:endParaRPr sz="2000" dirty="0">
              <a:solidFill>
                <a:srgbClr val="FF0000"/>
              </a:solidFill>
            </a:endParaRPr>
          </a:p>
        </p:txBody>
      </p:sp>
      <p:sp>
        <p:nvSpPr>
          <p:cNvPr id="99" name="Rectangle 98"/>
          <p:cNvSpPr/>
          <p:nvPr/>
        </p:nvSpPr>
        <p:spPr>
          <a:xfrm>
            <a:off x="321595" y="344184"/>
            <a:ext cx="8430291" cy="310341"/>
          </a:xfrm>
          <a:prstGeom prst="rect">
            <a:avLst/>
          </a:prstGeom>
        </p:spPr>
        <p:txBody>
          <a:bodyPr wrap="square">
            <a:spAutoFit/>
          </a:bodyPr>
          <a:lstStyle/>
          <a:p>
            <a:pPr algn="just">
              <a:lnSpc>
                <a:spcPts val="1700"/>
              </a:lnSpc>
              <a:spcBef>
                <a:spcPts val="600"/>
              </a:spcBef>
              <a:spcAft>
                <a:spcPts val="600"/>
              </a:spcAft>
            </a:pPr>
            <a:r>
              <a:rPr lang="en-US" sz="1500" b="1" dirty="0" smtClean="0">
                <a:solidFill>
                  <a:schemeClr val="accent6">
                    <a:lumMod val="75000"/>
                  </a:schemeClr>
                </a:solidFill>
                <a:latin typeface="Times New Roman" panose="02020603050405020304" pitchFamily="18" charset="0"/>
                <a:cs typeface="Times New Roman" panose="02020603050405020304" pitchFamily="18" charset="0"/>
              </a:rPr>
              <a:t>4. </a:t>
            </a:r>
            <a:r>
              <a:rPr lang="en-US" sz="1500" b="1" dirty="0" err="1" smtClean="0">
                <a:solidFill>
                  <a:schemeClr val="accent6">
                    <a:lumMod val="75000"/>
                  </a:schemeClr>
                </a:solidFill>
                <a:latin typeface="Times New Roman" panose="02020603050405020304" pitchFamily="18" charset="0"/>
                <a:cs typeface="Times New Roman" panose="02020603050405020304" pitchFamily="18" charset="0"/>
              </a:rPr>
              <a:t>Mua</a:t>
            </a:r>
            <a:r>
              <a:rPr lang="en-US" sz="15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500" b="1" dirty="0" err="1" smtClean="0">
                <a:solidFill>
                  <a:schemeClr val="accent6">
                    <a:lumMod val="75000"/>
                  </a:schemeClr>
                </a:solidFill>
                <a:latin typeface="Times New Roman" panose="02020603050405020304" pitchFamily="18" charset="0"/>
                <a:cs typeface="Times New Roman" panose="02020603050405020304" pitchFamily="18" charset="0"/>
              </a:rPr>
              <a:t>bán</a:t>
            </a:r>
            <a:r>
              <a:rPr lang="en-US" sz="15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500" b="1"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sz="1500" b="1"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sz="1500" b="1" dirty="0" err="1" smtClean="0">
                <a:solidFill>
                  <a:schemeClr val="accent6">
                    <a:lumMod val="75000"/>
                  </a:schemeClr>
                </a:solidFill>
                <a:latin typeface="Times New Roman" panose="02020603050405020304" pitchFamily="18" charset="0"/>
                <a:cs typeface="Times New Roman" panose="02020603050405020304" pitchFamily="18" charset="0"/>
              </a:rPr>
              <a:t>có</a:t>
            </a:r>
            <a:r>
              <a:rPr lang="en-US" sz="15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500" b="1" dirty="0" err="1" smtClean="0">
                <a:solidFill>
                  <a:schemeClr val="accent6">
                    <a:lumMod val="75000"/>
                  </a:schemeClr>
                </a:solidFill>
                <a:latin typeface="Times New Roman" panose="02020603050405020304" pitchFamily="18" charset="0"/>
                <a:cs typeface="Times New Roman" panose="02020603050405020304" pitchFamily="18" charset="0"/>
              </a:rPr>
              <a:t>thời</a:t>
            </a:r>
            <a:r>
              <a:rPr lang="en-US" sz="15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500" b="1" dirty="0" err="1" smtClean="0">
                <a:solidFill>
                  <a:schemeClr val="accent6">
                    <a:lumMod val="75000"/>
                  </a:schemeClr>
                </a:solidFill>
                <a:latin typeface="Times New Roman" panose="02020603050405020304" pitchFamily="18" charset="0"/>
                <a:cs typeface="Times New Roman" panose="02020603050405020304" pitchFamily="18" charset="0"/>
              </a:rPr>
              <a:t>hạn</a:t>
            </a:r>
            <a:r>
              <a:rPr lang="en-US" sz="15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500" dirty="0" smtClean="0">
                <a:solidFill>
                  <a:schemeClr val="accent6">
                    <a:lumMod val="75000"/>
                  </a:schemeClr>
                </a:solidFill>
                <a:latin typeface="Times New Roman" panose="02020603050405020304" pitchFamily="18" charset="0"/>
                <a:cs typeface="Times New Roman" panose="02020603050405020304" pitchFamily="18" charset="0"/>
              </a:rPr>
              <a:t>(</a:t>
            </a:r>
            <a:r>
              <a:rPr lang="en-US" sz="1500"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sz="1500" dirty="0" smtClean="0">
                <a:solidFill>
                  <a:schemeClr val="accent6">
                    <a:lumMod val="75000"/>
                  </a:schemeClr>
                </a:solidFill>
                <a:latin typeface="Times New Roman" panose="02020603050405020304" pitchFamily="18" charset="0"/>
                <a:cs typeface="Times New Roman" panose="02020603050405020304" pitchFamily="18" charset="0"/>
              </a:rPr>
              <a:t> 9, </a:t>
            </a:r>
            <a:r>
              <a:rPr lang="en-US" sz="1500"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sz="1500" dirty="0" smtClean="0">
                <a:solidFill>
                  <a:schemeClr val="accent6">
                    <a:lumMod val="75000"/>
                  </a:schemeClr>
                </a:solidFill>
                <a:latin typeface="Times New Roman" panose="02020603050405020304" pitchFamily="18" charset="0"/>
                <a:cs typeface="Times New Roman" panose="02020603050405020304" pitchFamily="18" charset="0"/>
              </a:rPr>
              <a:t> 166)</a:t>
            </a:r>
            <a:endParaRPr lang="en-US" sz="1500" dirty="0">
              <a:solidFill>
                <a:srgbClr val="7030A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363189" y="3048535"/>
            <a:ext cx="8430291" cy="310341"/>
          </a:xfrm>
          <a:prstGeom prst="rect">
            <a:avLst/>
          </a:prstGeom>
        </p:spPr>
        <p:txBody>
          <a:bodyPr wrap="square">
            <a:spAutoFit/>
          </a:bodyPr>
          <a:lstStyle/>
          <a:p>
            <a:pPr algn="just">
              <a:lnSpc>
                <a:spcPts val="1700"/>
              </a:lnSpc>
              <a:spcBef>
                <a:spcPts val="600"/>
              </a:spcBef>
              <a:spcAft>
                <a:spcPts val="600"/>
              </a:spcAft>
            </a:pPr>
            <a:r>
              <a:rPr lang="en-US" sz="1500" b="1" dirty="0" smtClean="0">
                <a:solidFill>
                  <a:schemeClr val="accent6">
                    <a:lumMod val="75000"/>
                  </a:schemeClr>
                </a:solidFill>
                <a:latin typeface="Times New Roman" panose="02020603050405020304" pitchFamily="18" charset="0"/>
                <a:cs typeface="Times New Roman" panose="02020603050405020304" pitchFamily="18" charset="0"/>
              </a:rPr>
              <a:t>5. </a:t>
            </a:r>
            <a:r>
              <a:rPr lang="en-US" sz="1500" b="1" dirty="0" err="1" smtClean="0">
                <a:solidFill>
                  <a:schemeClr val="accent6">
                    <a:lumMod val="75000"/>
                  </a:schemeClr>
                </a:solidFill>
                <a:latin typeface="Times New Roman" panose="02020603050405020304" pitchFamily="18" charset="0"/>
                <a:cs typeface="Times New Roman" panose="02020603050405020304" pitchFamily="18" charset="0"/>
              </a:rPr>
              <a:t>Thời</a:t>
            </a:r>
            <a:r>
              <a:rPr lang="en-US" sz="15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500" b="1" dirty="0" err="1" smtClean="0">
                <a:solidFill>
                  <a:schemeClr val="accent6">
                    <a:lumMod val="75000"/>
                  </a:schemeClr>
                </a:solidFill>
                <a:latin typeface="Times New Roman" panose="02020603050405020304" pitchFamily="18" charset="0"/>
                <a:cs typeface="Times New Roman" panose="02020603050405020304" pitchFamily="18" charset="0"/>
              </a:rPr>
              <a:t>điểm</a:t>
            </a:r>
            <a:r>
              <a:rPr lang="en-US" sz="15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500" b="1" dirty="0" err="1" smtClean="0">
                <a:solidFill>
                  <a:schemeClr val="accent6">
                    <a:lumMod val="75000"/>
                  </a:schemeClr>
                </a:solidFill>
                <a:latin typeface="Times New Roman" panose="02020603050405020304" pitchFamily="18" charset="0"/>
                <a:cs typeface="Times New Roman" panose="02020603050405020304" pitchFamily="18" charset="0"/>
              </a:rPr>
              <a:t>xác</a:t>
            </a:r>
            <a:r>
              <a:rPr lang="en-US" sz="15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500" b="1" dirty="0" err="1" smtClean="0">
                <a:solidFill>
                  <a:schemeClr val="accent6">
                    <a:lumMod val="75000"/>
                  </a:schemeClr>
                </a:solidFill>
                <a:latin typeface="Times New Roman" panose="02020603050405020304" pitchFamily="18" charset="0"/>
                <a:cs typeface="Times New Roman" panose="02020603050405020304" pitchFamily="18" charset="0"/>
              </a:rPr>
              <a:t>lập</a:t>
            </a:r>
            <a:r>
              <a:rPr lang="en-US" sz="15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500" b="1" dirty="0" err="1" smtClean="0">
                <a:solidFill>
                  <a:schemeClr val="accent6">
                    <a:lumMod val="75000"/>
                  </a:schemeClr>
                </a:solidFill>
                <a:latin typeface="Times New Roman" panose="02020603050405020304" pitchFamily="18" charset="0"/>
                <a:cs typeface="Times New Roman" panose="02020603050405020304" pitchFamily="18" charset="0"/>
              </a:rPr>
              <a:t>sở</a:t>
            </a:r>
            <a:r>
              <a:rPr lang="en-US" sz="15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500" b="1" dirty="0" err="1" smtClean="0">
                <a:solidFill>
                  <a:schemeClr val="accent6">
                    <a:lumMod val="75000"/>
                  </a:schemeClr>
                </a:solidFill>
                <a:latin typeface="Times New Roman" panose="02020603050405020304" pitchFamily="18" charset="0"/>
                <a:cs typeface="Times New Roman" panose="02020603050405020304" pitchFamily="18" charset="0"/>
              </a:rPr>
              <a:t>hữu</a:t>
            </a:r>
            <a:r>
              <a:rPr lang="en-US" sz="15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500" b="1"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sz="1500" b="1"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sz="1500" dirty="0" smtClean="0">
                <a:solidFill>
                  <a:schemeClr val="accent6">
                    <a:lumMod val="75000"/>
                  </a:schemeClr>
                </a:solidFill>
                <a:latin typeface="Times New Roman" panose="02020603050405020304" pitchFamily="18" charset="0"/>
                <a:cs typeface="Times New Roman" panose="02020603050405020304" pitchFamily="18" charset="0"/>
              </a:rPr>
              <a:t>(</a:t>
            </a:r>
            <a:r>
              <a:rPr lang="en-US" sz="1500"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sz="1500" dirty="0" smtClean="0">
                <a:solidFill>
                  <a:schemeClr val="accent6">
                    <a:lumMod val="75000"/>
                  </a:schemeClr>
                </a:solidFill>
                <a:latin typeface="Times New Roman" panose="02020603050405020304" pitchFamily="18" charset="0"/>
                <a:cs typeface="Times New Roman" panose="02020603050405020304" pitchFamily="18" charset="0"/>
              </a:rPr>
              <a:t> 12)</a:t>
            </a:r>
            <a:endParaRPr lang="en-US" sz="1500" dirty="0">
              <a:solidFill>
                <a:srgbClr val="7030A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21594" y="654525"/>
            <a:ext cx="8540746" cy="964367"/>
          </a:xfrm>
          <a:prstGeom prst="rect">
            <a:avLst/>
          </a:prstGeom>
        </p:spPr>
        <p:txBody>
          <a:bodyPr wrap="square">
            <a:spAutoFit/>
          </a:bodyPr>
          <a:lstStyle/>
          <a:p>
            <a:pPr algn="just">
              <a:lnSpc>
                <a:spcPts val="1700"/>
              </a:lnSpc>
              <a:spcBef>
                <a:spcPts val="600"/>
              </a:spcBef>
              <a:spcAft>
                <a:spcPts val="600"/>
              </a:spcAft>
            </a:pPr>
            <a:r>
              <a:rPr lang="en-US" sz="130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Trường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hợp</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mua</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bán</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nhà</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ở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có</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hạn</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thì</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bên</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mua</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nhà</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ở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cấp</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Giấy</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trong</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hạn</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sở</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hữu</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theo</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thỏa</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thuận</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khi</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hết</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hạn</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sở</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hữu</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nhà</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ở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thì</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quyền</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sở</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hữu</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nhà</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ở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lại</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cho</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chủ</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sở</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hữu</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đã</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bán</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nhà</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ở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theo</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thỏa</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thuận</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trong</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hợp</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hợp</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khi</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hết</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hạn</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sở</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hữu</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mà</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bên</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bán</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lại</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nhà</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ở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thì</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quyết</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theo</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quy</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tại</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166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Luật</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này</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và</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quy</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khác</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pháp</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luật</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có</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liên</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quan</a:t>
            </a: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7" name="Rectangle 16"/>
          <p:cNvSpPr/>
          <p:nvPr/>
        </p:nvSpPr>
        <p:spPr>
          <a:xfrm>
            <a:off x="321594" y="1929233"/>
            <a:ext cx="1285597" cy="528350"/>
          </a:xfrm>
          <a:prstGeom prst="rect">
            <a:avLst/>
          </a:prstGeom>
          <a:ln w="9525"/>
        </p:spPr>
        <p:style>
          <a:lnRef idx="2">
            <a:schemeClr val="dk1"/>
          </a:lnRef>
          <a:fillRef idx="1">
            <a:schemeClr val="lt1"/>
          </a:fillRef>
          <a:effectRef idx="0">
            <a:schemeClr val="dk1"/>
          </a:effectRef>
          <a:fontRef idx="minor">
            <a:schemeClr val="dk1"/>
          </a:fontRef>
        </p:style>
        <p:txBody>
          <a:bodyPr wrap="square">
            <a:spAutoFit/>
          </a:bodyPr>
          <a:lstStyle/>
          <a:p>
            <a:pPr algn="ctr">
              <a:lnSpc>
                <a:spcPts val="1700"/>
              </a:lnSpc>
              <a:spcBef>
                <a:spcPts val="600"/>
              </a:spcBef>
              <a:spcAft>
                <a:spcPts val="600"/>
              </a:spcAft>
            </a:pP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mua</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nhà</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ở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có</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hạn</a:t>
            </a:r>
            <a:endPar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19"/>
          <p:cNvSpPr/>
          <p:nvPr/>
        </p:nvSpPr>
        <p:spPr>
          <a:xfrm>
            <a:off x="2135015" y="2045963"/>
            <a:ext cx="1285597" cy="294889"/>
          </a:xfrm>
          <a:prstGeom prst="rect">
            <a:avLst/>
          </a:prstGeom>
          <a:ln w="9525"/>
        </p:spPr>
        <p:style>
          <a:lnRef idx="2">
            <a:schemeClr val="dk1"/>
          </a:lnRef>
          <a:fillRef idx="1">
            <a:schemeClr val="lt1"/>
          </a:fillRef>
          <a:effectRef idx="0">
            <a:schemeClr val="dk1"/>
          </a:effectRef>
          <a:fontRef idx="minor">
            <a:schemeClr val="dk1"/>
          </a:fontRef>
        </p:style>
        <p:txBody>
          <a:bodyPr wrap="square">
            <a:spAutoFit/>
          </a:bodyPr>
          <a:lstStyle/>
          <a:p>
            <a:pPr algn="ctr">
              <a:lnSpc>
                <a:spcPts val="1700"/>
              </a:lnSpc>
              <a:spcBef>
                <a:spcPts val="600"/>
              </a:spcBef>
              <a:spcAft>
                <a:spcPts val="600"/>
              </a:spcAft>
            </a:pP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Bên</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bán</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NO</a:t>
            </a:r>
            <a:endPar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7" name="Straight Arrow Connector 6"/>
          <p:cNvCxnSpPr>
            <a:stCxn id="17" idx="3"/>
            <a:endCxn id="20" idx="1"/>
          </p:cNvCxnSpPr>
          <p:nvPr/>
        </p:nvCxnSpPr>
        <p:spPr>
          <a:xfrm>
            <a:off x="1607191" y="2193408"/>
            <a:ext cx="52782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4223873" y="1582960"/>
            <a:ext cx="3015826" cy="310341"/>
          </a:xfrm>
          <a:prstGeom prst="rect">
            <a:avLst/>
          </a:prstGeom>
        </p:spPr>
        <p:txBody>
          <a:bodyPr wrap="square">
            <a:spAutoFit/>
          </a:bodyPr>
          <a:lstStyle/>
          <a:p>
            <a:pPr algn="just">
              <a:lnSpc>
                <a:spcPts val="1700"/>
              </a:lnSpc>
              <a:spcBef>
                <a:spcPts val="600"/>
              </a:spcBef>
              <a:spcAft>
                <a:spcPts val="600"/>
              </a:spcAft>
            </a:pP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Đề</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nghị</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cơ</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quan</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có</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thẩm</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quyền</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cấp</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GCN</a:t>
            </a:r>
            <a:endPar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9" name="Elbow Connector 8"/>
          <p:cNvCxnSpPr>
            <a:stCxn id="20" idx="3"/>
            <a:endCxn id="24" idx="1"/>
          </p:cNvCxnSpPr>
          <p:nvPr/>
        </p:nvCxnSpPr>
        <p:spPr>
          <a:xfrm flipV="1">
            <a:off x="3420612" y="1738131"/>
            <a:ext cx="803261" cy="455277"/>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25" name="Rectangle 24"/>
          <p:cNvSpPr/>
          <p:nvPr/>
        </p:nvSpPr>
        <p:spPr>
          <a:xfrm>
            <a:off x="4279101" y="2515518"/>
            <a:ext cx="4583239" cy="746358"/>
          </a:xfrm>
          <a:prstGeom prst="rect">
            <a:avLst/>
          </a:prstGeom>
        </p:spPr>
        <p:txBody>
          <a:bodyPr wrap="square">
            <a:spAutoFit/>
          </a:bodyPr>
          <a:lstStyle/>
          <a:p>
            <a:pPr algn="just">
              <a:lnSpc>
                <a:spcPts val="1700"/>
              </a:lnSpc>
              <a:spcBef>
                <a:spcPts val="600"/>
              </a:spcBef>
              <a:spcAft>
                <a:spcPts val="600"/>
              </a:spcAft>
            </a:pP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Xác</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lập</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quyền</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sở</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hữu</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theo</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quy</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Bộ</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Luật</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dân</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sự</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trong</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t/h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chủ</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sở</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hữu</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lần</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là</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cá</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nhân</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chết</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mà</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có</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thừa</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kế</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thừa</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kế</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nhận</a:t>
            </a:r>
            <a:endPar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25"/>
          <p:cNvSpPr/>
          <p:nvPr/>
        </p:nvSpPr>
        <p:spPr>
          <a:xfrm>
            <a:off x="4223873" y="1973413"/>
            <a:ext cx="4583239" cy="528350"/>
          </a:xfrm>
          <a:prstGeom prst="rect">
            <a:avLst/>
          </a:prstGeom>
        </p:spPr>
        <p:txBody>
          <a:bodyPr wrap="square">
            <a:spAutoFit/>
          </a:bodyPr>
          <a:lstStyle/>
          <a:p>
            <a:pPr algn="just">
              <a:lnSpc>
                <a:spcPts val="1700"/>
              </a:lnSpc>
              <a:spcBef>
                <a:spcPts val="600"/>
              </a:spcBef>
              <a:spcAft>
                <a:spcPts val="600"/>
              </a:spcAft>
            </a:pP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theo</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quy</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pháp</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luật</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về</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phá</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sản</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thể</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chấm</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dứt</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HĐ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trong</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t/h CSH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lần</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là</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tổ</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chức</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bị</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phá</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sản</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thể</a:t>
            </a:r>
            <a:endPar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4" name="Straight Arrow Connector 13"/>
          <p:cNvCxnSpPr/>
          <p:nvPr/>
        </p:nvCxnSpPr>
        <p:spPr>
          <a:xfrm flipV="1">
            <a:off x="3420612" y="2192415"/>
            <a:ext cx="874551" cy="9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Elbow Connector 26"/>
          <p:cNvCxnSpPr>
            <a:stCxn id="20" idx="3"/>
            <a:endCxn id="25" idx="1"/>
          </p:cNvCxnSpPr>
          <p:nvPr/>
        </p:nvCxnSpPr>
        <p:spPr>
          <a:xfrm>
            <a:off x="3420612" y="2193408"/>
            <a:ext cx="858489" cy="695289"/>
          </a:xfrm>
          <a:prstGeom prst="bentConnector3">
            <a:avLst>
              <a:gd name="adj1" fmla="val 47069"/>
            </a:avLst>
          </a:prstGeom>
          <a:ln>
            <a:tailEnd type="triangle"/>
          </a:ln>
        </p:spPr>
        <p:style>
          <a:lnRef idx="1">
            <a:schemeClr val="dk1"/>
          </a:lnRef>
          <a:fillRef idx="0">
            <a:schemeClr val="dk1"/>
          </a:fillRef>
          <a:effectRef idx="0">
            <a:schemeClr val="dk1"/>
          </a:effectRef>
          <a:fontRef idx="minor">
            <a:schemeClr val="tx1"/>
          </a:fontRef>
        </p:style>
      </p:cxnSp>
      <p:sp>
        <p:nvSpPr>
          <p:cNvPr id="31" name="Rectangle 30"/>
          <p:cNvSpPr/>
          <p:nvPr/>
        </p:nvSpPr>
        <p:spPr>
          <a:xfrm>
            <a:off x="3739496" y="1495140"/>
            <a:ext cx="572445" cy="310341"/>
          </a:xfrm>
          <a:prstGeom prst="rect">
            <a:avLst/>
          </a:prstGeom>
        </p:spPr>
        <p:txBody>
          <a:bodyPr wrap="square">
            <a:spAutoFit/>
          </a:bodyPr>
          <a:lstStyle/>
          <a:p>
            <a:pPr algn="just">
              <a:lnSpc>
                <a:spcPts val="1700"/>
              </a:lnSpc>
              <a:spcBef>
                <a:spcPts val="600"/>
              </a:spcBef>
              <a:spcAft>
                <a:spcPts val="600"/>
              </a:spcAft>
            </a:pP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TH1</a:t>
            </a:r>
            <a:endParaRPr lang="en-US" sz="13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2" name="Rectangle 31"/>
          <p:cNvSpPr/>
          <p:nvPr/>
        </p:nvSpPr>
        <p:spPr>
          <a:xfrm>
            <a:off x="3768493" y="1929670"/>
            <a:ext cx="572445" cy="294889"/>
          </a:xfrm>
          <a:prstGeom prst="rect">
            <a:avLst/>
          </a:prstGeom>
        </p:spPr>
        <p:txBody>
          <a:bodyPr wrap="square">
            <a:spAutoFit/>
          </a:bodyPr>
          <a:lstStyle/>
          <a:p>
            <a:pPr algn="just">
              <a:lnSpc>
                <a:spcPts val="1700"/>
              </a:lnSpc>
              <a:spcBef>
                <a:spcPts val="600"/>
              </a:spcBef>
              <a:spcAft>
                <a:spcPts val="600"/>
              </a:spcAft>
            </a:pP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TH2</a:t>
            </a:r>
            <a:endParaRPr lang="en-US" sz="13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Rectangle 32"/>
          <p:cNvSpPr/>
          <p:nvPr/>
        </p:nvSpPr>
        <p:spPr>
          <a:xfrm>
            <a:off x="3781093" y="2609323"/>
            <a:ext cx="572445" cy="294889"/>
          </a:xfrm>
          <a:prstGeom prst="rect">
            <a:avLst/>
          </a:prstGeom>
        </p:spPr>
        <p:txBody>
          <a:bodyPr wrap="square">
            <a:spAutoFit/>
          </a:bodyPr>
          <a:lstStyle/>
          <a:p>
            <a:pPr algn="just">
              <a:lnSpc>
                <a:spcPts val="1700"/>
              </a:lnSpc>
              <a:spcBef>
                <a:spcPts val="600"/>
              </a:spcBef>
              <a:spcAft>
                <a:spcPts val="600"/>
              </a:spcAft>
            </a:pP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TH3</a:t>
            </a:r>
            <a:endParaRPr lang="en-US" sz="13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Rectangle 28"/>
          <p:cNvSpPr/>
          <p:nvPr/>
        </p:nvSpPr>
        <p:spPr>
          <a:xfrm>
            <a:off x="476117" y="2470200"/>
            <a:ext cx="976549" cy="307777"/>
          </a:xfrm>
          <a:prstGeom prst="rect">
            <a:avLst/>
          </a:prstGeom>
        </p:spPr>
        <p:txBody>
          <a:bodyPr wrap="none">
            <a:spAutoFit/>
          </a:bodyPr>
          <a:lstStyle/>
          <a:p>
            <a:r>
              <a:rPr lang="en-US" b="1" dirty="0" smtClean="0">
                <a:solidFill>
                  <a:srgbClr val="7030A0"/>
                </a:solidFill>
                <a:latin typeface="Times New Roman" panose="02020603050405020304" pitchFamily="18" charset="0"/>
                <a:cs typeface="Times New Roman" panose="02020603050405020304" pitchFamily="18" charset="0"/>
              </a:rPr>
              <a:t>(</a:t>
            </a:r>
            <a:r>
              <a:rPr lang="en-US" b="1" dirty="0" err="1" smtClean="0">
                <a:solidFill>
                  <a:srgbClr val="7030A0"/>
                </a:solidFill>
                <a:latin typeface="Times New Roman" panose="02020603050405020304" pitchFamily="18" charset="0"/>
                <a:cs typeface="Times New Roman" panose="02020603050405020304" pitchFamily="18" charset="0"/>
              </a:rPr>
              <a:t>Điều</a:t>
            </a:r>
            <a:r>
              <a:rPr lang="en-US" b="1" dirty="0" smtClean="0">
                <a:solidFill>
                  <a:srgbClr val="7030A0"/>
                </a:solidFill>
                <a:latin typeface="Times New Roman" panose="02020603050405020304" pitchFamily="18" charset="0"/>
                <a:cs typeface="Times New Roman" panose="02020603050405020304" pitchFamily="18" charset="0"/>
              </a:rPr>
              <a:t> 166)</a:t>
            </a:r>
            <a:endParaRPr lang="en-US" b="1" dirty="0">
              <a:solidFill>
                <a:srgbClr val="7030A0"/>
              </a:solidFill>
            </a:endParaRPr>
          </a:p>
        </p:txBody>
      </p:sp>
      <p:sp>
        <p:nvSpPr>
          <p:cNvPr id="35" name="Rectangle 34"/>
          <p:cNvSpPr/>
          <p:nvPr/>
        </p:nvSpPr>
        <p:spPr>
          <a:xfrm>
            <a:off x="465268" y="3425433"/>
            <a:ext cx="1285597" cy="310341"/>
          </a:xfrm>
          <a:prstGeom prst="rect">
            <a:avLst/>
          </a:prstGeom>
          <a:solidFill>
            <a:srgbClr val="FFFF00"/>
          </a:solidFill>
          <a:ln w="9525"/>
        </p:spPr>
        <p:style>
          <a:lnRef idx="2">
            <a:schemeClr val="dk1"/>
          </a:lnRef>
          <a:fillRef idx="1">
            <a:schemeClr val="lt1"/>
          </a:fillRef>
          <a:effectRef idx="0">
            <a:schemeClr val="dk1"/>
          </a:effectRef>
          <a:fontRef idx="minor">
            <a:schemeClr val="dk1"/>
          </a:fontRef>
        </p:style>
        <p:txBody>
          <a:bodyPr wrap="square">
            <a:spAutoFit/>
          </a:bodyPr>
          <a:lstStyle/>
          <a:p>
            <a:pPr algn="ctr">
              <a:lnSpc>
                <a:spcPts val="1700"/>
              </a:lnSpc>
              <a:spcBef>
                <a:spcPts val="600"/>
              </a:spcBef>
              <a:spcAft>
                <a:spcPts val="600"/>
              </a:spcAft>
            </a:pP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Trực</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tư</a:t>
            </a:r>
            <a:endPar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7" name="Rectangle 36"/>
          <p:cNvSpPr/>
          <p:nvPr/>
        </p:nvSpPr>
        <p:spPr>
          <a:xfrm>
            <a:off x="451462" y="3734491"/>
            <a:ext cx="1443499" cy="964367"/>
          </a:xfrm>
          <a:prstGeom prst="rect">
            <a:avLst/>
          </a:prstGeom>
        </p:spPr>
        <p:txBody>
          <a:bodyPr wrap="square">
            <a:spAutoFit/>
          </a:bodyPr>
          <a:lstStyle/>
          <a:p>
            <a:pPr algn="ctr">
              <a:lnSpc>
                <a:spcPts val="1700"/>
              </a:lnSpc>
              <a:spcBef>
                <a:spcPts val="600"/>
              </a:spcBef>
              <a:spcAft>
                <a:spcPts val="600"/>
              </a:spcAft>
            </a:pP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hoàn</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xây</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dựng</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NO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theo</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quy</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PL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về</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xây</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dựng</a:t>
            </a:r>
            <a:endPar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9" name="Rectangle 38"/>
          <p:cNvSpPr/>
          <p:nvPr/>
        </p:nvSpPr>
        <p:spPr>
          <a:xfrm>
            <a:off x="2853491" y="3398389"/>
            <a:ext cx="2040519" cy="310341"/>
          </a:xfrm>
          <a:prstGeom prst="rect">
            <a:avLst/>
          </a:prstGeom>
          <a:solidFill>
            <a:srgbClr val="DFE9FA"/>
          </a:solidFill>
          <a:ln w="9525"/>
        </p:spPr>
        <p:style>
          <a:lnRef idx="2">
            <a:schemeClr val="dk1"/>
          </a:lnRef>
          <a:fillRef idx="1">
            <a:schemeClr val="lt1"/>
          </a:fillRef>
          <a:effectRef idx="0">
            <a:schemeClr val="dk1"/>
          </a:effectRef>
          <a:fontRef idx="minor">
            <a:schemeClr val="dk1"/>
          </a:fontRef>
        </p:style>
        <p:txBody>
          <a:bodyPr wrap="square">
            <a:spAutoFit/>
          </a:bodyPr>
          <a:lstStyle/>
          <a:p>
            <a:pPr algn="ctr">
              <a:lnSpc>
                <a:spcPts val="1700"/>
              </a:lnSpc>
              <a:spcBef>
                <a:spcPts val="600"/>
              </a:spcBef>
              <a:spcAft>
                <a:spcPts val="600"/>
              </a:spcAft>
            </a:pP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Mua</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bán</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thuê</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mua</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NO</a:t>
            </a:r>
            <a:endPar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3" name="Rectangle 42"/>
          <p:cNvSpPr/>
          <p:nvPr/>
        </p:nvSpPr>
        <p:spPr>
          <a:xfrm>
            <a:off x="2254644" y="3891893"/>
            <a:ext cx="1285597" cy="528350"/>
          </a:xfrm>
          <a:prstGeom prst="rect">
            <a:avLst/>
          </a:prstGeom>
          <a:ln w="9525"/>
        </p:spPr>
        <p:style>
          <a:lnRef idx="2">
            <a:schemeClr val="dk1"/>
          </a:lnRef>
          <a:fillRef idx="1">
            <a:schemeClr val="lt1"/>
          </a:fillRef>
          <a:effectRef idx="0">
            <a:schemeClr val="dk1"/>
          </a:effectRef>
          <a:fontRef idx="minor">
            <a:schemeClr val="dk1"/>
          </a:fontRef>
        </p:style>
        <p:txBody>
          <a:bodyPr wrap="square">
            <a:spAutoFit/>
          </a:bodyPr>
          <a:lstStyle/>
          <a:p>
            <a:pPr algn="ctr">
              <a:lnSpc>
                <a:spcPts val="1700"/>
              </a:lnSpc>
              <a:spcBef>
                <a:spcPts val="600"/>
              </a:spcBef>
              <a:spcAft>
                <a:spcPts val="600"/>
              </a:spcAft>
            </a:pP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CĐT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và</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mua</a:t>
            </a:r>
            <a:endPar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2" name="Rectangle 41"/>
          <p:cNvSpPr/>
          <p:nvPr/>
        </p:nvSpPr>
        <p:spPr>
          <a:xfrm>
            <a:off x="2254644" y="4420243"/>
            <a:ext cx="1285597" cy="746358"/>
          </a:xfrm>
          <a:prstGeom prst="rect">
            <a:avLst/>
          </a:prstGeom>
        </p:spPr>
        <p:txBody>
          <a:bodyPr wrap="square">
            <a:spAutoFit/>
          </a:bodyPr>
          <a:lstStyle/>
          <a:p>
            <a:pPr algn="ctr">
              <a:lnSpc>
                <a:spcPts val="1700"/>
              </a:lnSpc>
              <a:spcBef>
                <a:spcPts val="600"/>
              </a:spcBef>
              <a:spcAft>
                <a:spcPts val="600"/>
              </a:spcAft>
            </a:pPr>
            <a:r>
              <a:rPr lang="en-US" sz="1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theo</a:t>
            </a:r>
            <a:r>
              <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quy</a:t>
            </a:r>
            <a:r>
              <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PL </a:t>
            </a:r>
            <a:r>
              <a:rPr lang="en-US" sz="1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về</a:t>
            </a:r>
            <a:r>
              <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kinh</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doanh</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BĐS</a:t>
            </a:r>
            <a:endPar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7" name="Rectangle 46"/>
          <p:cNvSpPr/>
          <p:nvPr/>
        </p:nvSpPr>
        <p:spPr>
          <a:xfrm>
            <a:off x="4084642" y="3914184"/>
            <a:ext cx="1285597" cy="528350"/>
          </a:xfrm>
          <a:prstGeom prst="rect">
            <a:avLst/>
          </a:prstGeom>
          <a:ln w="9525"/>
        </p:spPr>
        <p:style>
          <a:lnRef idx="2">
            <a:schemeClr val="dk1"/>
          </a:lnRef>
          <a:fillRef idx="1">
            <a:schemeClr val="lt1"/>
          </a:fillRef>
          <a:effectRef idx="0">
            <a:schemeClr val="dk1"/>
          </a:effectRef>
          <a:fontRef idx="minor">
            <a:schemeClr val="dk1"/>
          </a:fontRef>
        </p:style>
        <p:txBody>
          <a:bodyPr wrap="square">
            <a:spAutoFit/>
          </a:bodyPr>
          <a:lstStyle/>
          <a:p>
            <a:pPr algn="ctr">
              <a:lnSpc>
                <a:spcPts val="1700"/>
              </a:lnSpc>
              <a:spcBef>
                <a:spcPts val="600"/>
              </a:spcBef>
              <a:spcAft>
                <a:spcPts val="600"/>
              </a:spcAft>
            </a:pP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mua</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bán</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thuê</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mua</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khác</a:t>
            </a:r>
            <a:endPar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3" name="Rectangle 52"/>
          <p:cNvSpPr/>
          <p:nvPr/>
        </p:nvSpPr>
        <p:spPr>
          <a:xfrm>
            <a:off x="3962198" y="4442534"/>
            <a:ext cx="1769588" cy="746358"/>
          </a:xfrm>
          <a:prstGeom prst="rect">
            <a:avLst/>
          </a:prstGeom>
        </p:spPr>
        <p:txBody>
          <a:bodyPr wrap="square">
            <a:spAutoFit/>
          </a:bodyPr>
          <a:lstStyle/>
          <a:p>
            <a:pPr algn="ctr">
              <a:lnSpc>
                <a:spcPts val="1700"/>
              </a:lnSpc>
              <a:spcBef>
                <a:spcPts val="600"/>
              </a:spcBef>
              <a:spcAft>
                <a:spcPts val="600"/>
              </a:spcAft>
            </a:pP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thanh</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toán</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đủ</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tiển</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và</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bàn</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giao</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trừ</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t/h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có</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thỏa</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thuận</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khác</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endPar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4" name="Rectangle 53"/>
          <p:cNvSpPr/>
          <p:nvPr/>
        </p:nvSpPr>
        <p:spPr>
          <a:xfrm>
            <a:off x="5986217" y="3406199"/>
            <a:ext cx="1181581" cy="528350"/>
          </a:xfrm>
          <a:prstGeom prst="rect">
            <a:avLst/>
          </a:prstGeom>
          <a:solidFill>
            <a:srgbClr val="BAE18F"/>
          </a:solidFill>
          <a:ln w="9525"/>
        </p:spPr>
        <p:style>
          <a:lnRef idx="2">
            <a:schemeClr val="dk1"/>
          </a:lnRef>
          <a:fillRef idx="1">
            <a:schemeClr val="lt1"/>
          </a:fillRef>
          <a:effectRef idx="0">
            <a:schemeClr val="dk1"/>
          </a:effectRef>
          <a:fontRef idx="minor">
            <a:schemeClr val="dk1"/>
          </a:fontRef>
        </p:style>
        <p:txBody>
          <a:bodyPr wrap="square">
            <a:spAutoFit/>
          </a:bodyPr>
          <a:lstStyle/>
          <a:p>
            <a:pPr algn="ctr">
              <a:lnSpc>
                <a:spcPts val="1700"/>
              </a:lnSpc>
              <a:spcBef>
                <a:spcPts val="600"/>
              </a:spcBef>
              <a:spcAft>
                <a:spcPts val="600"/>
              </a:spcAft>
            </a:pP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Góp</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vốn</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tặng</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cho</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đổi</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NO</a:t>
            </a:r>
            <a:endPar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1" name="Rectangle 50"/>
          <p:cNvSpPr/>
          <p:nvPr/>
        </p:nvSpPr>
        <p:spPr>
          <a:xfrm>
            <a:off x="5833191" y="3949828"/>
            <a:ext cx="1364601" cy="746358"/>
          </a:xfrm>
          <a:prstGeom prst="rect">
            <a:avLst/>
          </a:prstGeom>
        </p:spPr>
        <p:txBody>
          <a:bodyPr wrap="square">
            <a:spAutoFit/>
          </a:bodyPr>
          <a:lstStyle/>
          <a:p>
            <a:pPr algn="ctr">
              <a:lnSpc>
                <a:spcPts val="1700"/>
              </a:lnSpc>
              <a:spcBef>
                <a:spcPts val="600"/>
              </a:spcBef>
              <a:spcAft>
                <a:spcPts val="600"/>
              </a:spcAft>
            </a:pP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bàn</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giao</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NO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trừ</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t/h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có</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thỏa</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thuận</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khác</a:t>
            </a:r>
            <a:endPar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8" name="Rectangle 57"/>
          <p:cNvSpPr/>
          <p:nvPr/>
        </p:nvSpPr>
        <p:spPr>
          <a:xfrm>
            <a:off x="7541688" y="3391321"/>
            <a:ext cx="1181581" cy="310341"/>
          </a:xfrm>
          <a:prstGeom prst="rect">
            <a:avLst/>
          </a:prstGeom>
          <a:solidFill>
            <a:srgbClr val="FFC000"/>
          </a:solidFill>
          <a:ln w="9525"/>
        </p:spPr>
        <p:style>
          <a:lnRef idx="2">
            <a:schemeClr val="dk1"/>
          </a:lnRef>
          <a:fillRef idx="1">
            <a:schemeClr val="lt1"/>
          </a:fillRef>
          <a:effectRef idx="0">
            <a:schemeClr val="dk1"/>
          </a:effectRef>
          <a:fontRef idx="minor">
            <a:schemeClr val="dk1"/>
          </a:fontRef>
        </p:style>
        <p:txBody>
          <a:bodyPr wrap="square">
            <a:spAutoFit/>
          </a:bodyPr>
          <a:lstStyle/>
          <a:p>
            <a:pPr algn="ctr">
              <a:lnSpc>
                <a:spcPts val="1700"/>
              </a:lnSpc>
              <a:spcBef>
                <a:spcPts val="600"/>
              </a:spcBef>
              <a:spcAft>
                <a:spcPts val="600"/>
              </a:spcAft>
            </a:pP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Thừa</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kế</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NO</a:t>
            </a:r>
            <a:endPar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0" name="Rectangle 59"/>
          <p:cNvSpPr/>
          <p:nvPr/>
        </p:nvSpPr>
        <p:spPr>
          <a:xfrm>
            <a:off x="7473603" y="3743823"/>
            <a:ext cx="1426995" cy="528350"/>
          </a:xfrm>
          <a:prstGeom prst="rect">
            <a:avLst/>
          </a:prstGeom>
        </p:spPr>
        <p:txBody>
          <a:bodyPr wrap="square">
            <a:spAutoFit/>
          </a:bodyPr>
          <a:lstStyle/>
          <a:p>
            <a:pPr algn="ctr">
              <a:lnSpc>
                <a:spcPts val="1700"/>
              </a:lnSpc>
              <a:spcBef>
                <a:spcPts val="600"/>
              </a:spcBef>
              <a:spcAft>
                <a:spcPts val="600"/>
              </a:spcAft>
            </a:pP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Theo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quy</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pháp</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luật</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về</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dân</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sự</a:t>
            </a:r>
            <a:endPar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61" name="Straight Connector 60"/>
          <p:cNvCxnSpPr/>
          <p:nvPr/>
        </p:nvCxnSpPr>
        <p:spPr>
          <a:xfrm>
            <a:off x="1894961" y="3406199"/>
            <a:ext cx="0" cy="1618807"/>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765711" y="3462769"/>
            <a:ext cx="0" cy="1618807"/>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325084" y="3398389"/>
            <a:ext cx="0" cy="1618807"/>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66" name="Elbow Connector 65"/>
          <p:cNvCxnSpPr>
            <a:stCxn id="39" idx="1"/>
          </p:cNvCxnSpPr>
          <p:nvPr/>
        </p:nvCxnSpPr>
        <p:spPr>
          <a:xfrm rot="10800000" flipV="1">
            <a:off x="2575421" y="3553559"/>
            <a:ext cx="278071" cy="38098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68" name="Elbow Connector 67"/>
          <p:cNvCxnSpPr>
            <a:stCxn id="39" idx="3"/>
          </p:cNvCxnSpPr>
          <p:nvPr/>
        </p:nvCxnSpPr>
        <p:spPr>
          <a:xfrm>
            <a:off x="4894010" y="3553560"/>
            <a:ext cx="216603" cy="38098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56099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71" name="Rectangle 70"/>
          <p:cNvSpPr/>
          <p:nvPr/>
        </p:nvSpPr>
        <p:spPr>
          <a:xfrm>
            <a:off x="2193073" y="883669"/>
            <a:ext cx="6666306" cy="954107"/>
          </a:xfrm>
          <a:prstGeom prst="rect">
            <a:avLst/>
          </a:prstGeom>
        </p:spPr>
        <p:txBody>
          <a:bodyPr wrap="square">
            <a:spAutoFit/>
          </a:bodyPr>
          <a:lstStyle/>
          <a:p>
            <a:pPr algn="just"/>
            <a:r>
              <a:rPr lang="en-US" b="1" dirty="0" err="1" smtClean="0">
                <a:solidFill>
                  <a:srgbClr val="FF5050"/>
                </a:solidFill>
                <a:latin typeface="Times New Roman" panose="02020603050405020304" pitchFamily="18" charset="0"/>
                <a:cs typeface="Times New Roman" panose="02020603050405020304" pitchFamily="18" charset="0"/>
              </a:rPr>
              <a:t>Chương</a:t>
            </a:r>
            <a:r>
              <a:rPr lang="en-US" b="1" dirty="0" smtClean="0">
                <a:solidFill>
                  <a:srgbClr val="FF5050"/>
                </a:solidFill>
                <a:latin typeface="Times New Roman" panose="02020603050405020304" pitchFamily="18" charset="0"/>
                <a:cs typeface="Times New Roman" panose="02020603050405020304" pitchFamily="18" charset="0"/>
              </a:rPr>
              <a:t> III: </a:t>
            </a:r>
            <a:r>
              <a:rPr lang="en-US" b="1" dirty="0" err="1" smtClean="0">
                <a:solidFill>
                  <a:srgbClr val="FF5050"/>
                </a:solidFill>
                <a:latin typeface="Times New Roman" panose="02020603050405020304" pitchFamily="18" charset="0"/>
                <a:cs typeface="Times New Roman" panose="02020603050405020304" pitchFamily="18" charset="0"/>
              </a:rPr>
              <a:t>gồm</a:t>
            </a:r>
            <a:r>
              <a:rPr lang="en-US" b="1" dirty="0" smtClean="0">
                <a:solidFill>
                  <a:srgbClr val="FF5050"/>
                </a:solidFill>
                <a:latin typeface="Times New Roman" panose="02020603050405020304" pitchFamily="18" charset="0"/>
                <a:cs typeface="Times New Roman" panose="02020603050405020304" pitchFamily="18" charset="0"/>
              </a:rPr>
              <a:t> 7 </a:t>
            </a:r>
            <a:r>
              <a:rPr lang="en-US" b="1" err="1" smtClean="0">
                <a:solidFill>
                  <a:srgbClr val="FF5050"/>
                </a:solidFill>
                <a:latin typeface="Times New Roman" panose="02020603050405020304" pitchFamily="18" charset="0"/>
                <a:cs typeface="Times New Roman" panose="02020603050405020304" pitchFamily="18" charset="0"/>
              </a:rPr>
              <a:t>Điều</a:t>
            </a:r>
            <a:r>
              <a:rPr lang="en-US" b="1" smtClean="0">
                <a:solidFill>
                  <a:srgbClr val="FF5050"/>
                </a:solidFill>
                <a:latin typeface="Times New Roman" panose="02020603050405020304" pitchFamily="18" charset="0"/>
                <a:cs typeface="Times New Roman" panose="02020603050405020304" pitchFamily="18" charset="0"/>
              </a:rPr>
              <a:t> (từ Điều 23 – Điều 29</a:t>
            </a:r>
            <a:r>
              <a:rPr lang="en-US" b="1" dirty="0" smtClean="0">
                <a:solidFill>
                  <a:srgbClr val="FF5050"/>
                </a:solidFill>
                <a:latin typeface="Times New Roman" panose="02020603050405020304" pitchFamily="18" charset="0"/>
                <a:cs typeface="Times New Roman" panose="02020603050405020304" pitchFamily="18" charset="0"/>
              </a:rPr>
              <a:t>) </a:t>
            </a:r>
            <a:r>
              <a:rPr lang="en-US" b="1" dirty="0" err="1" smtClean="0">
                <a:solidFill>
                  <a:srgbClr val="FF5050"/>
                </a:solidFill>
                <a:latin typeface="Times New Roman" panose="02020603050405020304" pitchFamily="18" charset="0"/>
                <a:cs typeface="Times New Roman" panose="02020603050405020304" pitchFamily="18" charset="0"/>
              </a:rPr>
              <a:t>quy</a:t>
            </a:r>
            <a:r>
              <a:rPr lang="en-US" b="1" dirty="0" smtClean="0">
                <a:solidFill>
                  <a:srgbClr val="FF5050"/>
                </a:solidFill>
                <a:latin typeface="Times New Roman" panose="02020603050405020304" pitchFamily="18" charset="0"/>
                <a:cs typeface="Times New Roman" panose="02020603050405020304" pitchFamily="18" charset="0"/>
              </a:rPr>
              <a:t> </a:t>
            </a:r>
            <a:r>
              <a:rPr lang="en-US" b="1" dirty="0" err="1" smtClean="0">
                <a:solidFill>
                  <a:srgbClr val="FF5050"/>
                </a:solidFill>
                <a:latin typeface="Times New Roman" panose="02020603050405020304" pitchFamily="18" charset="0"/>
                <a:cs typeface="Times New Roman" panose="02020603050405020304" pitchFamily="18" charset="0"/>
              </a:rPr>
              <a:t>định</a:t>
            </a:r>
            <a:r>
              <a:rPr lang="en-US" b="1" dirty="0" smtClean="0">
                <a:solidFill>
                  <a:srgbClr val="FF5050"/>
                </a:solidFill>
                <a:latin typeface="Times New Roman" panose="02020603050405020304" pitchFamily="18" charset="0"/>
                <a:cs typeface="Times New Roman" panose="02020603050405020304" pitchFamily="18" charset="0"/>
              </a:rPr>
              <a:t> </a:t>
            </a:r>
            <a:r>
              <a:rPr lang="en-US" b="1" dirty="0" err="1" smtClean="0">
                <a:solidFill>
                  <a:srgbClr val="FF5050"/>
                </a:solidFill>
                <a:latin typeface="Times New Roman" panose="02020603050405020304" pitchFamily="18" charset="0"/>
                <a:cs typeface="Times New Roman" panose="02020603050405020304" pitchFamily="18" charset="0"/>
              </a:rPr>
              <a:t>về</a:t>
            </a:r>
            <a:r>
              <a:rPr lang="en-US" b="1" dirty="0" smtClean="0">
                <a:solidFill>
                  <a:srgbClr val="FF5050"/>
                </a:solidFill>
                <a:latin typeface="Times New Roman" panose="02020603050405020304" pitchFamily="18" charset="0"/>
                <a:cs typeface="Times New Roman" panose="02020603050405020304" pitchFamily="18" charset="0"/>
              </a:rPr>
              <a: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Chiến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lược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phát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triển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a:solidFill>
                  <a:schemeClr val="accent6">
                    <a:lumMod val="75000"/>
                  </a:schemeClr>
                </a:solidFill>
                <a:latin typeface="Times New Roman" panose="02020603050405020304" pitchFamily="18" charset="0"/>
                <a:cs typeface="Times New Roman" panose="02020603050405020304" pitchFamily="18" charset="0"/>
              </a:rPr>
              <a:t>ở </a:t>
            </a:r>
            <a:r>
              <a:rPr lang="en-US" dirty="0" err="1">
                <a:solidFill>
                  <a:schemeClr val="accent6">
                    <a:lumMod val="75000"/>
                  </a:schemeClr>
                </a:solidFill>
                <a:latin typeface="Times New Roman" panose="02020603050405020304" pitchFamily="18" charset="0"/>
                <a:cs typeface="Times New Roman" panose="02020603050405020304" pitchFamily="18" charset="0"/>
              </a:rPr>
              <a:t>quốc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gia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smtClean="0">
                <a:solidFill>
                  <a:schemeClr val="accent6">
                    <a:lumMod val="75000"/>
                  </a:schemeClr>
                </a:solidFill>
                <a:latin typeface="Times New Roman" panose="02020603050405020304" pitchFamily="18" charset="0"/>
                <a:cs typeface="Times New Roman" panose="02020603050405020304" pitchFamily="18" charset="0"/>
              </a:rPr>
              <a:t>(c</a:t>
            </a:r>
            <a:r>
              <a:rPr lang="vi-VN" dirty="0" smtClean="0">
                <a:solidFill>
                  <a:schemeClr val="accent6">
                    <a:lumMod val="75000"/>
                  </a:schemeClr>
                </a:solidFill>
                <a:latin typeface="Times New Roman" panose="02020603050405020304" pitchFamily="18" charset="0"/>
                <a:cs typeface="Times New Roman" panose="02020603050405020304" pitchFamily="18" charset="0"/>
              </a:rPr>
              <a:t>ăn </a:t>
            </a:r>
            <a:r>
              <a:rPr lang="vi-VN" dirty="0">
                <a:solidFill>
                  <a:schemeClr val="accent6">
                    <a:lumMod val="75000"/>
                  </a:schemeClr>
                </a:solidFill>
                <a:latin typeface="Times New Roman" panose="02020603050405020304" pitchFamily="18" charset="0"/>
                <a:cs typeface="Times New Roman" panose="02020603050405020304" pitchFamily="18" charset="0"/>
              </a:rPr>
              <a:t>cứ</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vi-VN" dirty="0">
                <a:solidFill>
                  <a:schemeClr val="accent6">
                    <a:lumMod val="75000"/>
                  </a:schemeClr>
                </a:solidFill>
                <a:latin typeface="Times New Roman" panose="02020603050405020304" pitchFamily="18" charset="0"/>
                <a:cs typeface="Times New Roman" panose="02020603050405020304" pitchFamily="18" charset="0"/>
              </a:rPr>
              <a:t>nội dung</a:t>
            </a:r>
            <a:r>
              <a:rPr lang="en-US" dirty="0">
                <a:solidFill>
                  <a:schemeClr val="accent6">
                    <a:lumMod val="75000"/>
                  </a:schemeClr>
                </a:solidFill>
                <a:latin typeface="Times New Roman" panose="02020603050405020304" pitchFamily="18" charset="0"/>
                <a:cs typeface="Times New Roman" panose="02020603050405020304" pitchFamily="18" charset="0"/>
              </a:rPr>
              <a:t>,</a:t>
            </a:r>
            <a:r>
              <a:rPr lang="vi-VN" dirty="0">
                <a:solidFill>
                  <a:schemeClr val="accent6">
                    <a:lumMod val="75000"/>
                  </a:schemeClr>
                </a:solidFill>
                <a:latin typeface="Times New Roman" panose="02020603050405020304" pitchFamily="18" charset="0"/>
                <a:cs typeface="Times New Roman" panose="02020603050405020304" pitchFamily="18" charset="0"/>
              </a:rPr>
              <a:t> </a:t>
            </a:r>
            <a:r>
              <a:rPr lang="en-US" dirty="0">
                <a:solidFill>
                  <a:schemeClr val="accent6">
                    <a:lumMod val="75000"/>
                  </a:schemeClr>
                </a:solidFill>
                <a:latin typeface="Times New Roman" panose="02020603050405020304" pitchFamily="18" charset="0"/>
                <a:cs typeface="Times New Roman" panose="02020603050405020304" pitchFamily="18" charset="0"/>
              </a:rPr>
              <a:t>k</a:t>
            </a:r>
            <a:r>
              <a:rPr lang="vi-VN" dirty="0">
                <a:solidFill>
                  <a:schemeClr val="accent6">
                    <a:lumMod val="75000"/>
                  </a:schemeClr>
                </a:solidFill>
                <a:latin typeface="Times New Roman" panose="02020603050405020304" pitchFamily="18" charset="0"/>
                <a:cs typeface="Times New Roman" panose="02020603050405020304" pitchFamily="18" charset="0"/>
              </a:rPr>
              <a:t>ỳ Chiến lược và thẩm quyền phê duyệt Chiến lược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Chương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trình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kế</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hoạch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phát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triển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ở </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smtClean="0">
                <a:solidFill>
                  <a:schemeClr val="accent6">
                    <a:lumMod val="75000"/>
                  </a:schemeClr>
                </a:solidFill>
                <a:latin typeface="Times New Roman" panose="02020603050405020304" pitchFamily="18" charset="0"/>
                <a:cs typeface="Times New Roman" panose="02020603050405020304" pitchFamily="18" charset="0"/>
                <a:sym typeface="Arimo Medium"/>
              </a:rPr>
              <a:t>c</a:t>
            </a:r>
            <a:r>
              <a:rPr lang="vi-VN" dirty="0" smtClean="0">
                <a:solidFill>
                  <a:schemeClr val="accent6">
                    <a:lumMod val="75000"/>
                  </a:schemeClr>
                </a:solidFill>
                <a:latin typeface="Times New Roman" panose="02020603050405020304" pitchFamily="18" charset="0"/>
                <a:cs typeface="Times New Roman" panose="02020603050405020304" pitchFamily="18" charset="0"/>
                <a:sym typeface="Arimo Medium"/>
              </a:rPr>
              <a:t>ăn </a:t>
            </a:r>
            <a:r>
              <a:rPr lang="vi-VN" dirty="0">
                <a:solidFill>
                  <a:schemeClr val="accent6">
                    <a:lumMod val="75000"/>
                  </a:schemeClr>
                </a:solidFill>
                <a:latin typeface="Times New Roman" panose="02020603050405020304" pitchFamily="18" charset="0"/>
                <a:cs typeface="Times New Roman" panose="02020603050405020304" pitchFamily="18" charset="0"/>
                <a:sym typeface="Arimo Medium"/>
              </a:rPr>
              <a:t>cứ</a:t>
            </a:r>
            <a:r>
              <a:rPr lang="en-US" dirty="0">
                <a:solidFill>
                  <a:schemeClr val="accent6">
                    <a:lumMod val="75000"/>
                  </a:schemeClr>
                </a:solidFill>
                <a:latin typeface="Times New Roman" panose="02020603050405020304" pitchFamily="18" charset="0"/>
                <a:cs typeface="Times New Roman" panose="02020603050405020304" pitchFamily="18" charset="0"/>
                <a:sym typeface="Arimo Medium"/>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Arimo Medium"/>
              </a:rPr>
              <a:t>xây</a:t>
            </a:r>
            <a:r>
              <a:rPr lang="en-US" dirty="0">
                <a:solidFill>
                  <a:schemeClr val="accent6">
                    <a:lumMod val="75000"/>
                  </a:schemeClr>
                </a:solidFill>
                <a:latin typeface="Times New Roman" panose="02020603050405020304" pitchFamily="18" charset="0"/>
                <a:cs typeface="Times New Roman" panose="02020603050405020304" pitchFamily="18" charset="0"/>
                <a:sym typeface="Arimo Medium"/>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Arimo Medium"/>
              </a:rPr>
              <a:t>dựng</a:t>
            </a:r>
            <a:r>
              <a:rPr lang="en-US" dirty="0">
                <a:solidFill>
                  <a:schemeClr val="accent6">
                    <a:lumMod val="75000"/>
                  </a:schemeClr>
                </a:solidFill>
                <a:latin typeface="Times New Roman" panose="02020603050405020304" pitchFamily="18" charset="0"/>
                <a:cs typeface="Times New Roman" panose="02020603050405020304" pitchFamily="18" charset="0"/>
                <a:sym typeface="Arimo Medium"/>
              </a:rPr>
              <a:t>, </a:t>
            </a:r>
            <a:r>
              <a:rPr lang="vi-VN" dirty="0">
                <a:solidFill>
                  <a:schemeClr val="accent6">
                    <a:lumMod val="75000"/>
                  </a:schemeClr>
                </a:solidFill>
                <a:latin typeface="Times New Roman" panose="02020603050405020304" pitchFamily="18" charset="0"/>
                <a:cs typeface="Times New Roman" panose="02020603050405020304" pitchFamily="18" charset="0"/>
                <a:sym typeface="Arimo Medium"/>
              </a:rPr>
              <a:t>kỳ chương trình, kế hoạch</a:t>
            </a:r>
            <a:r>
              <a:rPr lang="en-US" dirty="0">
                <a:solidFill>
                  <a:schemeClr val="accent6">
                    <a:lumMod val="75000"/>
                  </a:schemeClr>
                </a:solidFill>
                <a:latin typeface="Times New Roman" panose="02020603050405020304" pitchFamily="18" charset="0"/>
                <a:cs typeface="Times New Roman" panose="02020603050405020304" pitchFamily="18" charset="0"/>
                <a:sym typeface="Arimo Medium"/>
              </a:rPr>
              <a:t>,</a:t>
            </a:r>
            <a:r>
              <a:rPr lang="vi-VN" dirty="0">
                <a:solidFill>
                  <a:schemeClr val="accent6">
                    <a:lumMod val="75000"/>
                  </a:schemeClr>
                </a:solidFill>
                <a:latin typeface="Times New Roman" panose="02020603050405020304" pitchFamily="18" charset="0"/>
                <a:cs typeface="Times New Roman" panose="02020603050405020304" pitchFamily="18" charset="0"/>
                <a:sym typeface="Arimo Medium"/>
              </a:rPr>
              <a:t> nội dung </a:t>
            </a:r>
            <a:r>
              <a:rPr lang="en-US" dirty="0">
                <a:solidFill>
                  <a:schemeClr val="accent6">
                    <a:lumMod val="75000"/>
                  </a:schemeClr>
                </a:solidFill>
                <a:latin typeface="Times New Roman" panose="02020603050405020304" pitchFamily="18" charset="0"/>
                <a:cs typeface="Times New Roman" panose="02020603050405020304" pitchFamily="18" charset="0"/>
                <a:sym typeface="Arimo Medium"/>
              </a:rPr>
              <a:t>c</a:t>
            </a:r>
            <a:r>
              <a:rPr lang="vi-VN" dirty="0">
                <a:solidFill>
                  <a:schemeClr val="accent6">
                    <a:lumMod val="75000"/>
                  </a:schemeClr>
                </a:solidFill>
                <a:latin typeface="Times New Roman" panose="02020603050405020304" pitchFamily="18" charset="0"/>
                <a:cs typeface="Times New Roman" panose="02020603050405020304" pitchFamily="18" charset="0"/>
                <a:sym typeface="Arimo Medium"/>
              </a:rPr>
              <a:t>hương trình</a:t>
            </a:r>
            <a:r>
              <a:rPr lang="vi-VN" dirty="0">
                <a:solidFill>
                  <a:schemeClr val="accent6">
                    <a:lumMod val="75000"/>
                  </a:schemeClr>
                </a:solidFill>
                <a:latin typeface="Times New Roman" panose="02020603050405020304" pitchFamily="18" charset="0"/>
                <a:ea typeface="Arimo Medium"/>
                <a:cs typeface="Times New Roman" panose="02020603050405020304" pitchFamily="18" charset="0"/>
                <a:sym typeface="Arimo Medium"/>
              </a:rPr>
              <a:t>, kế </a:t>
            </a:r>
            <a:r>
              <a:rPr lang="vi-VN" dirty="0" smtClean="0">
                <a:solidFill>
                  <a:schemeClr val="accent6">
                    <a:lumMod val="75000"/>
                  </a:schemeClr>
                </a:solidFill>
                <a:latin typeface="Times New Roman" panose="02020603050405020304" pitchFamily="18" charset="0"/>
                <a:ea typeface="Arimo Medium"/>
                <a:cs typeface="Times New Roman" panose="02020603050405020304" pitchFamily="18" charset="0"/>
                <a:sym typeface="Arimo Medium"/>
              </a:rPr>
              <a:t>hoạch</a:t>
            </a:r>
            <a:r>
              <a:rPr lang="en-US" dirty="0" smtClean="0">
                <a:solidFill>
                  <a:schemeClr val="accent6">
                    <a:lumMod val="75000"/>
                  </a:schemeClr>
                </a:solidFill>
                <a:latin typeface="Times New Roman" panose="02020603050405020304" pitchFamily="18" charset="0"/>
                <a:ea typeface="Arimo Medium"/>
                <a:cs typeface="Times New Roman" panose="02020603050405020304" pitchFamily="18" charset="0"/>
                <a:sym typeface="Arimo Medium"/>
              </a:rPr>
              <a:t>,</a:t>
            </a:r>
            <a:r>
              <a:rPr lang="vi-VN" dirty="0" smtClean="0">
                <a:solidFill>
                  <a:schemeClr val="accent6">
                    <a:lumMod val="75000"/>
                  </a:schemeClr>
                </a:solidFill>
                <a:latin typeface="Times New Roman" panose="02020603050405020304" pitchFamily="18" charset="0"/>
                <a:ea typeface="Arimo Medium"/>
                <a:cs typeface="Times New Roman" panose="02020603050405020304" pitchFamily="18" charset="0"/>
                <a:sym typeface="Arimo Medium"/>
              </a:rPr>
              <a:t> </a:t>
            </a:r>
            <a:r>
              <a:rPr lang="en-US" dirty="0" smtClean="0">
                <a:solidFill>
                  <a:schemeClr val="accent6">
                    <a:lumMod val="75000"/>
                  </a:schemeClr>
                </a:solidFill>
                <a:latin typeface="Times New Roman" panose="02020603050405020304" pitchFamily="18" charset="0"/>
                <a:ea typeface="Arimo Medium"/>
                <a:cs typeface="Times New Roman" panose="02020603050405020304" pitchFamily="18" charset="0"/>
                <a:sym typeface="Arimo Medium"/>
              </a:rPr>
              <a:t>x</a:t>
            </a:r>
            <a:r>
              <a:rPr lang="vi-VN" dirty="0" smtClean="0">
                <a:solidFill>
                  <a:schemeClr val="accent6">
                    <a:lumMod val="75000"/>
                  </a:schemeClr>
                </a:solidFill>
                <a:latin typeface="Times New Roman" panose="02020603050405020304" pitchFamily="18" charset="0"/>
                <a:ea typeface="Arimo Medium"/>
                <a:cs typeface="Times New Roman" panose="02020603050405020304" pitchFamily="18" charset="0"/>
                <a:sym typeface="Arimo Medium"/>
              </a:rPr>
              <a:t>ây </a:t>
            </a:r>
            <a:r>
              <a:rPr lang="vi-VN" dirty="0">
                <a:solidFill>
                  <a:schemeClr val="accent6">
                    <a:lumMod val="75000"/>
                  </a:schemeClr>
                </a:solidFill>
                <a:latin typeface="Times New Roman" panose="02020603050405020304" pitchFamily="18" charset="0"/>
                <a:ea typeface="Arimo Medium"/>
                <a:cs typeface="Times New Roman" panose="02020603050405020304" pitchFamily="18" charset="0"/>
                <a:sym typeface="Arimo Medium"/>
              </a:rPr>
              <a:t>dựng, phê </a:t>
            </a:r>
            <a:r>
              <a:rPr lang="vi-VN" dirty="0" smtClean="0">
                <a:solidFill>
                  <a:schemeClr val="accent6">
                    <a:lumMod val="75000"/>
                  </a:schemeClr>
                </a:solidFill>
                <a:latin typeface="Times New Roman" panose="02020603050405020304" pitchFamily="18" charset="0"/>
                <a:ea typeface="Arimo Medium"/>
                <a:cs typeface="Times New Roman" panose="02020603050405020304" pitchFamily="18" charset="0"/>
                <a:sym typeface="Arimo Medium"/>
              </a:rPr>
              <a:t>duyệt</a:t>
            </a:r>
            <a:r>
              <a:rPr lang="en-US" dirty="0" smtClean="0">
                <a:solidFill>
                  <a:schemeClr val="accent6">
                    <a:lumMod val="75000"/>
                  </a:schemeClr>
                </a:solidFill>
                <a:latin typeface="Times New Roman" panose="02020603050405020304" pitchFamily="18" charset="0"/>
                <a:ea typeface="Arimo Medium"/>
                <a:cs typeface="Times New Roman" panose="02020603050405020304" pitchFamily="18" charset="0"/>
                <a:sym typeface="Arimo Medium"/>
              </a:rPr>
              <a:t>, </a:t>
            </a:r>
            <a:r>
              <a:rPr lang="en-US" dirty="0" err="1" smtClean="0">
                <a:solidFill>
                  <a:schemeClr val="accent6">
                    <a:lumMod val="75000"/>
                  </a:schemeClr>
                </a:solidFill>
                <a:latin typeface="Times New Roman" panose="02020603050405020304" pitchFamily="18" charset="0"/>
                <a:ea typeface="Arimo Medium"/>
                <a:cs typeface="Times New Roman" panose="02020603050405020304" pitchFamily="18" charset="0"/>
                <a:sym typeface="Arimo Medium"/>
              </a:rPr>
              <a:t>điều</a:t>
            </a:r>
            <a:r>
              <a:rPr lang="en-US" dirty="0" smtClean="0">
                <a:solidFill>
                  <a:schemeClr val="accent6">
                    <a:lumMod val="75000"/>
                  </a:schemeClr>
                </a:solidFill>
                <a:latin typeface="Times New Roman" panose="02020603050405020304" pitchFamily="18" charset="0"/>
                <a:ea typeface="Arimo Medium"/>
                <a:cs typeface="Times New Roman" panose="02020603050405020304" pitchFamily="18" charset="0"/>
                <a:sym typeface="Arimo Medium"/>
              </a:rPr>
              <a:t> </a:t>
            </a:r>
            <a:r>
              <a:rPr lang="en-US" dirty="0" err="1" smtClean="0">
                <a:solidFill>
                  <a:schemeClr val="accent6">
                    <a:lumMod val="75000"/>
                  </a:schemeClr>
                </a:solidFill>
                <a:latin typeface="Times New Roman" panose="02020603050405020304" pitchFamily="18" charset="0"/>
                <a:ea typeface="Arimo Medium"/>
                <a:cs typeface="Times New Roman" panose="02020603050405020304" pitchFamily="18" charset="0"/>
                <a:sym typeface="Arimo Medium"/>
              </a:rPr>
              <a:t>chỉnh</a:t>
            </a:r>
            <a:r>
              <a:rPr lang="en-US" dirty="0" smtClean="0">
                <a:solidFill>
                  <a:schemeClr val="accent6">
                    <a:lumMod val="75000"/>
                  </a:schemeClr>
                </a:solidFill>
                <a:latin typeface="Times New Roman" panose="02020603050405020304" pitchFamily="18" charset="0"/>
                <a:ea typeface="Arimo Medium"/>
                <a:cs typeface="Times New Roman" panose="02020603050405020304" pitchFamily="18" charset="0"/>
                <a:sym typeface="Arimo Medium"/>
              </a:rPr>
              <a:t> </a:t>
            </a:r>
            <a:r>
              <a:rPr lang="en-US" dirty="0" err="1" smtClean="0">
                <a:solidFill>
                  <a:schemeClr val="accent6">
                    <a:lumMod val="75000"/>
                  </a:schemeClr>
                </a:solidFill>
                <a:latin typeface="Times New Roman" panose="02020603050405020304" pitchFamily="18" charset="0"/>
                <a:ea typeface="Arimo Medium"/>
                <a:cs typeface="Times New Roman" panose="02020603050405020304" pitchFamily="18" charset="0"/>
                <a:sym typeface="Arimo Medium"/>
              </a:rPr>
              <a:t>chương</a:t>
            </a:r>
            <a:r>
              <a:rPr lang="en-US" dirty="0" smtClean="0">
                <a:solidFill>
                  <a:schemeClr val="accent6">
                    <a:lumMod val="75000"/>
                  </a:schemeClr>
                </a:solidFill>
                <a:latin typeface="Times New Roman" panose="02020603050405020304" pitchFamily="18" charset="0"/>
                <a:ea typeface="Arimo Medium"/>
                <a:cs typeface="Times New Roman" panose="02020603050405020304" pitchFamily="18" charset="0"/>
                <a:sym typeface="Arimo Medium"/>
              </a:rPr>
              <a:t> </a:t>
            </a:r>
            <a:r>
              <a:rPr lang="en-US" dirty="0" err="1" smtClean="0">
                <a:solidFill>
                  <a:schemeClr val="accent6">
                    <a:lumMod val="75000"/>
                  </a:schemeClr>
                </a:solidFill>
                <a:latin typeface="Times New Roman" panose="02020603050405020304" pitchFamily="18" charset="0"/>
                <a:ea typeface="Arimo Medium"/>
                <a:cs typeface="Times New Roman" panose="02020603050405020304" pitchFamily="18" charset="0"/>
                <a:sym typeface="Arimo Medium"/>
              </a:rPr>
              <a:t>trình</a:t>
            </a:r>
            <a:r>
              <a:rPr lang="en-US" dirty="0" smtClean="0">
                <a:solidFill>
                  <a:schemeClr val="accent6">
                    <a:lumMod val="75000"/>
                  </a:schemeClr>
                </a:solidFill>
                <a:latin typeface="Times New Roman" panose="02020603050405020304" pitchFamily="18" charset="0"/>
                <a:ea typeface="Arimo Medium"/>
                <a:cs typeface="Times New Roman" panose="02020603050405020304" pitchFamily="18" charset="0"/>
                <a:sym typeface="Arimo Medium"/>
              </a:rPr>
              <a:t>, </a:t>
            </a:r>
            <a:r>
              <a:rPr lang="en-US" dirty="0" err="1" smtClean="0">
                <a:solidFill>
                  <a:schemeClr val="accent6">
                    <a:lumMod val="75000"/>
                  </a:schemeClr>
                </a:solidFill>
                <a:latin typeface="Times New Roman" panose="02020603050405020304" pitchFamily="18" charset="0"/>
                <a:ea typeface="Arimo Medium"/>
                <a:cs typeface="Times New Roman" panose="02020603050405020304" pitchFamily="18" charset="0"/>
                <a:sym typeface="Arimo Medium"/>
              </a:rPr>
              <a:t>kế</a:t>
            </a:r>
            <a:r>
              <a:rPr lang="en-US" dirty="0" smtClean="0">
                <a:solidFill>
                  <a:schemeClr val="accent6">
                    <a:lumMod val="75000"/>
                  </a:schemeClr>
                </a:solidFill>
                <a:latin typeface="Times New Roman" panose="02020603050405020304" pitchFamily="18" charset="0"/>
                <a:ea typeface="Arimo Medium"/>
                <a:cs typeface="Times New Roman" panose="02020603050405020304" pitchFamily="18" charset="0"/>
                <a:sym typeface="Arimo Medium"/>
              </a:rPr>
              <a:t> </a:t>
            </a:r>
            <a:r>
              <a:rPr lang="en-US" dirty="0" err="1" smtClean="0">
                <a:solidFill>
                  <a:schemeClr val="accent6">
                    <a:lumMod val="75000"/>
                  </a:schemeClr>
                </a:solidFill>
                <a:latin typeface="Times New Roman" panose="02020603050405020304" pitchFamily="18" charset="0"/>
                <a:ea typeface="Arimo Medium"/>
                <a:cs typeface="Times New Roman" panose="02020603050405020304" pitchFamily="18" charset="0"/>
                <a:sym typeface="Arimo Medium"/>
              </a:rPr>
              <a:t>hoạch</a:t>
            </a:r>
            <a:r>
              <a:rPr lang="en-US" dirty="0" smtClean="0">
                <a:solidFill>
                  <a:schemeClr val="accent6">
                    <a:lumMod val="75000"/>
                  </a:schemeClr>
                </a:solidFill>
                <a:latin typeface="Times New Roman" panose="02020603050405020304" pitchFamily="18" charset="0"/>
                <a:ea typeface="Arimo Medium"/>
                <a:cs typeface="Times New Roman" panose="02020603050405020304" pitchFamily="18" charset="0"/>
                <a:sym typeface="Arimo Medium"/>
              </a:rPr>
              <a:t>)</a:t>
            </a:r>
            <a:r>
              <a:rPr lang="vi-VN" spc="15"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72" name="Rectangle 71"/>
          <p:cNvSpPr/>
          <p:nvPr/>
        </p:nvSpPr>
        <p:spPr>
          <a:xfrm>
            <a:off x="404031" y="1885192"/>
            <a:ext cx="8525017" cy="307777"/>
          </a:xfrm>
          <a:prstGeom prst="rect">
            <a:avLst/>
          </a:prstGeom>
        </p:spPr>
        <p:txBody>
          <a:bodyPr wrap="square">
            <a:spAutoFit/>
          </a:bodyPr>
          <a:lstStyle/>
          <a:p>
            <a:pPr algn="just"/>
            <a:r>
              <a:rPr lang="en-US" b="1" dirty="0" smtClean="0">
                <a:solidFill>
                  <a:schemeClr val="accent6">
                    <a:lumMod val="75000"/>
                  </a:schemeClr>
                </a:solidFill>
                <a:latin typeface="Times New Roman" panose="02020603050405020304" pitchFamily="18" charset="0"/>
                <a:cs typeface="Times New Roman" panose="02020603050405020304" pitchFamily="18" charset="0"/>
              </a:rPr>
              <a:t>1.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Chiến</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lược</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phát</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triển</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Quốc</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gia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Kế</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thừa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các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của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Luật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ở </a:t>
            </a:r>
            <a:r>
              <a:rPr lang="en-US" dirty="0" smtClean="0">
                <a:solidFill>
                  <a:schemeClr val="accent6">
                    <a:lumMod val="75000"/>
                  </a:schemeClr>
                </a:solidFill>
                <a:latin typeface="Times New Roman" panose="02020603050405020304" pitchFamily="18" charset="0"/>
                <a:cs typeface="Times New Roman" panose="02020603050405020304" pitchFamily="18" charset="0"/>
              </a:rPr>
              <a:t>2014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23 – 25)</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73" name="Rectangle 72"/>
          <p:cNvSpPr/>
          <p:nvPr/>
        </p:nvSpPr>
        <p:spPr>
          <a:xfrm>
            <a:off x="404031" y="2199319"/>
            <a:ext cx="8525017" cy="307777"/>
          </a:xfrm>
          <a:prstGeom prst="rect">
            <a:avLst/>
          </a:prstGeom>
        </p:spPr>
        <p:txBody>
          <a:bodyPr wrap="square">
            <a:spAutoFit/>
          </a:bodyPr>
          <a:lstStyle/>
          <a:p>
            <a:pPr algn="just"/>
            <a:r>
              <a:rPr lang="en-US" b="1" dirty="0" smtClean="0">
                <a:solidFill>
                  <a:schemeClr val="accent6">
                    <a:lumMod val="75000"/>
                  </a:schemeClr>
                </a:solidFill>
                <a:latin typeface="Times New Roman" panose="02020603050405020304" pitchFamily="18" charset="0"/>
                <a:cs typeface="Times New Roman" panose="02020603050405020304" pitchFamily="18" charset="0"/>
              </a:rPr>
              <a:t>2.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Chương</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trình</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kế</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hoạch</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phát</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triển</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cấp</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err="1" smtClean="0">
                <a:solidFill>
                  <a:schemeClr val="accent6">
                    <a:lumMod val="75000"/>
                  </a:schemeClr>
                </a:solidFill>
                <a:latin typeface="Times New Roman" panose="02020603050405020304" pitchFamily="18" charset="0"/>
                <a:cs typeface="Times New Roman" panose="02020603050405020304" pitchFamily="18" charset="0"/>
              </a:rPr>
              <a:t>tỉnh</a:t>
            </a:r>
            <a:r>
              <a:rPr lang="en-US" b="1" smtClean="0">
                <a:solidFill>
                  <a:schemeClr val="accent6">
                    <a:lumMod val="75000"/>
                  </a:schemeClr>
                </a:solidFill>
                <a:latin typeface="Times New Roman" panose="02020603050405020304" pitchFamily="18" charset="0"/>
                <a:cs typeface="Times New Roman" panose="02020603050405020304" pitchFamily="18" charset="0"/>
              </a:rPr>
              <a:t>: </a:t>
            </a:r>
            <a:r>
              <a:rPr lang="en-US" smtClean="0">
                <a:solidFill>
                  <a:srgbClr val="FF0000"/>
                </a:solidFill>
                <a:latin typeface="Times New Roman" panose="02020603050405020304" pitchFamily="18" charset="0"/>
                <a:cs typeface="Times New Roman" panose="02020603050405020304" pitchFamily="18" charset="0"/>
              </a:rPr>
              <a:t>có sửa đổi, bổ sung một số nội dung</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12" name="Google Shape;436;p41"/>
          <p:cNvSpPr txBox="1">
            <a:spLocks noGrp="1"/>
          </p:cNvSpPr>
          <p:nvPr>
            <p:ph type="title"/>
          </p:nvPr>
        </p:nvSpPr>
        <p:spPr>
          <a:xfrm>
            <a:off x="-132986" y="336536"/>
            <a:ext cx="9459866"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03</a:t>
            </a:r>
            <a:r>
              <a:rPr lang="en-US" sz="1800" dirty="0" smtClean="0">
                <a:solidFill>
                  <a:srgbClr val="ED2727"/>
                </a:solidFill>
                <a:latin typeface="Times New Roman" panose="02020603050405020304" pitchFamily="18" charset="0"/>
                <a:cs typeface="Times New Roman" panose="02020603050405020304" pitchFamily="18" charset="0"/>
              </a:rPr>
              <a:t>. </a:t>
            </a:r>
            <a:r>
              <a:rPr lang="en" sz="1800" dirty="0">
                <a:solidFill>
                  <a:srgbClr val="ED2727"/>
                </a:solidFill>
                <a:latin typeface="Times New Roman" panose="02020603050405020304" pitchFamily="18" charset="0"/>
                <a:cs typeface="Times New Roman" panose="02020603050405020304" pitchFamily="18" charset="0"/>
              </a:rPr>
              <a:t>CHIẾN LƯỢC </a:t>
            </a:r>
            <a:r>
              <a:rPr lang="en" sz="1800" dirty="0" smtClean="0">
                <a:solidFill>
                  <a:srgbClr val="ED2727"/>
                </a:solidFill>
                <a:latin typeface="Times New Roman" panose="02020603050405020304" pitchFamily="18" charset="0"/>
                <a:cs typeface="Times New Roman" panose="02020603050405020304" pitchFamily="18" charset="0"/>
              </a:rPr>
              <a:t>PHÁT TRIỂN NHÀ Ở QUỐC GIA, </a:t>
            </a:r>
            <a:r>
              <a:rPr lang="en" sz="1800" dirty="0">
                <a:solidFill>
                  <a:srgbClr val="ED2727"/>
                </a:solidFill>
                <a:latin typeface="Times New Roman" panose="02020603050405020304" pitchFamily="18" charset="0"/>
                <a:cs typeface="Times New Roman" panose="02020603050405020304" pitchFamily="18" charset="0"/>
              </a:rPr>
              <a:t>CHƯƠNG TRÌNH, </a:t>
            </a:r>
            <a:r>
              <a:rPr lang="en" sz="1800" dirty="0" smtClean="0">
                <a:solidFill>
                  <a:srgbClr val="ED2727"/>
                </a:solidFill>
                <a:latin typeface="Times New Roman" panose="02020603050405020304" pitchFamily="18" charset="0"/>
                <a:cs typeface="Times New Roman" panose="02020603050405020304" pitchFamily="18" charset="0"/>
              </a:rPr>
              <a:t>                           KẾ </a:t>
            </a:r>
            <a:r>
              <a:rPr lang="en" sz="1800" dirty="0">
                <a:solidFill>
                  <a:srgbClr val="ED2727"/>
                </a:solidFill>
                <a:latin typeface="Times New Roman" panose="02020603050405020304" pitchFamily="18" charset="0"/>
                <a:cs typeface="Times New Roman" panose="02020603050405020304" pitchFamily="18" charset="0"/>
              </a:rPr>
              <a:t>HOẠCH </a:t>
            </a:r>
            <a:r>
              <a:rPr lang="en" sz="1800" dirty="0" smtClean="0">
                <a:solidFill>
                  <a:srgbClr val="ED2727"/>
                </a:solidFill>
                <a:latin typeface="Times New Roman" panose="02020603050405020304" pitchFamily="18" charset="0"/>
                <a:cs typeface="Times New Roman" panose="02020603050405020304" pitchFamily="18" charset="0"/>
              </a:rPr>
              <a:t>PHÁT TRIỂN NHÀ Ở CẤP TỈNH</a:t>
            </a:r>
            <a:endParaRPr sz="1800" dirty="0">
              <a:solidFill>
                <a:srgbClr val="ED2727"/>
              </a:solidFill>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474303" y="789229"/>
            <a:ext cx="1870455" cy="1048547"/>
          </a:xfrm>
          <a:prstGeom prst="rect">
            <a:avLst/>
          </a:prstGeom>
        </p:spPr>
      </p:pic>
      <p:sp>
        <p:nvSpPr>
          <p:cNvPr id="10" name="Rectangle 9"/>
          <p:cNvSpPr/>
          <p:nvPr/>
        </p:nvSpPr>
        <p:spPr>
          <a:xfrm>
            <a:off x="404030" y="2564246"/>
            <a:ext cx="8525017" cy="307777"/>
          </a:xfrm>
          <a:prstGeom prst="rect">
            <a:avLst/>
          </a:prstGeom>
        </p:spPr>
        <p:txBody>
          <a:bodyPr wrap="square">
            <a:spAutoFit/>
          </a:bodyPr>
          <a:lstStyle/>
          <a:p>
            <a:pPr algn="just"/>
            <a:r>
              <a:rPr lang="en-US" b="1" dirty="0" smtClean="0">
                <a:solidFill>
                  <a:schemeClr val="accent6">
                    <a:lumMod val="75000"/>
                  </a:schemeClr>
                </a:solidFill>
                <a:latin typeface="Times New Roman" panose="02020603050405020304" pitchFamily="18" charset="0"/>
                <a:cs typeface="Times New Roman" panose="02020603050405020304" pitchFamily="18" charset="0"/>
              </a:rPr>
              <a:t>CĂN CỨ </a:t>
            </a:r>
            <a:r>
              <a:rPr lang="en-US" b="1" smtClean="0">
                <a:solidFill>
                  <a:schemeClr val="accent6">
                    <a:lumMod val="75000"/>
                  </a:schemeClr>
                </a:solidFill>
                <a:latin typeface="Times New Roman" panose="02020603050405020304" pitchFamily="18" charset="0"/>
                <a:cs typeface="Times New Roman" panose="02020603050405020304" pitchFamily="18" charset="0"/>
              </a:rPr>
              <a:t>XÂY </a:t>
            </a:r>
            <a:r>
              <a:rPr lang="en-US" b="1" smtClean="0">
                <a:solidFill>
                  <a:schemeClr val="accent6">
                    <a:lumMod val="75000"/>
                  </a:schemeClr>
                </a:solidFill>
                <a:latin typeface="Times New Roman" panose="02020603050405020304" pitchFamily="18" charset="0"/>
                <a:cs typeface="Times New Roman" panose="02020603050405020304" pitchFamily="18" charset="0"/>
              </a:rPr>
              <a:t>DỰNG CHƯƠNG TRÌNH, KẾ HOẠCH PT NHÀ Ở  CẤP TỈNH </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26)</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0078" y="3130127"/>
            <a:ext cx="4340979" cy="1823576"/>
          </a:xfrm>
          <a:prstGeom prst="rect">
            <a:avLst/>
          </a:prstGeom>
          <a:noFill/>
          <a:ln>
            <a:solidFill>
              <a:schemeClr val="bg2">
                <a:lumMod val="50000"/>
              </a:schemeClr>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ts val="1700"/>
              </a:lnSpc>
              <a:spcBef>
                <a:spcPts val="600"/>
              </a:spcBef>
              <a:spcAft>
                <a:spcPts val="600"/>
              </a:spcAft>
              <a:tabLst>
                <a:tab pos="630555" algn="l"/>
              </a:tabLst>
            </a:pPr>
            <a:endParaRPr lang="en-US" sz="1200" dirty="0" smtClean="0">
              <a:latin typeface="Times New Roman" panose="02020603050405020304" pitchFamily="18" charset="0"/>
              <a:ea typeface="Calibri" panose="020F0502020204030204" pitchFamily="34" charset="0"/>
              <a:cs typeface="Microsoft Uighur" panose="020B0604020202020204" charset="-78"/>
            </a:endParaRPr>
          </a:p>
          <a:p>
            <a:pPr algn="just">
              <a:lnSpc>
                <a:spcPts val="1700"/>
              </a:lnSpc>
              <a:spcBef>
                <a:spcPts val="200"/>
              </a:spcBef>
              <a:spcAft>
                <a:spcPts val="200"/>
              </a:spcAft>
              <a:tabLst>
                <a:tab pos="630555" algn="l"/>
              </a:tabLst>
            </a:pPr>
            <a:r>
              <a:rPr lang="en-US" sz="1200" b="1" dirty="0" smtClean="0">
                <a:solidFill>
                  <a:srgbClr val="FF0000"/>
                </a:solidFill>
                <a:latin typeface="Times New Roman" panose="02020603050405020304" pitchFamily="18" charset="0"/>
                <a:ea typeface="Calibri" panose="020F0502020204030204" pitchFamily="34" charset="0"/>
                <a:cs typeface="Microsoft Uighur" panose="020B0604020202020204" charset="-78"/>
              </a:rPr>
              <a:t>CC1: </a:t>
            </a:r>
            <a:r>
              <a:rPr lang="en-US" sz="1200" dirty="0" err="1" smtClean="0">
                <a:latin typeface="Times New Roman" panose="02020603050405020304" pitchFamily="18" charset="0"/>
                <a:ea typeface="Calibri" panose="020F0502020204030204" pitchFamily="34" charset="0"/>
                <a:cs typeface="Microsoft Uighur" panose="020B0604020202020204" charset="-78"/>
              </a:rPr>
              <a:t>Chiến</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lược</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phát</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triển</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nhà</a:t>
            </a:r>
            <a:r>
              <a:rPr lang="en-US" sz="1200" dirty="0">
                <a:latin typeface="Times New Roman" panose="02020603050405020304" pitchFamily="18" charset="0"/>
                <a:ea typeface="Calibri" panose="020F0502020204030204" pitchFamily="34" charset="0"/>
                <a:cs typeface="Microsoft Uighur" panose="020B0604020202020204" charset="-78"/>
              </a:rPr>
              <a:t> ở </a:t>
            </a:r>
            <a:r>
              <a:rPr lang="en-US" sz="1200" dirty="0" err="1">
                <a:latin typeface="Times New Roman" panose="02020603050405020304" pitchFamily="18" charset="0"/>
                <a:ea typeface="Calibri" panose="020F0502020204030204" pitchFamily="34" charset="0"/>
                <a:cs typeface="Microsoft Uighur" panose="020B0604020202020204" charset="-78"/>
              </a:rPr>
              <a:t>quốc</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gia</a:t>
            </a:r>
            <a:endParaRPr lang="en-US" sz="1200" dirty="0">
              <a:latin typeface="Calibri" panose="020F0502020204030204" pitchFamily="34" charset="0"/>
              <a:ea typeface="Calibri" panose="020F0502020204030204" pitchFamily="34" charset="0"/>
              <a:cs typeface="Microsoft Uighur" panose="020B0604020202020204" charset="-78"/>
            </a:endParaRPr>
          </a:p>
          <a:p>
            <a:pPr algn="just">
              <a:lnSpc>
                <a:spcPts val="1700"/>
              </a:lnSpc>
              <a:spcBef>
                <a:spcPts val="200"/>
              </a:spcBef>
              <a:spcAft>
                <a:spcPts val="200"/>
              </a:spcAft>
              <a:tabLst>
                <a:tab pos="630555" algn="l"/>
              </a:tabLst>
            </a:pPr>
            <a:r>
              <a:rPr lang="en-US" sz="1200" b="1" dirty="0" smtClean="0">
                <a:solidFill>
                  <a:srgbClr val="FF0000"/>
                </a:solidFill>
                <a:latin typeface="Times New Roman" panose="02020603050405020304" pitchFamily="18" charset="0"/>
                <a:ea typeface="Calibri" panose="020F0502020204030204" pitchFamily="34" charset="0"/>
                <a:cs typeface="Microsoft Uighur" panose="020B0604020202020204" charset="-78"/>
              </a:rPr>
              <a:t>CC2: </a:t>
            </a:r>
            <a:r>
              <a:rPr lang="en-US" sz="1200" dirty="0" err="1" smtClean="0">
                <a:latin typeface="Times New Roman" panose="02020603050405020304" pitchFamily="18" charset="0"/>
                <a:ea typeface="Calibri" panose="020F0502020204030204" pitchFamily="34" charset="0"/>
                <a:cs typeface="Microsoft Uighur" panose="020B0604020202020204" charset="-78"/>
              </a:rPr>
              <a:t>Quy</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hoạch</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sử</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dụng</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đất</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smtClean="0">
                <a:latin typeface="Times New Roman" panose="02020603050405020304" pitchFamily="18" charset="0"/>
                <a:ea typeface="Calibri" panose="020F0502020204030204" pitchFamily="34" charset="0"/>
                <a:cs typeface="Microsoft Uighur" panose="020B0604020202020204" charset="-78"/>
              </a:rPr>
              <a:t>QH </a:t>
            </a:r>
            <a:r>
              <a:rPr lang="en-US" sz="1200" dirty="0" err="1" smtClean="0">
                <a:latin typeface="Times New Roman" panose="02020603050405020304" pitchFamily="18" charset="0"/>
                <a:ea typeface="Calibri" panose="020F0502020204030204" pitchFamily="34" charset="0"/>
                <a:cs typeface="Microsoft Uighur" panose="020B0604020202020204" charset="-78"/>
              </a:rPr>
              <a:t>xây</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dựng</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smtClean="0">
                <a:latin typeface="Times New Roman" panose="02020603050405020304" pitchFamily="18" charset="0"/>
                <a:ea typeface="Calibri" panose="020F0502020204030204" pitchFamily="34" charset="0"/>
                <a:cs typeface="Microsoft Uighur" panose="020B0604020202020204" charset="-78"/>
              </a:rPr>
              <a:t>QH </a:t>
            </a:r>
            <a:r>
              <a:rPr lang="en-US" sz="1200" dirty="0" err="1" smtClean="0">
                <a:latin typeface="Times New Roman" panose="02020603050405020304" pitchFamily="18" charset="0"/>
                <a:ea typeface="Calibri" panose="020F0502020204030204" pitchFamily="34" charset="0"/>
                <a:cs typeface="Microsoft Uighur" panose="020B0604020202020204" charset="-78"/>
              </a:rPr>
              <a:t>đô</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thị</a:t>
            </a:r>
            <a:endParaRPr lang="en-US" sz="1200" dirty="0">
              <a:latin typeface="Calibri" panose="020F0502020204030204" pitchFamily="34" charset="0"/>
              <a:ea typeface="Calibri" panose="020F0502020204030204" pitchFamily="34" charset="0"/>
              <a:cs typeface="Microsoft Uighur" panose="020B0604020202020204" charset="-78"/>
            </a:endParaRPr>
          </a:p>
          <a:p>
            <a:pPr algn="just">
              <a:lnSpc>
                <a:spcPts val="1700"/>
              </a:lnSpc>
              <a:spcBef>
                <a:spcPts val="200"/>
              </a:spcBef>
              <a:spcAft>
                <a:spcPts val="200"/>
              </a:spcAft>
              <a:tabLst>
                <a:tab pos="630555" algn="l"/>
              </a:tabLst>
            </a:pPr>
            <a:r>
              <a:rPr lang="en-US" sz="1200" b="1" dirty="0" smtClean="0">
                <a:solidFill>
                  <a:srgbClr val="FF0000"/>
                </a:solidFill>
                <a:latin typeface="Times New Roman" panose="02020603050405020304" pitchFamily="18" charset="0"/>
                <a:ea typeface="Calibri" panose="020F0502020204030204" pitchFamily="34" charset="0"/>
                <a:cs typeface="Microsoft Uighur" panose="020B0604020202020204" charset="-78"/>
              </a:rPr>
              <a:t>CC3: </a:t>
            </a:r>
            <a:r>
              <a:rPr lang="en-US" sz="1200" dirty="0" err="1" smtClean="0">
                <a:latin typeface="Times New Roman" panose="02020603050405020304" pitchFamily="18" charset="0"/>
                <a:ea typeface="Calibri" panose="020F0502020204030204" pitchFamily="34" charset="0"/>
                <a:cs typeface="Microsoft Uighur" panose="020B0604020202020204" charset="-78"/>
              </a:rPr>
              <a:t>Điều</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kiện</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phát</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triển</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kinh</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tế</a:t>
            </a:r>
            <a:r>
              <a:rPr lang="en-US" sz="1200" dirty="0">
                <a:latin typeface="Times New Roman" panose="02020603050405020304" pitchFamily="18" charset="0"/>
                <a:ea typeface="Calibri" panose="020F0502020204030204" pitchFamily="34" charset="0"/>
                <a:cs typeface="Microsoft Uighur" panose="020B0604020202020204" charset="-78"/>
              </a:rPr>
              <a:t> - </a:t>
            </a:r>
            <a:r>
              <a:rPr lang="en-US" sz="1200" dirty="0" err="1">
                <a:latin typeface="Times New Roman" panose="02020603050405020304" pitchFamily="18" charset="0"/>
                <a:ea typeface="Calibri" panose="020F0502020204030204" pitchFamily="34" charset="0"/>
                <a:cs typeface="Microsoft Uighur" panose="020B0604020202020204" charset="-78"/>
              </a:rPr>
              <a:t>xã</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hội</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của</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địa</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phương</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kết</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quả</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thực</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hiện</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chương</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trình</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phát</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triển</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nhà</a:t>
            </a:r>
            <a:r>
              <a:rPr lang="en-US" sz="1200" dirty="0">
                <a:latin typeface="Times New Roman" panose="02020603050405020304" pitchFamily="18" charset="0"/>
                <a:ea typeface="Calibri" panose="020F0502020204030204" pitchFamily="34" charset="0"/>
                <a:cs typeface="Microsoft Uighur" panose="020B0604020202020204" charset="-78"/>
              </a:rPr>
              <a:t> ở </a:t>
            </a:r>
            <a:r>
              <a:rPr lang="en-US" sz="1200" dirty="0" err="1">
                <a:latin typeface="Times New Roman" panose="02020603050405020304" pitchFamily="18" charset="0"/>
                <a:ea typeface="Calibri" panose="020F0502020204030204" pitchFamily="34" charset="0"/>
                <a:cs typeface="Microsoft Uighur" panose="020B0604020202020204" charset="-78"/>
              </a:rPr>
              <a:t>cấp</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tỉnh</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kỳ</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trước</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hiện</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trạng</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nhà</a:t>
            </a:r>
            <a:r>
              <a:rPr lang="en-US" sz="1200" dirty="0">
                <a:latin typeface="Times New Roman" panose="02020603050405020304" pitchFamily="18" charset="0"/>
                <a:ea typeface="Calibri" panose="020F0502020204030204" pitchFamily="34" charset="0"/>
                <a:cs typeface="Microsoft Uighur" panose="020B0604020202020204" charset="-78"/>
              </a:rPr>
              <a:t> ở; </a:t>
            </a:r>
            <a:r>
              <a:rPr lang="en-US" sz="1200" dirty="0" err="1">
                <a:latin typeface="Times New Roman" panose="02020603050405020304" pitchFamily="18" charset="0"/>
                <a:ea typeface="Calibri" panose="020F0502020204030204" pitchFamily="34" charset="0"/>
                <a:cs typeface="Microsoft Uighur" panose="020B0604020202020204" charset="-78"/>
              </a:rPr>
              <a:t>nhu</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cầu</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về</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nhà</a:t>
            </a:r>
            <a:r>
              <a:rPr lang="en-US" sz="1200" dirty="0">
                <a:latin typeface="Times New Roman" panose="02020603050405020304" pitchFamily="18" charset="0"/>
                <a:ea typeface="Calibri" panose="020F0502020204030204" pitchFamily="34" charset="0"/>
                <a:cs typeface="Microsoft Uighur" panose="020B0604020202020204" charset="-78"/>
              </a:rPr>
              <a:t> ở </a:t>
            </a:r>
            <a:r>
              <a:rPr lang="en-US" sz="1200" dirty="0" err="1">
                <a:latin typeface="Times New Roman" panose="02020603050405020304" pitchFamily="18" charset="0"/>
                <a:ea typeface="Calibri" panose="020F0502020204030204" pitchFamily="34" charset="0"/>
                <a:cs typeface="Microsoft Uighur" panose="020B0604020202020204" charset="-78"/>
              </a:rPr>
              <a:t>trong</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giai</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đoạn</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xây</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dựng</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chương</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trình</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phát</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triển</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nhà</a:t>
            </a:r>
            <a:r>
              <a:rPr lang="en-US" sz="1200" dirty="0">
                <a:latin typeface="Times New Roman" panose="02020603050405020304" pitchFamily="18" charset="0"/>
                <a:ea typeface="Calibri" panose="020F0502020204030204" pitchFamily="34" charset="0"/>
                <a:cs typeface="Microsoft Uighur" panose="020B0604020202020204" charset="-78"/>
              </a:rPr>
              <a:t> ở </a:t>
            </a:r>
            <a:r>
              <a:rPr lang="en-US" sz="1200" dirty="0" err="1">
                <a:latin typeface="Times New Roman" panose="02020603050405020304" pitchFamily="18" charset="0"/>
                <a:ea typeface="Calibri" panose="020F0502020204030204" pitchFamily="34" charset="0"/>
                <a:cs typeface="Microsoft Uighur" panose="020B0604020202020204" charset="-78"/>
              </a:rPr>
              <a:t>cấp</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tỉnh</a:t>
            </a:r>
            <a:endParaRPr lang="en-US" sz="1200" dirty="0">
              <a:effectLst/>
              <a:latin typeface="Calibri" panose="020F0502020204030204" pitchFamily="34" charset="0"/>
              <a:ea typeface="Calibri" panose="020F0502020204030204" pitchFamily="34" charset="0"/>
              <a:cs typeface="Microsoft Uighur" panose="020B0604020202020204" charset="-78"/>
            </a:endParaRPr>
          </a:p>
        </p:txBody>
      </p:sp>
      <p:sp>
        <p:nvSpPr>
          <p:cNvPr id="14" name="Rectangle 13"/>
          <p:cNvSpPr/>
          <p:nvPr/>
        </p:nvSpPr>
        <p:spPr>
          <a:xfrm>
            <a:off x="1583576" y="2903773"/>
            <a:ext cx="2080485" cy="528350"/>
          </a:xfrm>
          <a:prstGeom prst="rect">
            <a:avLst/>
          </a:prstGeom>
          <a:solidFill>
            <a:schemeClr val="bg2">
              <a:lumMod val="90000"/>
            </a:schemeClr>
          </a:solidFill>
          <a:ln w="9525"/>
        </p:spPr>
        <p:style>
          <a:lnRef idx="2">
            <a:schemeClr val="dk1"/>
          </a:lnRef>
          <a:fillRef idx="1">
            <a:schemeClr val="lt1"/>
          </a:fillRef>
          <a:effectRef idx="0">
            <a:schemeClr val="dk1"/>
          </a:effectRef>
          <a:fontRef idx="minor">
            <a:schemeClr val="dk1"/>
          </a:fontRef>
        </p:style>
        <p:txBody>
          <a:bodyPr wrap="square">
            <a:spAutoFit/>
          </a:bodyPr>
          <a:lstStyle/>
          <a:p>
            <a:pPr algn="ctr">
              <a:lnSpc>
                <a:spcPts val="1700"/>
              </a:lnSpc>
              <a:spcBef>
                <a:spcPts val="600"/>
              </a:spcBef>
              <a:spcAft>
                <a:spcPts val="600"/>
              </a:spcAft>
            </a:pP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CHƯƠNG TRÌNH PHÁT TRIỂN NHÀ Ở</a:t>
            </a:r>
            <a:endPar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15"/>
          <p:cNvSpPr/>
          <p:nvPr/>
        </p:nvSpPr>
        <p:spPr>
          <a:xfrm>
            <a:off x="4907559" y="3130127"/>
            <a:ext cx="4021487" cy="1921039"/>
          </a:xfrm>
          <a:prstGeom prst="rect">
            <a:avLst/>
          </a:prstGeom>
          <a:noFill/>
          <a:ln>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ts val="1700"/>
              </a:lnSpc>
              <a:spcBef>
                <a:spcPts val="600"/>
              </a:spcBef>
              <a:spcAft>
                <a:spcPts val="600"/>
              </a:spcAft>
              <a:tabLst>
                <a:tab pos="630555" algn="l"/>
              </a:tabLst>
            </a:pPr>
            <a:endParaRPr lang="en-US" sz="1200" dirty="0" smtClean="0">
              <a:latin typeface="Times New Roman" panose="02020603050405020304" pitchFamily="18" charset="0"/>
              <a:ea typeface="Calibri" panose="020F0502020204030204" pitchFamily="34" charset="0"/>
              <a:cs typeface="Microsoft Uighur" panose="020B0604020202020204" charset="-78"/>
            </a:endParaRPr>
          </a:p>
          <a:p>
            <a:pPr algn="just">
              <a:lnSpc>
                <a:spcPts val="1700"/>
              </a:lnSpc>
              <a:spcBef>
                <a:spcPts val="600"/>
              </a:spcBef>
              <a:spcAft>
                <a:spcPts val="600"/>
              </a:spcAft>
              <a:tabLst>
                <a:tab pos="630555" algn="l"/>
              </a:tabLst>
            </a:pPr>
            <a:r>
              <a:rPr lang="en-US" sz="1200" b="1" dirty="0" smtClean="0">
                <a:solidFill>
                  <a:srgbClr val="FF0000"/>
                </a:solidFill>
                <a:latin typeface="Times New Roman" panose="02020603050405020304" pitchFamily="18" charset="0"/>
                <a:ea typeface="Calibri" panose="020F0502020204030204" pitchFamily="34" charset="0"/>
                <a:cs typeface="Microsoft Uighur" panose="020B0604020202020204" charset="-78"/>
              </a:rPr>
              <a:t>CC1: </a:t>
            </a:r>
            <a:r>
              <a:rPr lang="en-US" sz="1200" dirty="0" err="1">
                <a:latin typeface="Times New Roman" panose="02020603050405020304" pitchFamily="18" charset="0"/>
                <a:ea typeface="Calibri" panose="020F0502020204030204" pitchFamily="34" charset="0"/>
                <a:cs typeface="Microsoft Uighur" panose="020B0604020202020204" charset="-78"/>
              </a:rPr>
              <a:t>Chương</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trình</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phát</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triển</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nhà</a:t>
            </a:r>
            <a:r>
              <a:rPr lang="en-US" sz="1200" dirty="0">
                <a:latin typeface="Times New Roman" panose="02020603050405020304" pitchFamily="18" charset="0"/>
                <a:ea typeface="Calibri" panose="020F0502020204030204" pitchFamily="34" charset="0"/>
                <a:cs typeface="Microsoft Uighur" panose="020B0604020202020204" charset="-78"/>
              </a:rPr>
              <a:t> ở </a:t>
            </a:r>
            <a:r>
              <a:rPr lang="en-US" sz="1200" dirty="0" err="1">
                <a:latin typeface="Times New Roman" panose="02020603050405020304" pitchFamily="18" charset="0"/>
                <a:ea typeface="Calibri" panose="020F0502020204030204" pitchFamily="34" charset="0"/>
                <a:cs typeface="Microsoft Uighur" panose="020B0604020202020204" charset="-78"/>
              </a:rPr>
              <a:t>cấp</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tỉnh</a:t>
            </a:r>
            <a:endParaRPr lang="en-US" sz="1200" dirty="0">
              <a:latin typeface="Times New Roman" panose="02020603050405020304" pitchFamily="18" charset="0"/>
              <a:ea typeface="Calibri" panose="020F0502020204030204" pitchFamily="34" charset="0"/>
              <a:cs typeface="Microsoft Uighur" panose="020B0604020202020204" charset="-78"/>
            </a:endParaRPr>
          </a:p>
          <a:p>
            <a:pPr algn="just">
              <a:lnSpc>
                <a:spcPts val="1700"/>
              </a:lnSpc>
              <a:spcBef>
                <a:spcPts val="600"/>
              </a:spcBef>
              <a:spcAft>
                <a:spcPts val="600"/>
              </a:spcAft>
              <a:tabLst>
                <a:tab pos="630555" algn="l"/>
              </a:tabLst>
            </a:pPr>
            <a:r>
              <a:rPr lang="en-US" sz="1200" b="1" dirty="0" smtClean="0">
                <a:solidFill>
                  <a:srgbClr val="FF0000"/>
                </a:solidFill>
                <a:latin typeface="Times New Roman" panose="02020603050405020304" pitchFamily="18" charset="0"/>
                <a:ea typeface="Calibri" panose="020F0502020204030204" pitchFamily="34" charset="0"/>
                <a:cs typeface="Microsoft Uighur" panose="020B0604020202020204" charset="-78"/>
              </a:rPr>
              <a:t>CC2: </a:t>
            </a:r>
            <a:r>
              <a:rPr lang="en-US" sz="1200" dirty="0" err="1">
                <a:latin typeface="Times New Roman" panose="02020603050405020304" pitchFamily="18" charset="0"/>
                <a:ea typeface="Calibri" panose="020F0502020204030204" pitchFamily="34" charset="0"/>
                <a:cs typeface="Microsoft Uighur" panose="020B0604020202020204" charset="-78"/>
              </a:rPr>
              <a:t>Kế</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hoạch</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phát</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triển</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kinh</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tế</a:t>
            </a:r>
            <a:r>
              <a:rPr lang="en-US" sz="1200" dirty="0">
                <a:latin typeface="Times New Roman" panose="02020603050405020304" pitchFamily="18" charset="0"/>
                <a:ea typeface="Calibri" panose="020F0502020204030204" pitchFamily="34" charset="0"/>
                <a:cs typeface="Microsoft Uighur" panose="020B0604020202020204" charset="-78"/>
              </a:rPr>
              <a:t> - </a:t>
            </a:r>
            <a:r>
              <a:rPr lang="en-US" sz="1200" err="1">
                <a:latin typeface="Times New Roman" panose="02020603050405020304" pitchFamily="18" charset="0"/>
                <a:ea typeface="Calibri" panose="020F0502020204030204" pitchFamily="34" charset="0"/>
                <a:cs typeface="Microsoft Uighur" panose="020B0604020202020204" charset="-78"/>
              </a:rPr>
              <a:t>xã</a:t>
            </a:r>
            <a:r>
              <a:rPr lang="en-US" sz="1200">
                <a:latin typeface="Times New Roman" panose="02020603050405020304" pitchFamily="18" charset="0"/>
                <a:ea typeface="Calibri" panose="020F0502020204030204" pitchFamily="34" charset="0"/>
                <a:cs typeface="Microsoft Uighur" panose="020B0604020202020204" charset="-78"/>
              </a:rPr>
              <a:t> </a:t>
            </a:r>
            <a:r>
              <a:rPr lang="en-US" sz="1200" smtClean="0">
                <a:latin typeface="Times New Roman" panose="02020603050405020304" pitchFamily="18" charset="0"/>
                <a:ea typeface="Calibri" panose="020F0502020204030204" pitchFamily="34" charset="0"/>
                <a:cs typeface="Microsoft Uighur" panose="020B0604020202020204" charset="-78"/>
              </a:rPr>
              <a:t>hội của địa phương </a:t>
            </a:r>
            <a:endParaRPr lang="en-US" sz="1200" dirty="0">
              <a:latin typeface="Times New Roman" panose="02020603050405020304" pitchFamily="18" charset="0"/>
              <a:ea typeface="Calibri" panose="020F0502020204030204" pitchFamily="34" charset="0"/>
              <a:cs typeface="Microsoft Uighur" panose="020B0604020202020204" charset="-78"/>
            </a:endParaRPr>
          </a:p>
          <a:p>
            <a:pPr>
              <a:spcAft>
                <a:spcPts val="400"/>
              </a:spcAft>
            </a:pPr>
            <a:r>
              <a:rPr lang="en-US" sz="1200" b="1" dirty="0" smtClean="0">
                <a:solidFill>
                  <a:srgbClr val="FF0000"/>
                </a:solidFill>
                <a:latin typeface="Times New Roman" panose="02020603050405020304" pitchFamily="18" charset="0"/>
                <a:ea typeface="Calibri" panose="020F0502020204030204" pitchFamily="34" charset="0"/>
                <a:cs typeface="Microsoft Uighur" panose="020B0604020202020204" charset="-78"/>
              </a:rPr>
              <a:t>CC3: </a:t>
            </a:r>
            <a:r>
              <a:rPr lang="en-US" sz="1200" dirty="0" err="1">
                <a:latin typeface="Times New Roman" panose="02020603050405020304" pitchFamily="18" charset="0"/>
                <a:ea typeface="Calibri" panose="020F0502020204030204" pitchFamily="34" charset="0"/>
                <a:cs typeface="Microsoft Uighur" panose="020B0604020202020204" charset="-78"/>
              </a:rPr>
              <a:t>Kết</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quả</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thực</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hiện</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kế</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hoạch</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phát</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triển</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nhà</a:t>
            </a:r>
            <a:r>
              <a:rPr lang="en-US" sz="1200" dirty="0">
                <a:latin typeface="Times New Roman" panose="02020603050405020304" pitchFamily="18" charset="0"/>
                <a:ea typeface="Calibri" panose="020F0502020204030204" pitchFamily="34" charset="0"/>
                <a:cs typeface="Microsoft Uighur" panose="020B0604020202020204" charset="-78"/>
              </a:rPr>
              <a:t> ở </a:t>
            </a:r>
            <a:r>
              <a:rPr lang="en-US" sz="1200" dirty="0" err="1">
                <a:latin typeface="Times New Roman" panose="02020603050405020304" pitchFamily="18" charset="0"/>
                <a:ea typeface="Calibri" panose="020F0502020204030204" pitchFamily="34" charset="0"/>
                <a:cs typeface="Microsoft Uighur" panose="020B0604020202020204" charset="-78"/>
              </a:rPr>
              <a:t>cấp</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tỉnh</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kỳ</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trước</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hiện</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trạng</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nhà</a:t>
            </a:r>
            <a:r>
              <a:rPr lang="en-US" sz="1200" dirty="0">
                <a:latin typeface="Times New Roman" panose="02020603050405020304" pitchFamily="18" charset="0"/>
                <a:ea typeface="Calibri" panose="020F0502020204030204" pitchFamily="34" charset="0"/>
                <a:cs typeface="Microsoft Uighur" panose="020B0604020202020204" charset="-78"/>
              </a:rPr>
              <a:t> ở; </a:t>
            </a:r>
            <a:r>
              <a:rPr lang="en-US" sz="1200" dirty="0" err="1">
                <a:latin typeface="Times New Roman" panose="02020603050405020304" pitchFamily="18" charset="0"/>
                <a:ea typeface="Calibri" panose="020F0502020204030204" pitchFamily="34" charset="0"/>
                <a:cs typeface="Microsoft Uighur" panose="020B0604020202020204" charset="-78"/>
              </a:rPr>
              <a:t>nhu</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cầu</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về</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nhà</a:t>
            </a:r>
            <a:r>
              <a:rPr lang="en-US" sz="1200" dirty="0">
                <a:latin typeface="Times New Roman" panose="02020603050405020304" pitchFamily="18" charset="0"/>
                <a:ea typeface="Calibri" panose="020F0502020204030204" pitchFamily="34" charset="0"/>
                <a:cs typeface="Microsoft Uighur" panose="020B0604020202020204" charset="-78"/>
              </a:rPr>
              <a:t> ở </a:t>
            </a:r>
            <a:r>
              <a:rPr lang="en-US" sz="1200" dirty="0" err="1">
                <a:latin typeface="Times New Roman" panose="02020603050405020304" pitchFamily="18" charset="0"/>
                <a:ea typeface="Calibri" panose="020F0502020204030204" pitchFamily="34" charset="0"/>
                <a:cs typeface="Microsoft Uighur" panose="020B0604020202020204" charset="-78"/>
              </a:rPr>
              <a:t>trong</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giai</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đoạn</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xây</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dựng</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kế</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hoạch</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phát</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triển</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nhà</a:t>
            </a:r>
            <a:r>
              <a:rPr lang="en-US" sz="1200" dirty="0">
                <a:latin typeface="Times New Roman" panose="02020603050405020304" pitchFamily="18" charset="0"/>
                <a:ea typeface="Calibri" panose="020F0502020204030204" pitchFamily="34" charset="0"/>
                <a:cs typeface="Microsoft Uighur" panose="020B0604020202020204" charset="-78"/>
              </a:rPr>
              <a:t> ở </a:t>
            </a:r>
            <a:r>
              <a:rPr lang="en-US" sz="1200" dirty="0" err="1">
                <a:latin typeface="Times New Roman" panose="02020603050405020304" pitchFamily="18" charset="0"/>
                <a:ea typeface="Calibri" panose="020F0502020204030204" pitchFamily="34" charset="0"/>
                <a:cs typeface="Microsoft Uighur" panose="020B0604020202020204" charset="-78"/>
              </a:rPr>
              <a:t>cấp</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a:latin typeface="Times New Roman" panose="02020603050405020304" pitchFamily="18" charset="0"/>
                <a:ea typeface="Calibri" panose="020F0502020204030204" pitchFamily="34" charset="0"/>
                <a:cs typeface="Microsoft Uighur" panose="020B0604020202020204" charset="-78"/>
              </a:rPr>
              <a:t>tỉnh</a:t>
            </a:r>
            <a:r>
              <a:rPr lang="en-US" sz="1200" dirty="0" smtClean="0">
                <a:latin typeface="Times New Roman" panose="02020603050405020304" pitchFamily="18" charset="0"/>
                <a:ea typeface="Calibri" panose="020F0502020204030204" pitchFamily="34" charset="0"/>
                <a:cs typeface="Microsoft Uighur" panose="020B0604020202020204" charset="-78"/>
              </a:rPr>
              <a:t>.</a:t>
            </a:r>
          </a:p>
          <a:p>
            <a:pPr>
              <a:spcAft>
                <a:spcPts val="400"/>
              </a:spcAft>
            </a:pPr>
            <a:endParaRPr lang="en-US" sz="1200" dirty="0">
              <a:latin typeface="Times New Roman" panose="02020603050405020304" pitchFamily="18" charset="0"/>
              <a:ea typeface="Calibri" panose="020F0502020204030204" pitchFamily="34" charset="0"/>
              <a:cs typeface="Microsoft Uighur" panose="020B0604020202020204" charset="-78"/>
            </a:endParaRPr>
          </a:p>
        </p:txBody>
      </p:sp>
      <p:sp>
        <p:nvSpPr>
          <p:cNvPr id="15" name="Rectangle 14"/>
          <p:cNvSpPr/>
          <p:nvPr/>
        </p:nvSpPr>
        <p:spPr>
          <a:xfrm>
            <a:off x="6167293" y="2872023"/>
            <a:ext cx="1936474" cy="528350"/>
          </a:xfrm>
          <a:prstGeom prst="rect">
            <a:avLst/>
          </a:prstGeom>
          <a:solidFill>
            <a:schemeClr val="accent6">
              <a:lumMod val="40000"/>
              <a:lumOff val="60000"/>
            </a:schemeClr>
          </a:solidFill>
          <a:ln w="9525"/>
        </p:spPr>
        <p:style>
          <a:lnRef idx="2">
            <a:schemeClr val="dk1"/>
          </a:lnRef>
          <a:fillRef idx="1">
            <a:schemeClr val="lt1"/>
          </a:fillRef>
          <a:effectRef idx="0">
            <a:schemeClr val="dk1"/>
          </a:effectRef>
          <a:fontRef idx="minor">
            <a:schemeClr val="dk1"/>
          </a:fontRef>
        </p:style>
        <p:txBody>
          <a:bodyPr wrap="square">
            <a:spAutoFit/>
          </a:bodyPr>
          <a:lstStyle/>
          <a:p>
            <a:pPr algn="ctr">
              <a:lnSpc>
                <a:spcPts val="1700"/>
              </a:lnSpc>
              <a:spcBef>
                <a:spcPts val="600"/>
              </a:spcBef>
              <a:spcAft>
                <a:spcPts val="600"/>
              </a:spcAft>
            </a:pP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KẾ HOẠCH PHÁT TRIỂN NHÀ Ở</a:t>
            </a:r>
            <a:endPar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8364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74" name="Rectangle 73"/>
          <p:cNvSpPr/>
          <p:nvPr/>
        </p:nvSpPr>
        <p:spPr>
          <a:xfrm>
            <a:off x="416385" y="911128"/>
            <a:ext cx="8525017" cy="954107"/>
          </a:xfrm>
          <a:prstGeom prst="rect">
            <a:avLst/>
          </a:prstGeom>
        </p:spPr>
        <p:txBody>
          <a:bodyPr wrap="square">
            <a:spAutoFit/>
          </a:bodyPr>
          <a:lstStyle/>
          <a:p>
            <a:pPr algn="just"/>
            <a:r>
              <a:rPr lang="en-US" b="1" dirty="0" smtClean="0">
                <a:solidFill>
                  <a:schemeClr val="accent6">
                    <a:lumMod val="75000"/>
                  </a:schemeClr>
                </a:solidFill>
                <a:latin typeface="Times New Roman" panose="02020603050405020304" pitchFamily="18" charset="0"/>
                <a:cs typeface="Times New Roman" panose="02020603050405020304" pitchFamily="18" charset="0"/>
              </a:rPr>
              <a:t>KỲ CHƯƠNG TRÌNH, KẾ HOẠCH PTNO CẤP TỈNH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p>
          <a:p>
            <a:pPr algn="just"/>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Kế</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thừa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Nghị</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số</a:t>
            </a:r>
            <a:r>
              <a:rPr lang="en-US" dirty="0">
                <a:solidFill>
                  <a:schemeClr val="accent6">
                    <a:lumMod val="75000"/>
                  </a:schemeClr>
                </a:solidFill>
                <a:latin typeface="Times New Roman" panose="02020603050405020304" pitchFamily="18" charset="0"/>
                <a:cs typeface="Times New Roman" panose="02020603050405020304" pitchFamily="18" charset="0"/>
              </a:rPr>
              <a:t> 99/2015/NĐ-CP, </a:t>
            </a:r>
            <a:r>
              <a:rPr lang="en-US" dirty="0" err="1">
                <a:solidFill>
                  <a:schemeClr val="accent6">
                    <a:lumMod val="75000"/>
                  </a:schemeClr>
                </a:solidFill>
                <a:latin typeface="Times New Roman" panose="02020603050405020304" pitchFamily="18" charset="0"/>
                <a:cs typeface="Times New Roman" panose="02020603050405020304" pitchFamily="18" charset="0"/>
              </a:rPr>
              <a:t>kỳ</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chương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trình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smtClean="0">
                <a:solidFill>
                  <a:schemeClr val="accent6">
                    <a:lumMod val="75000"/>
                  </a:schemeClr>
                </a:solidFill>
                <a:latin typeface="Times New Roman" panose="02020603050405020304" pitchFamily="18" charset="0"/>
                <a:cs typeface="Times New Roman" panose="02020603050405020304" pitchFamily="18" charset="0"/>
              </a:rPr>
              <a:t>PT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a:solidFill>
                  <a:schemeClr val="accent6">
                    <a:lumMod val="75000"/>
                  </a:schemeClr>
                </a:solidFill>
                <a:latin typeface="Times New Roman" panose="02020603050405020304" pitchFamily="18" charset="0"/>
                <a:cs typeface="Times New Roman" panose="02020603050405020304" pitchFamily="18" charset="0"/>
              </a:rPr>
              <a:t>ở </a:t>
            </a:r>
            <a:r>
              <a:rPr lang="en-US" dirty="0" err="1">
                <a:solidFill>
                  <a:schemeClr val="accent6">
                    <a:lumMod val="75000"/>
                  </a:schemeClr>
                </a:solidFill>
                <a:latin typeface="Times New Roman" panose="02020603050405020304" pitchFamily="18" charset="0"/>
                <a:cs typeface="Times New Roman" panose="02020603050405020304" pitchFamily="18" charset="0"/>
              </a:rPr>
              <a:t>cấp</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tỉnh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a:solidFill>
                  <a:schemeClr val="accent6">
                    <a:lumMod val="75000"/>
                  </a:schemeClr>
                </a:solidFill>
                <a:latin typeface="Times New Roman" panose="02020603050405020304" pitchFamily="18" charset="0"/>
                <a:cs typeface="Times New Roman" panose="02020603050405020304" pitchFamily="18" charset="0"/>
              </a:rPr>
              <a:t>10 </a:t>
            </a:r>
            <a:r>
              <a:rPr lang="en-US" smtClean="0">
                <a:solidFill>
                  <a:schemeClr val="accent6">
                    <a:lumMod val="75000"/>
                  </a:schemeClr>
                </a:solidFill>
                <a:latin typeface="Times New Roman" panose="02020603050405020304" pitchFamily="18" charset="0"/>
                <a:cs typeface="Times New Roman" panose="02020603050405020304" pitchFamily="18" charset="0"/>
              </a:rPr>
              <a:t>năm, theo kỳ của Chiến lược PT nhà ở quốc gia. Kỳ </a:t>
            </a:r>
            <a:r>
              <a:rPr lang="en-US" dirty="0" err="1">
                <a:solidFill>
                  <a:schemeClr val="accent6">
                    <a:lumMod val="75000"/>
                  </a:schemeClr>
                </a:solidFill>
                <a:latin typeface="Times New Roman" panose="02020603050405020304" pitchFamily="18" charset="0"/>
                <a:cs typeface="Times New Roman" panose="02020603050405020304" pitchFamily="18" charset="0"/>
              </a:rPr>
              <a:t>kế</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hoạch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smtClean="0">
                <a:solidFill>
                  <a:schemeClr val="accent6">
                    <a:lumMod val="75000"/>
                  </a:schemeClr>
                </a:solidFill>
                <a:latin typeface="Times New Roman" panose="02020603050405020304" pitchFamily="18" charset="0"/>
                <a:cs typeface="Times New Roman" panose="02020603050405020304" pitchFamily="18" charset="0"/>
              </a:rPr>
              <a:t>PT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a:solidFill>
                  <a:schemeClr val="accent6">
                    <a:lumMod val="75000"/>
                  </a:schemeClr>
                </a:solidFill>
                <a:latin typeface="Times New Roman" panose="02020603050405020304" pitchFamily="18" charset="0"/>
                <a:cs typeface="Times New Roman" panose="02020603050405020304" pitchFamily="18" charset="0"/>
              </a:rPr>
              <a:t>ở </a:t>
            </a:r>
            <a:r>
              <a:rPr lang="en-US" dirty="0" err="1">
                <a:solidFill>
                  <a:schemeClr val="accent6">
                    <a:lumMod val="75000"/>
                  </a:schemeClr>
                </a:solidFill>
                <a:latin typeface="Times New Roman" panose="02020603050405020304" pitchFamily="18" charset="0"/>
                <a:cs typeface="Times New Roman" panose="02020603050405020304" pitchFamily="18" charset="0"/>
              </a:rPr>
              <a:t>cấp</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tỉnh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a:solidFill>
                  <a:schemeClr val="accent6">
                    <a:lumMod val="75000"/>
                  </a:schemeClr>
                </a:solidFill>
                <a:latin typeface="Times New Roman" panose="02020603050405020304" pitchFamily="18" charset="0"/>
                <a:cs typeface="Times New Roman" panose="02020603050405020304" pitchFamily="18" charset="0"/>
              </a:rPr>
              <a:t>05 </a:t>
            </a:r>
            <a:r>
              <a:rPr lang="en-US" smtClean="0">
                <a:solidFill>
                  <a:schemeClr val="accent6">
                    <a:lumMod val="75000"/>
                  </a:schemeClr>
                </a:solidFill>
                <a:latin typeface="Times New Roman" panose="02020603050405020304" pitchFamily="18" charset="0"/>
                <a:cs typeface="Times New Roman" panose="02020603050405020304" pitchFamily="18" charset="0"/>
              </a:rPr>
              <a:t>năm (một kỳ Chương trình có 2 kỳ Kế hoạch )</a:t>
            </a:r>
            <a:endParaRPr lang="en-US" dirty="0" smtClean="0">
              <a:solidFill>
                <a:schemeClr val="accent6">
                  <a:lumMod val="75000"/>
                </a:schemeClr>
              </a:solidFill>
              <a:latin typeface="Times New Roman" panose="02020603050405020304" pitchFamily="18" charset="0"/>
              <a:cs typeface="Times New Roman" panose="02020603050405020304" pitchFamily="18" charset="0"/>
            </a:endParaRPr>
          </a:p>
          <a:p>
            <a:pPr algn="just"/>
            <a:r>
              <a:rPr lang="en-US" dirty="0" smtClean="0">
                <a:solidFill>
                  <a:srgbClr val="FF0000"/>
                </a:solidFill>
                <a:latin typeface="Times New Roman" panose="02020603050405020304" pitchFamily="18" charset="0"/>
                <a:ea typeface="Times New Roman" panose="02020603050405020304" pitchFamily="18" charset="0"/>
              </a:rPr>
              <a:t>- </a:t>
            </a:r>
            <a:r>
              <a:rPr lang="en-US" dirty="0" err="1" smtClean="0">
                <a:solidFill>
                  <a:srgbClr val="FF0000"/>
                </a:solidFill>
                <a:latin typeface="Times New Roman" panose="02020603050405020304" pitchFamily="18" charset="0"/>
                <a:ea typeface="Times New Roman" panose="02020603050405020304" pitchFamily="18" charset="0"/>
              </a:rPr>
              <a:t>Bỏ</a:t>
            </a:r>
            <a:r>
              <a:rPr lang="en-US" dirty="0" smtClean="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kế</a:t>
            </a:r>
            <a:r>
              <a:rPr lang="en-US" dirty="0">
                <a:solidFill>
                  <a:srgbClr val="FF0000"/>
                </a:solidFill>
                <a:latin typeface="Times New Roman" panose="02020603050405020304" pitchFamily="18" charset="0"/>
                <a:ea typeface="Times New Roman" panose="02020603050405020304" pitchFamily="18" charset="0"/>
              </a:rPr>
              <a:t> </a:t>
            </a:r>
            <a:r>
              <a:rPr lang="en-US" dirty="0" err="1" smtClean="0">
                <a:solidFill>
                  <a:srgbClr val="FF0000"/>
                </a:solidFill>
                <a:latin typeface="Times New Roman" panose="02020603050405020304" pitchFamily="18" charset="0"/>
                <a:ea typeface="Times New Roman" panose="02020603050405020304" pitchFamily="18" charset="0"/>
              </a:rPr>
              <a:t>hoạch</a:t>
            </a:r>
            <a:r>
              <a:rPr lang="en-US" dirty="0" smtClean="0">
                <a:solidFill>
                  <a:srgbClr val="FF0000"/>
                </a:solidFill>
                <a:latin typeface="Times New Roman" panose="02020603050405020304" pitchFamily="18" charset="0"/>
                <a:ea typeface="Times New Roman" panose="02020603050405020304" pitchFamily="18" charset="0"/>
              </a:rPr>
              <a:t> PTNO </a:t>
            </a:r>
            <a:r>
              <a:rPr lang="en-US" dirty="0" err="1">
                <a:solidFill>
                  <a:srgbClr val="FF0000"/>
                </a:solidFill>
                <a:latin typeface="Times New Roman" panose="02020603050405020304" pitchFamily="18" charset="0"/>
                <a:ea typeface="Times New Roman" panose="02020603050405020304" pitchFamily="18" charset="0"/>
              </a:rPr>
              <a:t>hàng</a:t>
            </a:r>
            <a:r>
              <a:rPr lang="en-US" dirty="0">
                <a:solidFill>
                  <a:srgbClr val="FF0000"/>
                </a:solidFill>
                <a:latin typeface="Times New Roman" panose="02020603050405020304" pitchFamily="18" charset="0"/>
                <a:ea typeface="Times New Roman" panose="02020603050405020304" pitchFamily="18" charset="0"/>
              </a:rPr>
              <a:t> </a:t>
            </a:r>
            <a:r>
              <a:rPr lang="en-US" dirty="0" err="1" smtClean="0">
                <a:solidFill>
                  <a:srgbClr val="FF0000"/>
                </a:solidFill>
                <a:latin typeface="Times New Roman" panose="02020603050405020304" pitchFamily="18" charset="0"/>
                <a:ea typeface="Times New Roman" panose="02020603050405020304" pitchFamily="18" charset="0"/>
              </a:rPr>
              <a:t>năm</a:t>
            </a:r>
            <a:r>
              <a:rPr lang="en-US" dirty="0" smtClean="0">
                <a:solidFill>
                  <a:srgbClr val="FF0000"/>
                </a:solidFill>
                <a:latin typeface="Times New Roman" panose="02020603050405020304" pitchFamily="18" charset="0"/>
                <a:ea typeface="Times New Roman" panose="02020603050405020304" pitchFamily="18" charset="0"/>
              </a:rPr>
              <a:t> (</a:t>
            </a:r>
            <a:r>
              <a:rPr lang="en-US" dirty="0" err="1" smtClean="0">
                <a:solidFill>
                  <a:srgbClr val="FF0000"/>
                </a:solidFill>
                <a:latin typeface="Times New Roman" panose="02020603050405020304" pitchFamily="18" charset="0"/>
                <a:ea typeface="Times New Roman" panose="02020603050405020304" pitchFamily="18" charset="0"/>
              </a:rPr>
              <a:t>Điều</a:t>
            </a:r>
            <a:r>
              <a:rPr lang="en-US" dirty="0" smtClean="0">
                <a:solidFill>
                  <a:srgbClr val="FF0000"/>
                </a:solidFill>
                <a:latin typeface="Times New Roman" panose="02020603050405020304" pitchFamily="18" charset="0"/>
                <a:ea typeface="Times New Roman" panose="02020603050405020304" pitchFamily="18" charset="0"/>
              </a:rPr>
              <a:t> 26)</a:t>
            </a:r>
            <a:endParaRPr lang="en-US" dirty="0" smtClean="0">
              <a:solidFill>
                <a:srgbClr val="FF0000"/>
              </a:solidFill>
              <a:latin typeface="Times New Roman" panose="02020603050405020304" pitchFamily="18" charset="0"/>
              <a:cs typeface="Times New Roman" panose="02020603050405020304" pitchFamily="18" charset="0"/>
            </a:endParaRPr>
          </a:p>
        </p:txBody>
      </p:sp>
      <p:sp>
        <p:nvSpPr>
          <p:cNvPr id="12" name="Google Shape;436;p41"/>
          <p:cNvSpPr txBox="1">
            <a:spLocks noGrp="1"/>
          </p:cNvSpPr>
          <p:nvPr>
            <p:ph type="title"/>
          </p:nvPr>
        </p:nvSpPr>
        <p:spPr>
          <a:xfrm>
            <a:off x="-132986" y="336536"/>
            <a:ext cx="9459866"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03</a:t>
            </a:r>
            <a:r>
              <a:rPr lang="en-US" sz="1800" dirty="0" smtClean="0">
                <a:solidFill>
                  <a:srgbClr val="ED2727"/>
                </a:solidFill>
                <a:latin typeface="Times New Roman" panose="02020603050405020304" pitchFamily="18" charset="0"/>
                <a:cs typeface="Times New Roman" panose="02020603050405020304" pitchFamily="18" charset="0"/>
              </a:rPr>
              <a:t>. </a:t>
            </a:r>
            <a:r>
              <a:rPr lang="en" sz="1800" dirty="0">
                <a:solidFill>
                  <a:srgbClr val="ED2727"/>
                </a:solidFill>
                <a:latin typeface="Times New Roman" panose="02020603050405020304" pitchFamily="18" charset="0"/>
                <a:cs typeface="Times New Roman" panose="02020603050405020304" pitchFamily="18" charset="0"/>
              </a:rPr>
              <a:t>CHIẾN LƯỢC </a:t>
            </a:r>
            <a:r>
              <a:rPr lang="en" sz="1800" dirty="0" smtClean="0">
                <a:solidFill>
                  <a:srgbClr val="ED2727"/>
                </a:solidFill>
                <a:latin typeface="Times New Roman" panose="02020603050405020304" pitchFamily="18" charset="0"/>
                <a:cs typeface="Times New Roman" panose="02020603050405020304" pitchFamily="18" charset="0"/>
              </a:rPr>
              <a:t>PHÁT TRIỂN NHÀ Ở QUỐC GIA, </a:t>
            </a:r>
            <a:r>
              <a:rPr lang="en" sz="1800" dirty="0">
                <a:solidFill>
                  <a:srgbClr val="ED2727"/>
                </a:solidFill>
                <a:latin typeface="Times New Roman" panose="02020603050405020304" pitchFamily="18" charset="0"/>
                <a:cs typeface="Times New Roman" panose="02020603050405020304" pitchFamily="18" charset="0"/>
              </a:rPr>
              <a:t>CHƯƠNG TRÌNH, </a:t>
            </a:r>
            <a:r>
              <a:rPr lang="en" sz="1800" dirty="0" smtClean="0">
                <a:solidFill>
                  <a:srgbClr val="ED2727"/>
                </a:solidFill>
                <a:latin typeface="Times New Roman" panose="02020603050405020304" pitchFamily="18" charset="0"/>
                <a:cs typeface="Times New Roman" panose="02020603050405020304" pitchFamily="18" charset="0"/>
              </a:rPr>
              <a:t>                           KẾ </a:t>
            </a:r>
            <a:r>
              <a:rPr lang="en" sz="1800" dirty="0">
                <a:solidFill>
                  <a:srgbClr val="ED2727"/>
                </a:solidFill>
                <a:latin typeface="Times New Roman" panose="02020603050405020304" pitchFamily="18" charset="0"/>
                <a:cs typeface="Times New Roman" panose="02020603050405020304" pitchFamily="18" charset="0"/>
              </a:rPr>
              <a:t>HOẠCH </a:t>
            </a:r>
            <a:r>
              <a:rPr lang="en" sz="1800" dirty="0" smtClean="0">
                <a:solidFill>
                  <a:srgbClr val="ED2727"/>
                </a:solidFill>
                <a:latin typeface="Times New Roman" panose="02020603050405020304" pitchFamily="18" charset="0"/>
                <a:cs typeface="Times New Roman" panose="02020603050405020304" pitchFamily="18" charset="0"/>
              </a:rPr>
              <a:t>PHÁT TRIỂN NHÀ Ở CẤP TỈNH</a:t>
            </a:r>
            <a:endParaRPr sz="1800" dirty="0">
              <a:solidFill>
                <a:srgbClr val="ED2727"/>
              </a:solidFill>
            </a:endParaRPr>
          </a:p>
        </p:txBody>
      </p:sp>
      <p:sp>
        <p:nvSpPr>
          <p:cNvPr id="11" name="Rectangle 10"/>
          <p:cNvSpPr/>
          <p:nvPr/>
        </p:nvSpPr>
        <p:spPr>
          <a:xfrm>
            <a:off x="365585" y="1931137"/>
            <a:ext cx="8525017" cy="600164"/>
          </a:xfrm>
          <a:prstGeom prst="rect">
            <a:avLst/>
          </a:prstGeom>
        </p:spPr>
        <p:txBody>
          <a:bodyPr wrap="square">
            <a:spAutoFit/>
          </a:bodyPr>
          <a:lstStyle/>
          <a:p>
            <a:pPr algn="just">
              <a:spcAft>
                <a:spcPts val="600"/>
              </a:spcAft>
            </a:pPr>
            <a:r>
              <a:rPr lang="en-US" b="1" dirty="0" smtClean="0">
                <a:solidFill>
                  <a:schemeClr val="accent6">
                    <a:lumMod val="75000"/>
                  </a:schemeClr>
                </a:solidFill>
                <a:latin typeface="Times New Roman" panose="02020603050405020304" pitchFamily="18" charset="0"/>
                <a:cs typeface="Times New Roman" panose="02020603050405020304" pitchFamily="18" charset="0"/>
              </a:rPr>
              <a:t>ĐIỀU CHỈNH CHƯƠNG TRÌNH, KẾ HOẠCH PTNO CẤP TỈNH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p>
          <a:p>
            <a:pPr algn="just">
              <a:spcAft>
                <a:spcPts val="600"/>
              </a:spcAft>
            </a:pPr>
            <a:r>
              <a:rPr lang="en-US" dirty="0" err="1" smtClean="0">
                <a:solidFill>
                  <a:srgbClr val="FF0000"/>
                </a:solidFill>
                <a:latin typeface="Times New Roman" panose="02020603050405020304" pitchFamily="18" charset="0"/>
                <a:cs typeface="Times New Roman" panose="02020603050405020304" pitchFamily="18" charset="0"/>
              </a:rPr>
              <a:t>Bổ</a:t>
            </a:r>
            <a:r>
              <a:rPr lang="en-US" dirty="0" smtClean="0">
                <a:solidFill>
                  <a:srgbClr val="FF0000"/>
                </a:solidFill>
                <a:latin typeface="Times New Roman" panose="02020603050405020304" pitchFamily="18" charset="0"/>
                <a:cs typeface="Times New Roman" panose="02020603050405020304" pitchFamily="18" charset="0"/>
              </a:rPr>
              <a:t> sung </a:t>
            </a:r>
            <a:r>
              <a:rPr lang="en-US" dirty="0" err="1" smtClean="0">
                <a:solidFill>
                  <a:srgbClr val="FF0000"/>
                </a:solidFill>
                <a:latin typeface="Times New Roman" panose="02020603050405020304" pitchFamily="18" charset="0"/>
                <a:cs typeface="Times New Roman" panose="02020603050405020304" pitchFamily="18" charset="0"/>
              </a:rPr>
              <a:t>các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căn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cứ</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để</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điều</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chỉnh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chương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trình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kế</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hoạch</a:t>
            </a:r>
            <a:r>
              <a:rPr lang="en-US" dirty="0" smtClean="0">
                <a:solidFill>
                  <a:srgbClr val="FF0000"/>
                </a:solidFill>
                <a:latin typeface="Times New Roman" panose="02020603050405020304" pitchFamily="18" charset="0"/>
                <a:cs typeface="Times New Roman" panose="02020603050405020304" pitchFamily="18" charset="0"/>
              </a:rPr>
              <a:t> PTNO </a:t>
            </a:r>
            <a:r>
              <a:rPr lang="en-US" dirty="0" err="1" smtClean="0">
                <a:solidFill>
                  <a:srgbClr val="FF0000"/>
                </a:solidFill>
                <a:latin typeface="Times New Roman" panose="02020603050405020304" pitchFamily="18" charset="0"/>
                <a:cs typeface="Times New Roman" panose="02020603050405020304" pitchFamily="18" charset="0"/>
              </a:rPr>
              <a:t>cấp</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tỉnh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a:t>
            </a:r>
            <a:r>
              <a:rPr lang="en-US" dirty="0" err="1">
                <a:solidFill>
                  <a:srgbClr val="FF0000"/>
                </a:solidFill>
                <a:latin typeface="Times New Roman" panose="02020603050405020304" pitchFamily="18" charset="0"/>
                <a:cs typeface="Times New Roman" panose="02020603050405020304" pitchFamily="18" charset="0"/>
              </a:rPr>
              <a:t>Điều</a:t>
            </a:r>
            <a:r>
              <a:rPr lang="en-US" dirty="0">
                <a:solidFill>
                  <a:srgbClr val="FF0000"/>
                </a:solidFill>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28), </a:t>
            </a:r>
            <a:r>
              <a:rPr lang="en-US" dirty="0" err="1" smtClean="0">
                <a:solidFill>
                  <a:srgbClr val="FF0000"/>
                </a:solidFill>
                <a:latin typeface="Times New Roman" panose="02020603050405020304" pitchFamily="18" charset="0"/>
                <a:cs typeface="Times New Roman" panose="02020603050405020304" pitchFamily="18" charset="0"/>
              </a:rPr>
              <a:t>cụ</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thể</a:t>
            </a:r>
            <a:r>
              <a:rPr lang="en-US" dirty="0" smtClean="0">
                <a:solidFill>
                  <a:srgbClr val="FF0000"/>
                </a:solidFill>
                <a:latin typeface="Times New Roman" panose="02020603050405020304" pitchFamily="18" charset="0"/>
                <a:cs typeface="Times New Roman" panose="02020603050405020304" pitchFamily="18" charset="0"/>
              </a:rPr>
              <a:t>:</a:t>
            </a:r>
          </a:p>
        </p:txBody>
      </p:sp>
      <p:sp>
        <p:nvSpPr>
          <p:cNvPr id="10" name="Rectangle 9"/>
          <p:cNvSpPr/>
          <p:nvPr/>
        </p:nvSpPr>
        <p:spPr>
          <a:xfrm>
            <a:off x="383171" y="3093992"/>
            <a:ext cx="4340979" cy="1520929"/>
          </a:xfrm>
          <a:prstGeom prst="rect">
            <a:avLst/>
          </a:prstGeom>
          <a:solidFill>
            <a:srgbClr val="FFFF00"/>
          </a:solidFill>
          <a:ln>
            <a:solidFill>
              <a:schemeClr val="bg2">
                <a:lumMod val="50000"/>
              </a:schemeClr>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ts val="1700"/>
              </a:lnSpc>
              <a:spcBef>
                <a:spcPts val="600"/>
              </a:spcBef>
              <a:spcAft>
                <a:spcPts val="600"/>
              </a:spcAft>
              <a:tabLst>
                <a:tab pos="630555" algn="l"/>
              </a:tabLst>
            </a:pPr>
            <a:endParaRPr lang="en-US" sz="1200" dirty="0" smtClean="0">
              <a:latin typeface="Times New Roman" panose="02020603050405020304" pitchFamily="18" charset="0"/>
              <a:ea typeface="Calibri" panose="020F0502020204030204" pitchFamily="34" charset="0"/>
              <a:cs typeface="Microsoft Uighur" panose="020B0604020202020204" charset="-78"/>
            </a:endParaRPr>
          </a:p>
          <a:p>
            <a:pPr algn="just">
              <a:spcBef>
                <a:spcPts val="200"/>
              </a:spcBef>
              <a:spcAft>
                <a:spcPts val="200"/>
              </a:spcAft>
            </a:pPr>
            <a:r>
              <a:rPr lang="en-US" sz="1200" dirty="0">
                <a:solidFill>
                  <a:srgbClr val="7030A0"/>
                </a:solidFill>
                <a:latin typeface="Times New Roman" panose="02020603050405020304" pitchFamily="18" charset="0"/>
                <a:cs typeface="Times New Roman" panose="02020603050405020304" pitchFamily="18" charset="0"/>
              </a:rPr>
              <a:t>- </a:t>
            </a:r>
            <a:r>
              <a:rPr lang="en-US" sz="1200" b="1" dirty="0">
                <a:solidFill>
                  <a:srgbClr val="FF0000"/>
                </a:solidFill>
                <a:latin typeface="Times New Roman" panose="02020603050405020304" pitchFamily="18" charset="0"/>
                <a:cs typeface="Times New Roman" panose="02020603050405020304" pitchFamily="18" charset="0"/>
              </a:rPr>
              <a:t>LD1:</a:t>
            </a:r>
            <a:r>
              <a:rPr lang="en-US" sz="1200" dirty="0">
                <a:solidFill>
                  <a:srgbClr val="7030A0"/>
                </a:solidFill>
                <a:latin typeface="Times New Roman" panose="02020603050405020304" pitchFamily="18" charset="0"/>
                <a:cs typeface="Times New Roman" panose="02020603050405020304" pitchFamily="18" charset="0"/>
              </a:rPr>
              <a:t> Do </a:t>
            </a:r>
            <a:r>
              <a:rPr lang="en-US" sz="1200" dirty="0" err="1">
                <a:solidFill>
                  <a:srgbClr val="7030A0"/>
                </a:solidFill>
                <a:latin typeface="Times New Roman" panose="02020603050405020304" pitchFamily="18" charset="0"/>
                <a:cs typeface="Times New Roman" panose="02020603050405020304" pitchFamily="18" charset="0"/>
              </a:rPr>
              <a:t>điều</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chỉnh</a:t>
            </a:r>
            <a:r>
              <a:rPr lang="en-US" sz="1200" dirty="0">
                <a:solidFill>
                  <a:srgbClr val="7030A0"/>
                </a:solidFill>
                <a:latin typeface="Times New Roman" panose="02020603050405020304" pitchFamily="18" charset="0"/>
                <a:cs typeface="Times New Roman" panose="02020603050405020304" pitchFamily="18" charset="0"/>
              </a:rPr>
              <a:t> QH </a:t>
            </a:r>
            <a:r>
              <a:rPr lang="en-US" sz="1200" dirty="0" err="1">
                <a:solidFill>
                  <a:srgbClr val="7030A0"/>
                </a:solidFill>
                <a:latin typeface="Times New Roman" panose="02020603050405020304" pitchFamily="18" charset="0"/>
                <a:cs typeface="Times New Roman" panose="02020603050405020304" pitchFamily="18" charset="0"/>
              </a:rPr>
              <a:t>tỉnh</a:t>
            </a:r>
            <a:r>
              <a:rPr lang="en-US" sz="1200" dirty="0">
                <a:solidFill>
                  <a:srgbClr val="7030A0"/>
                </a:solidFill>
                <a:latin typeface="Times New Roman" panose="02020603050405020304" pitchFamily="18" charset="0"/>
                <a:cs typeface="Times New Roman" panose="02020603050405020304" pitchFamily="18" charset="0"/>
              </a:rPr>
              <a:t>; </a:t>
            </a:r>
          </a:p>
          <a:p>
            <a:pPr algn="just">
              <a:spcBef>
                <a:spcPts val="200"/>
              </a:spcBef>
              <a:spcAft>
                <a:spcPts val="200"/>
              </a:spcAft>
            </a:pPr>
            <a:r>
              <a:rPr lang="en-US" sz="1200" dirty="0">
                <a:solidFill>
                  <a:srgbClr val="7030A0"/>
                </a:solidFill>
                <a:latin typeface="Times New Roman" panose="02020603050405020304" pitchFamily="18" charset="0"/>
                <a:cs typeface="Times New Roman" panose="02020603050405020304" pitchFamily="18" charset="0"/>
              </a:rPr>
              <a:t>- </a:t>
            </a:r>
            <a:r>
              <a:rPr lang="en-US" sz="1200" b="1" dirty="0">
                <a:solidFill>
                  <a:srgbClr val="FF0000"/>
                </a:solidFill>
                <a:latin typeface="Times New Roman" panose="02020603050405020304" pitchFamily="18" charset="0"/>
                <a:cs typeface="Times New Roman" panose="02020603050405020304" pitchFamily="18" charset="0"/>
              </a:rPr>
              <a:t>LD2: </a:t>
            </a:r>
            <a:r>
              <a:rPr lang="en-US" sz="1200" dirty="0">
                <a:solidFill>
                  <a:srgbClr val="7030A0"/>
                </a:solidFill>
                <a:latin typeface="Times New Roman" panose="02020603050405020304" pitchFamily="18" charset="0"/>
                <a:cs typeface="Times New Roman" panose="02020603050405020304" pitchFamily="18" charset="0"/>
              </a:rPr>
              <a:t>Do </a:t>
            </a:r>
            <a:r>
              <a:rPr lang="en-US" sz="1200" dirty="0" err="1">
                <a:solidFill>
                  <a:srgbClr val="7030A0"/>
                </a:solidFill>
                <a:latin typeface="Times New Roman" panose="02020603050405020304" pitchFamily="18" charset="0"/>
                <a:cs typeface="Times New Roman" panose="02020603050405020304" pitchFamily="18" charset="0"/>
              </a:rPr>
              <a:t>phê</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duyệt</a:t>
            </a:r>
            <a:r>
              <a:rPr lang="en-US" sz="1200" dirty="0">
                <a:solidFill>
                  <a:srgbClr val="7030A0"/>
                </a:solidFill>
                <a:latin typeface="Times New Roman" panose="02020603050405020304" pitchFamily="18" charset="0"/>
                <a:cs typeface="Times New Roman" panose="02020603050405020304" pitchFamily="18" charset="0"/>
              </a:rPr>
              <a:t> QH </a:t>
            </a:r>
            <a:r>
              <a:rPr lang="en-US" sz="1200" dirty="0" err="1">
                <a:solidFill>
                  <a:srgbClr val="7030A0"/>
                </a:solidFill>
                <a:latin typeface="Times New Roman" panose="02020603050405020304" pitchFamily="18" charset="0"/>
                <a:cs typeface="Times New Roman" panose="02020603050405020304" pitchFamily="18" charset="0"/>
              </a:rPr>
              <a:t>tỉnh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trong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giai</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đoạn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mới</a:t>
            </a:r>
            <a:r>
              <a:rPr lang="en-US" sz="1200" dirty="0">
                <a:solidFill>
                  <a:srgbClr val="7030A0"/>
                </a:solidFill>
                <a:latin typeface="Times New Roman" panose="02020603050405020304" pitchFamily="18" charset="0"/>
                <a:cs typeface="Times New Roman" panose="02020603050405020304" pitchFamily="18" charset="0"/>
              </a:rPr>
              <a:t>; </a:t>
            </a:r>
          </a:p>
          <a:p>
            <a:pPr algn="just">
              <a:spcBef>
                <a:spcPts val="200"/>
              </a:spcBef>
              <a:spcAft>
                <a:spcPts val="200"/>
              </a:spcAft>
            </a:pPr>
            <a:r>
              <a:rPr lang="en-US" sz="1200" dirty="0">
                <a:solidFill>
                  <a:srgbClr val="7030A0"/>
                </a:solidFill>
                <a:latin typeface="Times New Roman" panose="02020603050405020304" pitchFamily="18" charset="0"/>
                <a:cs typeface="Times New Roman" panose="02020603050405020304" pitchFamily="18" charset="0"/>
              </a:rPr>
              <a:t>- </a:t>
            </a:r>
            <a:r>
              <a:rPr lang="en-US" sz="1200" b="1" dirty="0">
                <a:solidFill>
                  <a:srgbClr val="FF0000"/>
                </a:solidFill>
                <a:latin typeface="Times New Roman" panose="02020603050405020304" pitchFamily="18" charset="0"/>
                <a:cs typeface="Times New Roman" panose="02020603050405020304" pitchFamily="18" charset="0"/>
              </a:rPr>
              <a:t>LD3: </a:t>
            </a:r>
            <a:r>
              <a:rPr lang="en-US" sz="1200" dirty="0">
                <a:solidFill>
                  <a:srgbClr val="7030A0"/>
                </a:solidFill>
                <a:latin typeface="Times New Roman" panose="02020603050405020304" pitchFamily="18" charset="0"/>
                <a:cs typeface="Times New Roman" panose="02020603050405020304" pitchFamily="18" charset="0"/>
              </a:rPr>
              <a:t>Do </a:t>
            </a:r>
            <a:r>
              <a:rPr lang="en-US" sz="1200" dirty="0" err="1">
                <a:solidFill>
                  <a:srgbClr val="7030A0"/>
                </a:solidFill>
                <a:latin typeface="Times New Roman" panose="02020603050405020304" pitchFamily="18" charset="0"/>
                <a:cs typeface="Times New Roman" panose="02020603050405020304" pitchFamily="18" charset="0"/>
              </a:rPr>
              <a:t>thành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lập</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giải</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thể</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nhập</a:t>
            </a:r>
            <a:r>
              <a:rPr lang="en-US" sz="1200" dirty="0">
                <a:solidFill>
                  <a:srgbClr val="7030A0"/>
                </a:solidFill>
                <a:latin typeface="Times New Roman" panose="02020603050405020304" pitchFamily="18" charset="0"/>
                <a:cs typeface="Times New Roman" panose="02020603050405020304" pitchFamily="18" charset="0"/>
              </a:rPr>
              <a:t>, chia, </a:t>
            </a:r>
            <a:r>
              <a:rPr lang="en-US" sz="1200" dirty="0" err="1">
                <a:solidFill>
                  <a:srgbClr val="7030A0"/>
                </a:solidFill>
                <a:latin typeface="Times New Roman" panose="02020603050405020304" pitchFamily="18" charset="0"/>
                <a:cs typeface="Times New Roman" panose="02020603050405020304" pitchFamily="18" charset="0"/>
              </a:rPr>
              <a:t>điều</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chỉnh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địa</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giới</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đơn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vị</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hành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chính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cấp</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tỉnh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hoặc</a:t>
            </a:r>
            <a:r>
              <a:rPr lang="en-US" sz="1200" dirty="0">
                <a:solidFill>
                  <a:srgbClr val="7030A0"/>
                </a:solidFill>
                <a:latin typeface="Times New Roman" panose="02020603050405020304" pitchFamily="18" charset="0"/>
                <a:cs typeface="Times New Roman" panose="02020603050405020304" pitchFamily="18" charset="0"/>
              </a:rPr>
              <a:t>  </a:t>
            </a:r>
          </a:p>
          <a:p>
            <a:pPr algn="just">
              <a:spcBef>
                <a:spcPts val="200"/>
              </a:spcBef>
              <a:spcAft>
                <a:spcPts val="200"/>
              </a:spcAft>
            </a:pPr>
            <a:r>
              <a:rPr lang="en-US" sz="1200" dirty="0">
                <a:solidFill>
                  <a:srgbClr val="7030A0"/>
                </a:solidFill>
                <a:latin typeface="Times New Roman" panose="02020603050405020304" pitchFamily="18" charset="0"/>
                <a:cs typeface="Times New Roman" panose="02020603050405020304" pitchFamily="18" charset="0"/>
              </a:rPr>
              <a:t>- </a:t>
            </a:r>
            <a:r>
              <a:rPr lang="en-US" sz="1200" b="1" dirty="0">
                <a:solidFill>
                  <a:srgbClr val="FF0000"/>
                </a:solidFill>
                <a:latin typeface="Times New Roman" panose="02020603050405020304" pitchFamily="18" charset="0"/>
                <a:cs typeface="Times New Roman" panose="02020603050405020304" pitchFamily="18" charset="0"/>
              </a:rPr>
              <a:t>LD4: </a:t>
            </a:r>
            <a:r>
              <a:rPr lang="en-US" sz="1200" dirty="0">
                <a:solidFill>
                  <a:srgbClr val="7030A0"/>
                </a:solidFill>
                <a:latin typeface="Times New Roman" panose="02020603050405020304" pitchFamily="18" charset="0"/>
                <a:cs typeface="Times New Roman" panose="02020603050405020304" pitchFamily="18" charset="0"/>
              </a:rPr>
              <a:t>Do </a:t>
            </a:r>
            <a:r>
              <a:rPr lang="en-US" sz="1200" dirty="0" err="1">
                <a:solidFill>
                  <a:srgbClr val="7030A0"/>
                </a:solidFill>
                <a:latin typeface="Times New Roman" panose="02020603050405020304" pitchFamily="18" charset="0"/>
                <a:cs typeface="Times New Roman" panose="02020603050405020304" pitchFamily="18" charset="0"/>
              </a:rPr>
              <a:t>điều</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chỉnh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chuyển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tiếp</a:t>
            </a:r>
            <a:r>
              <a:rPr lang="en-US" sz="1200" dirty="0">
                <a:solidFill>
                  <a:srgbClr val="7030A0"/>
                </a:solidFill>
                <a:latin typeface="Times New Roman" panose="02020603050405020304" pitchFamily="18" charset="0"/>
                <a:cs typeface="Times New Roman" panose="02020603050405020304" pitchFamily="18" charset="0"/>
              </a:rPr>
              <a:t> </a:t>
            </a:r>
          </a:p>
        </p:txBody>
      </p:sp>
      <p:sp>
        <p:nvSpPr>
          <p:cNvPr id="14" name="Rectangle 13"/>
          <p:cNvSpPr/>
          <p:nvPr/>
        </p:nvSpPr>
        <p:spPr>
          <a:xfrm>
            <a:off x="1513417" y="2741803"/>
            <a:ext cx="2080485" cy="528350"/>
          </a:xfrm>
          <a:prstGeom prst="rect">
            <a:avLst/>
          </a:prstGeom>
          <a:solidFill>
            <a:schemeClr val="bg2">
              <a:lumMod val="90000"/>
            </a:schemeClr>
          </a:solidFill>
          <a:ln w="9525"/>
        </p:spPr>
        <p:style>
          <a:lnRef idx="2">
            <a:schemeClr val="dk1"/>
          </a:lnRef>
          <a:fillRef idx="1">
            <a:schemeClr val="lt1"/>
          </a:fillRef>
          <a:effectRef idx="0">
            <a:schemeClr val="dk1"/>
          </a:effectRef>
          <a:fontRef idx="minor">
            <a:schemeClr val="dk1"/>
          </a:fontRef>
        </p:style>
        <p:txBody>
          <a:bodyPr wrap="square">
            <a:spAutoFit/>
          </a:bodyPr>
          <a:lstStyle/>
          <a:p>
            <a:pPr algn="ctr">
              <a:lnSpc>
                <a:spcPts val="1700"/>
              </a:lnSpc>
              <a:spcBef>
                <a:spcPts val="600"/>
              </a:spcBef>
              <a:spcAft>
                <a:spcPts val="600"/>
              </a:spcAft>
            </a:pP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CHƯƠNG TRÌNH PHÁT TRIỂN NHÀ Ở</a:t>
            </a:r>
            <a:endPar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14"/>
          <p:cNvSpPr/>
          <p:nvPr/>
        </p:nvSpPr>
        <p:spPr>
          <a:xfrm>
            <a:off x="4919915" y="3093992"/>
            <a:ext cx="4021487" cy="1564531"/>
          </a:xfrm>
          <a:prstGeom prst="rect">
            <a:avLst/>
          </a:prstGeom>
          <a:solidFill>
            <a:schemeClr val="tx1">
              <a:lumMod val="10000"/>
              <a:lumOff val="90000"/>
            </a:schemeClr>
          </a:solidFill>
          <a:ln>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200"/>
              </a:spcAft>
            </a:pPr>
            <a:endParaRPr lang="en-US" sz="1200" dirty="0">
              <a:solidFill>
                <a:srgbClr val="7030A0"/>
              </a:solidFill>
              <a:latin typeface="Times New Roman" panose="02020603050405020304" pitchFamily="18" charset="0"/>
              <a:cs typeface="Times New Roman" panose="02020603050405020304" pitchFamily="18" charset="0"/>
            </a:endParaRPr>
          </a:p>
          <a:p>
            <a:pPr algn="just">
              <a:spcBef>
                <a:spcPts val="200"/>
              </a:spcBef>
              <a:spcAft>
                <a:spcPts val="200"/>
              </a:spcAft>
            </a:pPr>
            <a:r>
              <a:rPr lang="en-US" sz="1200" dirty="0">
                <a:solidFill>
                  <a:srgbClr val="7030A0"/>
                </a:solidFill>
                <a:latin typeface="Times New Roman" panose="02020603050405020304" pitchFamily="18" charset="0"/>
                <a:cs typeface="Times New Roman" panose="02020603050405020304" pitchFamily="18" charset="0"/>
              </a:rPr>
              <a:t>- </a:t>
            </a:r>
            <a:r>
              <a:rPr lang="en-US" sz="1200" b="1" dirty="0">
                <a:solidFill>
                  <a:srgbClr val="FF0000"/>
                </a:solidFill>
                <a:latin typeface="Times New Roman" panose="02020603050405020304" pitchFamily="18" charset="0"/>
                <a:cs typeface="Times New Roman" panose="02020603050405020304" pitchFamily="18" charset="0"/>
              </a:rPr>
              <a:t>LD1: </a:t>
            </a:r>
            <a:r>
              <a:rPr lang="en-US" sz="1200" dirty="0">
                <a:solidFill>
                  <a:srgbClr val="7030A0"/>
                </a:solidFill>
                <a:latin typeface="Times New Roman" panose="02020603050405020304" pitchFamily="18" charset="0"/>
                <a:cs typeface="Times New Roman" panose="02020603050405020304" pitchFamily="18" charset="0"/>
              </a:rPr>
              <a:t>Do </a:t>
            </a:r>
            <a:r>
              <a:rPr lang="en-US" sz="1200" dirty="0" err="1">
                <a:solidFill>
                  <a:srgbClr val="7030A0"/>
                </a:solidFill>
                <a:latin typeface="Times New Roman" panose="02020603050405020304" pitchFamily="18" charset="0"/>
                <a:cs typeface="Times New Roman" panose="02020603050405020304" pitchFamily="18" charset="0"/>
              </a:rPr>
              <a:t>điều</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chỉnh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chương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trình</a:t>
            </a:r>
            <a:r>
              <a:rPr lang="en-US" sz="1200" dirty="0" smtClean="0">
                <a:solidFill>
                  <a:srgbClr val="7030A0"/>
                </a:solidFill>
                <a:latin typeface="Times New Roman" panose="02020603050405020304" pitchFamily="18" charset="0"/>
                <a:cs typeface="Times New Roman" panose="02020603050405020304" pitchFamily="18" charset="0"/>
              </a:rPr>
              <a:t> PTNO; </a:t>
            </a:r>
            <a:endParaRPr lang="en-US" sz="1200" dirty="0">
              <a:solidFill>
                <a:srgbClr val="7030A0"/>
              </a:solidFill>
              <a:latin typeface="Times New Roman" panose="02020603050405020304" pitchFamily="18" charset="0"/>
              <a:cs typeface="Times New Roman" panose="02020603050405020304" pitchFamily="18" charset="0"/>
            </a:endParaRPr>
          </a:p>
          <a:p>
            <a:pPr algn="just">
              <a:spcBef>
                <a:spcPts val="200"/>
              </a:spcBef>
              <a:spcAft>
                <a:spcPts val="200"/>
              </a:spcAft>
            </a:pPr>
            <a:r>
              <a:rPr lang="en-US" sz="1200" dirty="0">
                <a:solidFill>
                  <a:srgbClr val="7030A0"/>
                </a:solidFill>
                <a:latin typeface="Times New Roman" panose="02020603050405020304" pitchFamily="18" charset="0"/>
                <a:cs typeface="Times New Roman" panose="02020603050405020304" pitchFamily="18" charset="0"/>
              </a:rPr>
              <a:t>- </a:t>
            </a:r>
            <a:r>
              <a:rPr lang="en-US" sz="1200" b="1" dirty="0">
                <a:solidFill>
                  <a:srgbClr val="FF0000"/>
                </a:solidFill>
                <a:latin typeface="Times New Roman" panose="02020603050405020304" pitchFamily="18" charset="0"/>
                <a:cs typeface="Times New Roman" panose="02020603050405020304" pitchFamily="18" charset="0"/>
              </a:rPr>
              <a:t>LD2: </a:t>
            </a:r>
            <a:r>
              <a:rPr lang="en-US" sz="1200" dirty="0">
                <a:solidFill>
                  <a:srgbClr val="7030A0"/>
                </a:solidFill>
                <a:latin typeface="Times New Roman" panose="02020603050405020304" pitchFamily="18" charset="0"/>
                <a:cs typeface="Times New Roman" panose="02020603050405020304" pitchFamily="18" charset="0"/>
              </a:rPr>
              <a:t>Do </a:t>
            </a:r>
            <a:r>
              <a:rPr lang="en-US" sz="1200" dirty="0" err="1">
                <a:solidFill>
                  <a:srgbClr val="7030A0"/>
                </a:solidFill>
                <a:latin typeface="Times New Roman" panose="02020603050405020304" pitchFamily="18" charset="0"/>
                <a:cs typeface="Times New Roman" panose="02020603050405020304" pitchFamily="18" charset="0"/>
              </a:rPr>
              <a:t>nội</a:t>
            </a:r>
            <a:r>
              <a:rPr lang="en-US" sz="1200" dirty="0">
                <a:solidFill>
                  <a:srgbClr val="7030A0"/>
                </a:solidFill>
                <a:latin typeface="Times New Roman" panose="02020603050405020304" pitchFamily="18" charset="0"/>
                <a:cs typeface="Times New Roman" panose="02020603050405020304" pitchFamily="18" charset="0"/>
              </a:rPr>
              <a:t> dung </a:t>
            </a:r>
            <a:r>
              <a:rPr lang="en-US" sz="1200" dirty="0" err="1">
                <a:solidFill>
                  <a:srgbClr val="7030A0"/>
                </a:solidFill>
                <a:latin typeface="Times New Roman" panose="02020603050405020304" pitchFamily="18" charset="0"/>
                <a:cs typeface="Times New Roman" panose="02020603050405020304" pitchFamily="18" charset="0"/>
              </a:rPr>
              <a:t>liên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quan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đến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nhà</a:t>
            </a:r>
            <a:r>
              <a:rPr lang="en-US" sz="1200" dirty="0">
                <a:solidFill>
                  <a:srgbClr val="7030A0"/>
                </a:solidFill>
                <a:latin typeface="Times New Roman" panose="02020603050405020304" pitchFamily="18" charset="0"/>
                <a:cs typeface="Times New Roman" panose="02020603050405020304" pitchFamily="18" charset="0"/>
              </a:rPr>
              <a:t> ở </a:t>
            </a:r>
            <a:r>
              <a:rPr lang="en-US" sz="1200" dirty="0" err="1">
                <a:solidFill>
                  <a:srgbClr val="7030A0"/>
                </a:solidFill>
                <a:latin typeface="Times New Roman" panose="02020603050405020304" pitchFamily="18" charset="0"/>
                <a:cs typeface="Times New Roman" panose="02020603050405020304" pitchFamily="18" charset="0"/>
              </a:rPr>
              <a:t>trong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kế</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hoạch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phát</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triển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kinh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tế</a:t>
            </a:r>
            <a:r>
              <a:rPr lang="en-US" sz="1200" dirty="0">
                <a:solidFill>
                  <a:srgbClr val="7030A0"/>
                </a:solidFill>
                <a:latin typeface="Times New Roman" panose="02020603050405020304" pitchFamily="18" charset="0"/>
                <a:cs typeface="Times New Roman" panose="02020603050405020304" pitchFamily="18" charset="0"/>
              </a:rPr>
              <a:t> - </a:t>
            </a:r>
            <a:r>
              <a:rPr lang="en-US" sz="1200" dirty="0" err="1">
                <a:solidFill>
                  <a:srgbClr val="7030A0"/>
                </a:solidFill>
                <a:latin typeface="Times New Roman" panose="02020603050405020304" pitchFamily="18" charset="0"/>
                <a:cs typeface="Times New Roman" panose="02020603050405020304" pitchFamily="18" charset="0"/>
              </a:rPr>
              <a:t>xã</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hội</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cấp</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tỉnh</a:t>
            </a:r>
            <a:r>
              <a:rPr lang="en-US" sz="1200" dirty="0">
                <a:solidFill>
                  <a:srgbClr val="7030A0"/>
                </a:solidFill>
                <a:latin typeface="Times New Roman" panose="02020603050405020304" pitchFamily="18" charset="0"/>
                <a:cs typeface="Times New Roman" panose="02020603050405020304" pitchFamily="18" charset="0"/>
              </a:rPr>
              <a:t>; </a:t>
            </a:r>
          </a:p>
          <a:p>
            <a:pPr algn="just">
              <a:spcBef>
                <a:spcPts val="200"/>
              </a:spcBef>
              <a:spcAft>
                <a:spcPts val="200"/>
              </a:spcAft>
            </a:pPr>
            <a:r>
              <a:rPr lang="en-US" sz="1200" dirty="0">
                <a:solidFill>
                  <a:srgbClr val="7030A0"/>
                </a:solidFill>
                <a:latin typeface="Times New Roman" panose="02020603050405020304" pitchFamily="18" charset="0"/>
                <a:cs typeface="Times New Roman" panose="02020603050405020304" pitchFamily="18" charset="0"/>
              </a:rPr>
              <a:t>- </a:t>
            </a:r>
            <a:r>
              <a:rPr lang="en-US" sz="1200" b="1" dirty="0">
                <a:solidFill>
                  <a:srgbClr val="FF0000"/>
                </a:solidFill>
                <a:latin typeface="Times New Roman" panose="02020603050405020304" pitchFamily="18" charset="0"/>
                <a:cs typeface="Times New Roman" panose="02020603050405020304" pitchFamily="18" charset="0"/>
              </a:rPr>
              <a:t>LD3: </a:t>
            </a:r>
            <a:r>
              <a:rPr lang="en-US" sz="1200" dirty="0">
                <a:solidFill>
                  <a:srgbClr val="7030A0"/>
                </a:solidFill>
                <a:latin typeface="Times New Roman" panose="02020603050405020304" pitchFamily="18" charset="0"/>
                <a:cs typeface="Times New Roman" panose="02020603050405020304" pitchFamily="18" charset="0"/>
              </a:rPr>
              <a:t>Do </a:t>
            </a:r>
            <a:r>
              <a:rPr lang="en-US" sz="1200" dirty="0" err="1">
                <a:solidFill>
                  <a:srgbClr val="7030A0"/>
                </a:solidFill>
                <a:latin typeface="Times New Roman" panose="02020603050405020304" pitchFamily="18" charset="0"/>
                <a:cs typeface="Times New Roman" panose="02020603050405020304" pitchFamily="18" charset="0"/>
              </a:rPr>
              <a:t>điều</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chỉnh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kế</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hoạch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cải</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tạo</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xây</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dựng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lại</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nhà</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chung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cư</a:t>
            </a:r>
            <a:endParaRPr lang="en-US" sz="1200" dirty="0">
              <a:solidFill>
                <a:srgbClr val="7030A0"/>
              </a:solidFill>
              <a:latin typeface="Times New Roman" panose="02020603050405020304" pitchFamily="18" charset="0"/>
              <a:cs typeface="Times New Roman" panose="02020603050405020304" pitchFamily="18" charset="0"/>
            </a:endParaRPr>
          </a:p>
          <a:p>
            <a:pPr>
              <a:spcAft>
                <a:spcPts val="400"/>
              </a:spcAft>
            </a:pPr>
            <a:endParaRPr lang="en-US" sz="1200" dirty="0">
              <a:latin typeface="Times New Roman" panose="02020603050405020304" pitchFamily="18" charset="0"/>
              <a:ea typeface="Calibri" panose="020F0502020204030204" pitchFamily="34" charset="0"/>
              <a:cs typeface="Microsoft Uighur" panose="020B0604020202020204" charset="-78"/>
            </a:endParaRPr>
          </a:p>
        </p:txBody>
      </p:sp>
      <p:sp>
        <p:nvSpPr>
          <p:cNvPr id="16" name="Rectangle 15"/>
          <p:cNvSpPr/>
          <p:nvPr/>
        </p:nvSpPr>
        <p:spPr>
          <a:xfrm>
            <a:off x="6162871" y="2741803"/>
            <a:ext cx="1936474" cy="528350"/>
          </a:xfrm>
          <a:prstGeom prst="rect">
            <a:avLst/>
          </a:prstGeom>
          <a:solidFill>
            <a:schemeClr val="accent6">
              <a:lumMod val="40000"/>
              <a:lumOff val="60000"/>
            </a:schemeClr>
          </a:solidFill>
          <a:ln w="9525"/>
        </p:spPr>
        <p:style>
          <a:lnRef idx="2">
            <a:schemeClr val="dk1"/>
          </a:lnRef>
          <a:fillRef idx="1">
            <a:schemeClr val="lt1"/>
          </a:fillRef>
          <a:effectRef idx="0">
            <a:schemeClr val="dk1"/>
          </a:effectRef>
          <a:fontRef idx="minor">
            <a:schemeClr val="dk1"/>
          </a:fontRef>
        </p:style>
        <p:txBody>
          <a:bodyPr wrap="square">
            <a:spAutoFit/>
          </a:bodyPr>
          <a:lstStyle/>
          <a:p>
            <a:pPr algn="ctr">
              <a:lnSpc>
                <a:spcPts val="1700"/>
              </a:lnSpc>
              <a:spcBef>
                <a:spcPts val="600"/>
              </a:spcBef>
              <a:spcAft>
                <a:spcPts val="600"/>
              </a:spcAft>
            </a:pP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KẾ HOẠCH PHÁT TRIỂN NHÀ Ở</a:t>
            </a:r>
            <a:endPar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0568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0" y="6429"/>
            <a:ext cx="9144000"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03</a:t>
            </a:r>
            <a:r>
              <a:rPr lang="en-US" sz="1800" dirty="0" smtClean="0">
                <a:solidFill>
                  <a:srgbClr val="ED2727"/>
                </a:solidFill>
                <a:latin typeface="Times New Roman" panose="02020603050405020304" pitchFamily="18" charset="0"/>
                <a:cs typeface="Times New Roman" panose="02020603050405020304" pitchFamily="18" charset="0"/>
              </a:rPr>
              <a:t>.</a:t>
            </a:r>
            <a:r>
              <a:rPr lang="en" sz="1800" dirty="0" smtClean="0">
                <a:solidFill>
                  <a:srgbClr val="ED2727"/>
                </a:solidFill>
                <a:latin typeface="Times New Roman" panose="02020603050405020304" pitchFamily="18" charset="0"/>
                <a:cs typeface="Times New Roman" panose="02020603050405020304" pitchFamily="18" charset="0"/>
              </a:rPr>
              <a:t> </a:t>
            </a:r>
            <a:r>
              <a:rPr lang="en" sz="1800" dirty="0">
                <a:solidFill>
                  <a:srgbClr val="ED2727"/>
                </a:solidFill>
                <a:latin typeface="Times New Roman" panose="02020603050405020304" pitchFamily="18" charset="0"/>
                <a:cs typeface="Times New Roman" panose="02020603050405020304" pitchFamily="18" charset="0"/>
              </a:rPr>
              <a:t>CHƯƠNG TRÌNH, </a:t>
            </a:r>
            <a:r>
              <a:rPr lang="en" sz="1800" dirty="0" smtClean="0">
                <a:solidFill>
                  <a:srgbClr val="ED2727"/>
                </a:solidFill>
                <a:latin typeface="Times New Roman" panose="02020603050405020304" pitchFamily="18" charset="0"/>
                <a:cs typeface="Times New Roman" panose="02020603050405020304" pitchFamily="18" charset="0"/>
              </a:rPr>
              <a:t>KẾ </a:t>
            </a:r>
            <a:r>
              <a:rPr lang="en" sz="1800" dirty="0">
                <a:solidFill>
                  <a:srgbClr val="ED2727"/>
                </a:solidFill>
                <a:latin typeface="Times New Roman" panose="02020603050405020304" pitchFamily="18" charset="0"/>
                <a:cs typeface="Times New Roman" panose="02020603050405020304" pitchFamily="18" charset="0"/>
              </a:rPr>
              <a:t>HOẠCH </a:t>
            </a:r>
            <a:r>
              <a:rPr lang="en" sz="1800" dirty="0" smtClean="0">
                <a:solidFill>
                  <a:srgbClr val="ED2727"/>
                </a:solidFill>
                <a:latin typeface="Times New Roman" panose="02020603050405020304" pitchFamily="18" charset="0"/>
                <a:cs typeface="Times New Roman" panose="02020603050405020304" pitchFamily="18" charset="0"/>
              </a:rPr>
              <a:t>PHÁT TRIỂN NHÀ Ở CẤP TỈNH</a:t>
            </a:r>
            <a:endParaRPr sz="1800" dirty="0">
              <a:solidFill>
                <a:srgbClr val="ED2727"/>
              </a:solidFill>
            </a:endParaRPr>
          </a:p>
        </p:txBody>
      </p:sp>
      <p:sp>
        <p:nvSpPr>
          <p:cNvPr id="10" name="Rectangle 9"/>
          <p:cNvSpPr/>
          <p:nvPr/>
        </p:nvSpPr>
        <p:spPr>
          <a:xfrm>
            <a:off x="337465" y="384899"/>
            <a:ext cx="6062705" cy="1600438"/>
          </a:xfrm>
          <a:prstGeom prst="rect">
            <a:avLst/>
          </a:prstGeom>
        </p:spPr>
        <p:txBody>
          <a:bodyPr wrap="square">
            <a:spAutoFit/>
          </a:bodyPr>
          <a:lstStyle/>
          <a:p>
            <a:pPr algn="just"/>
            <a:r>
              <a:rPr lang="en-US" b="1" dirty="0" smtClean="0">
                <a:solidFill>
                  <a:schemeClr val="accent6">
                    <a:lumMod val="75000"/>
                  </a:schemeClr>
                </a:solidFill>
                <a:latin typeface="Times New Roman" panose="02020603050405020304" pitchFamily="18" charset="0"/>
                <a:cs typeface="Times New Roman" panose="02020603050405020304" pitchFamily="18" charset="0"/>
              </a:rPr>
              <a:t>NỘI DUNG CHƯƠNG TRÌNH, KẾ HOẠCH PTNO CẤP TÌNH </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27)</a:t>
            </a:r>
          </a:p>
          <a:p>
            <a:pPr algn="just"/>
            <a:r>
              <a:rPr lang="en-US" dirty="0" err="1">
                <a:solidFill>
                  <a:srgbClr val="7030A0"/>
                </a:solidFill>
                <a:latin typeface="Times New Roman" panose="02020603050405020304" pitchFamily="18" charset="0"/>
                <a:ea typeface="Times New Roman" panose="02020603050405020304" pitchFamily="18" charset="0"/>
              </a:rPr>
              <a:t>Đ</a:t>
            </a:r>
            <a:r>
              <a:rPr lang="en-US" dirty="0" err="1" smtClean="0">
                <a:solidFill>
                  <a:srgbClr val="7030A0"/>
                </a:solidFill>
                <a:latin typeface="Times New Roman" panose="02020603050405020304" pitchFamily="18" charset="0"/>
                <a:ea typeface="Times New Roman" panose="02020603050405020304" pitchFamily="18" charset="0"/>
              </a:rPr>
              <a:t>ưa</a:t>
            </a:r>
            <a:r>
              <a:rPr lang="en-US" dirty="0" smtClean="0">
                <a:solidFill>
                  <a:srgbClr val="7030A0"/>
                </a:solidFill>
                <a:latin typeface="Times New Roman" panose="02020603050405020304" pitchFamily="18" charset="0"/>
                <a:ea typeface="Times New Roman" panose="02020603050405020304" pitchFamily="18" charset="0"/>
              </a:rPr>
              <a:t> </a:t>
            </a:r>
            <a:r>
              <a:rPr lang="en-US" dirty="0" err="1" smtClean="0">
                <a:solidFill>
                  <a:srgbClr val="7030A0"/>
                </a:solidFill>
                <a:latin typeface="Times New Roman" panose="02020603050405020304" pitchFamily="18" charset="0"/>
                <a:ea typeface="Times New Roman" panose="02020603050405020304" pitchFamily="18" charset="0"/>
              </a:rPr>
              <a:t>một</a:t>
            </a:r>
            <a:r>
              <a:rPr lang="en-US" dirty="0" smtClean="0">
                <a:solidFill>
                  <a:srgbClr val="7030A0"/>
                </a:solidFill>
                <a:latin typeface="Times New Roman" panose="02020603050405020304" pitchFamily="18" charset="0"/>
                <a:ea typeface="Times New Roman" panose="02020603050405020304" pitchFamily="18" charset="0"/>
              </a:rPr>
              <a:t> </a:t>
            </a:r>
            <a:r>
              <a:rPr lang="en-US" dirty="0" err="1" smtClean="0">
                <a:solidFill>
                  <a:srgbClr val="7030A0"/>
                </a:solidFill>
                <a:latin typeface="Times New Roman" panose="02020603050405020304" pitchFamily="18" charset="0"/>
                <a:ea typeface="Times New Roman" panose="02020603050405020304" pitchFamily="18" charset="0"/>
              </a:rPr>
              <a:t>số</a:t>
            </a:r>
            <a:r>
              <a:rPr lang="en-US" dirty="0" smtClean="0">
                <a:solidFill>
                  <a:srgbClr val="7030A0"/>
                </a:solidFill>
                <a:latin typeface="Times New Roman" panose="02020603050405020304" pitchFamily="18" charset="0"/>
                <a:ea typeface="Times New Roman" panose="02020603050405020304" pitchFamily="18" charset="0"/>
              </a:rPr>
              <a:t> </a:t>
            </a:r>
            <a:r>
              <a:rPr lang="en-US" dirty="0" err="1" smtClean="0">
                <a:solidFill>
                  <a:srgbClr val="7030A0"/>
                </a:solidFill>
                <a:latin typeface="Times New Roman" panose="02020603050405020304" pitchFamily="18" charset="0"/>
                <a:ea typeface="Times New Roman" panose="02020603050405020304" pitchFamily="18" charset="0"/>
              </a:rPr>
              <a:t>nội</a:t>
            </a:r>
            <a:r>
              <a:rPr lang="en-US" dirty="0" smtClean="0">
                <a:solidFill>
                  <a:srgbClr val="7030A0"/>
                </a:solidFill>
                <a:latin typeface="Times New Roman" panose="02020603050405020304" pitchFamily="18" charset="0"/>
                <a:ea typeface="Times New Roman" panose="02020603050405020304" pitchFamily="18" charset="0"/>
              </a:rPr>
              <a:t> dung </a:t>
            </a:r>
            <a:r>
              <a:rPr lang="en-US" dirty="0" err="1" smtClean="0">
                <a:solidFill>
                  <a:srgbClr val="7030A0"/>
                </a:solidFill>
                <a:latin typeface="Times New Roman" panose="02020603050405020304" pitchFamily="18" charset="0"/>
                <a:ea typeface="Times New Roman" panose="02020603050405020304" pitchFamily="18" charset="0"/>
              </a:rPr>
              <a:t>của</a:t>
            </a:r>
            <a:r>
              <a:rPr lang="en-US" dirty="0" smtClean="0">
                <a:solidFill>
                  <a:srgbClr val="7030A0"/>
                </a:solidFill>
                <a:latin typeface="Times New Roman" panose="02020603050405020304" pitchFamily="18" charset="0"/>
                <a:ea typeface="Times New Roman" panose="02020603050405020304" pitchFamily="18" charset="0"/>
              </a:rPr>
              <a:t> </a:t>
            </a:r>
            <a:r>
              <a:rPr lang="en-US" dirty="0" err="1" smtClean="0">
                <a:solidFill>
                  <a:srgbClr val="7030A0"/>
                </a:solidFill>
                <a:latin typeface="Times New Roman" panose="02020603050405020304" pitchFamily="18" charset="0"/>
                <a:ea typeface="Times New Roman" panose="02020603050405020304" pitchFamily="18" charset="0"/>
              </a:rPr>
              <a:t>Kế</a:t>
            </a:r>
            <a:r>
              <a:rPr lang="en-US" dirty="0" smtClean="0">
                <a:solidFill>
                  <a:srgbClr val="7030A0"/>
                </a:solidFill>
                <a:latin typeface="Times New Roman" panose="02020603050405020304" pitchFamily="18" charset="0"/>
                <a:ea typeface="Times New Roman" panose="02020603050405020304" pitchFamily="18" charset="0"/>
              </a:rPr>
              <a:t> </a:t>
            </a:r>
            <a:r>
              <a:rPr lang="en-US" dirty="0" err="1" smtClean="0">
                <a:solidFill>
                  <a:srgbClr val="7030A0"/>
                </a:solidFill>
                <a:latin typeface="Times New Roman" panose="02020603050405020304" pitchFamily="18" charset="0"/>
                <a:ea typeface="Times New Roman" panose="02020603050405020304" pitchFamily="18" charset="0"/>
              </a:rPr>
              <a:t>hoạch</a:t>
            </a:r>
            <a:r>
              <a:rPr lang="en-US" dirty="0" smtClean="0">
                <a:solidFill>
                  <a:srgbClr val="7030A0"/>
                </a:solidFill>
                <a:latin typeface="Times New Roman" panose="02020603050405020304" pitchFamily="18" charset="0"/>
                <a:ea typeface="Times New Roman" panose="02020603050405020304" pitchFamily="18" charset="0"/>
              </a:rPr>
              <a:t> </a:t>
            </a:r>
            <a:r>
              <a:rPr lang="en-US" dirty="0" err="1" smtClean="0">
                <a:solidFill>
                  <a:srgbClr val="7030A0"/>
                </a:solidFill>
                <a:latin typeface="Times New Roman" panose="02020603050405020304" pitchFamily="18" charset="0"/>
                <a:ea typeface="Times New Roman" panose="02020603050405020304" pitchFamily="18" charset="0"/>
              </a:rPr>
              <a:t>lên</a:t>
            </a:r>
            <a:r>
              <a:rPr lang="en-US" dirty="0" smtClean="0">
                <a:solidFill>
                  <a:srgbClr val="7030A0"/>
                </a:solidFill>
                <a:latin typeface="Times New Roman" panose="02020603050405020304" pitchFamily="18" charset="0"/>
                <a:ea typeface="Times New Roman" panose="02020603050405020304" pitchFamily="18" charset="0"/>
              </a:rPr>
              <a:t> </a:t>
            </a:r>
            <a:r>
              <a:rPr lang="en-US" dirty="0" err="1" smtClean="0">
                <a:solidFill>
                  <a:srgbClr val="7030A0"/>
                </a:solidFill>
                <a:latin typeface="Times New Roman" panose="02020603050405020304" pitchFamily="18" charset="0"/>
                <a:ea typeface="Times New Roman" panose="02020603050405020304" pitchFamily="18" charset="0"/>
              </a:rPr>
              <a:t>chương</a:t>
            </a:r>
            <a:r>
              <a:rPr lang="en-US" dirty="0" smtClean="0">
                <a:solidFill>
                  <a:srgbClr val="7030A0"/>
                </a:solidFill>
                <a:latin typeface="Times New Roman" panose="02020603050405020304" pitchFamily="18" charset="0"/>
                <a:ea typeface="Times New Roman" panose="02020603050405020304" pitchFamily="18" charset="0"/>
              </a:rPr>
              <a:t> </a:t>
            </a:r>
            <a:r>
              <a:rPr lang="en-US" dirty="0" err="1" smtClean="0">
                <a:solidFill>
                  <a:srgbClr val="7030A0"/>
                </a:solidFill>
                <a:latin typeface="Times New Roman" panose="02020603050405020304" pitchFamily="18" charset="0"/>
                <a:ea typeface="Times New Roman" panose="02020603050405020304" pitchFamily="18" charset="0"/>
              </a:rPr>
              <a:t>trình</a:t>
            </a:r>
            <a:r>
              <a:rPr lang="en-US" dirty="0" smtClean="0">
                <a:solidFill>
                  <a:srgbClr val="7030A0"/>
                </a:solidFill>
                <a:latin typeface="Times New Roman" panose="02020603050405020304" pitchFamily="18" charset="0"/>
                <a:ea typeface="Times New Roman" panose="02020603050405020304" pitchFamily="18" charset="0"/>
              </a:rPr>
              <a:t> PTNO </a:t>
            </a:r>
            <a:r>
              <a:rPr lang="en-US" dirty="0" err="1" smtClean="0">
                <a:solidFill>
                  <a:srgbClr val="7030A0"/>
                </a:solidFill>
                <a:latin typeface="Times New Roman" panose="02020603050405020304" pitchFamily="18" charset="0"/>
                <a:ea typeface="Times New Roman" panose="02020603050405020304" pitchFamily="18" charset="0"/>
              </a:rPr>
              <a:t>như</a:t>
            </a:r>
            <a:r>
              <a:rPr lang="en-US" dirty="0" smtClean="0">
                <a:solidFill>
                  <a:srgbClr val="7030A0"/>
                </a:solidFill>
                <a:latin typeface="Times New Roman" panose="02020603050405020304" pitchFamily="18" charset="0"/>
                <a:ea typeface="Times New Roman" panose="02020603050405020304" pitchFamily="18" charset="0"/>
              </a:rPr>
              <a:t>: </a:t>
            </a:r>
            <a:r>
              <a:rPr lang="en-US" dirty="0" err="1" smtClean="0">
                <a:solidFill>
                  <a:srgbClr val="7030A0"/>
                </a:solidFill>
                <a:latin typeface="Times New Roman" panose="02020603050405020304" pitchFamily="18" charset="0"/>
                <a:ea typeface="Times New Roman" panose="02020603050405020304" pitchFamily="18" charset="0"/>
              </a:rPr>
              <a:t>diện</a:t>
            </a:r>
            <a:r>
              <a:rPr lang="en-US" dirty="0" smtClean="0">
                <a:solidFill>
                  <a:srgbClr val="7030A0"/>
                </a:solidFill>
                <a:latin typeface="Times New Roman" panose="02020603050405020304" pitchFamily="18" charset="0"/>
                <a:ea typeface="Times New Roman" panose="02020603050405020304" pitchFamily="18" charset="0"/>
              </a:rPr>
              <a:t> </a:t>
            </a:r>
            <a:r>
              <a:rPr lang="en-US" dirty="0" err="1">
                <a:solidFill>
                  <a:srgbClr val="7030A0"/>
                </a:solidFill>
                <a:latin typeface="Times New Roman" panose="02020603050405020304" pitchFamily="18" charset="0"/>
                <a:ea typeface="Times New Roman" panose="02020603050405020304" pitchFamily="18" charset="0"/>
              </a:rPr>
              <a:t>tích</a:t>
            </a:r>
            <a:r>
              <a:rPr lang="en-US" dirty="0">
                <a:solidFill>
                  <a:srgbClr val="7030A0"/>
                </a:solidFill>
                <a:latin typeface="Times New Roman" panose="02020603050405020304" pitchFamily="18" charset="0"/>
                <a:ea typeface="Times New Roman" panose="02020603050405020304" pitchFamily="18" charset="0"/>
              </a:rPr>
              <a:t> </a:t>
            </a:r>
            <a:r>
              <a:rPr lang="en-US" dirty="0" err="1">
                <a:solidFill>
                  <a:srgbClr val="7030A0"/>
                </a:solidFill>
                <a:latin typeface="Times New Roman" panose="02020603050405020304" pitchFamily="18" charset="0"/>
                <a:ea typeface="Times New Roman" panose="02020603050405020304" pitchFamily="18" charset="0"/>
              </a:rPr>
              <a:t>đất</a:t>
            </a:r>
            <a:r>
              <a:rPr lang="en-US" dirty="0">
                <a:solidFill>
                  <a:srgbClr val="7030A0"/>
                </a:solidFill>
                <a:latin typeface="Times New Roman" panose="02020603050405020304" pitchFamily="18" charset="0"/>
                <a:ea typeface="Times New Roman" panose="02020603050405020304" pitchFamily="18" charset="0"/>
              </a:rPr>
              <a:t> </a:t>
            </a:r>
            <a:r>
              <a:rPr lang="en-US" dirty="0" err="1">
                <a:solidFill>
                  <a:srgbClr val="7030A0"/>
                </a:solidFill>
                <a:latin typeface="Times New Roman" panose="02020603050405020304" pitchFamily="18" charset="0"/>
                <a:ea typeface="Times New Roman" panose="02020603050405020304" pitchFamily="18" charset="0"/>
              </a:rPr>
              <a:t>để</a:t>
            </a:r>
            <a:r>
              <a:rPr lang="en-US" dirty="0">
                <a:solidFill>
                  <a:srgbClr val="7030A0"/>
                </a:solidFill>
                <a:latin typeface="Times New Roman" panose="02020603050405020304" pitchFamily="18" charset="0"/>
                <a:ea typeface="Times New Roman" panose="02020603050405020304" pitchFamily="18" charset="0"/>
              </a:rPr>
              <a:t> </a:t>
            </a:r>
            <a:r>
              <a:rPr lang="en-US" dirty="0" err="1">
                <a:solidFill>
                  <a:srgbClr val="7030A0"/>
                </a:solidFill>
                <a:latin typeface="Times New Roman" panose="02020603050405020304" pitchFamily="18" charset="0"/>
                <a:ea typeface="Times New Roman" panose="02020603050405020304" pitchFamily="18" charset="0"/>
              </a:rPr>
              <a:t>phát</a:t>
            </a:r>
            <a:r>
              <a:rPr lang="en-US" dirty="0">
                <a:solidFill>
                  <a:srgbClr val="7030A0"/>
                </a:solidFill>
                <a:latin typeface="Times New Roman" panose="02020603050405020304" pitchFamily="18" charset="0"/>
                <a:ea typeface="Times New Roman" panose="02020603050405020304" pitchFamily="18" charset="0"/>
              </a:rPr>
              <a:t> </a:t>
            </a:r>
            <a:r>
              <a:rPr lang="en-US" dirty="0" err="1">
                <a:solidFill>
                  <a:srgbClr val="7030A0"/>
                </a:solidFill>
                <a:latin typeface="Times New Roman" panose="02020603050405020304" pitchFamily="18" charset="0"/>
                <a:ea typeface="Times New Roman" panose="02020603050405020304" pitchFamily="18" charset="0"/>
              </a:rPr>
              <a:t>triển</a:t>
            </a:r>
            <a:r>
              <a:rPr lang="en-US" dirty="0">
                <a:solidFill>
                  <a:srgbClr val="7030A0"/>
                </a:solidFill>
                <a:latin typeface="Times New Roman" panose="02020603050405020304" pitchFamily="18" charset="0"/>
                <a:ea typeface="Times New Roman" panose="02020603050405020304" pitchFamily="18" charset="0"/>
              </a:rPr>
              <a:t> </a:t>
            </a:r>
            <a:r>
              <a:rPr lang="en-US" dirty="0" err="1">
                <a:solidFill>
                  <a:srgbClr val="7030A0"/>
                </a:solidFill>
                <a:latin typeface="Times New Roman" panose="02020603050405020304" pitchFamily="18" charset="0"/>
                <a:ea typeface="Times New Roman" panose="02020603050405020304" pitchFamily="18" charset="0"/>
              </a:rPr>
              <a:t>nhà</a:t>
            </a:r>
            <a:r>
              <a:rPr lang="en-US" dirty="0">
                <a:solidFill>
                  <a:srgbClr val="7030A0"/>
                </a:solidFill>
                <a:latin typeface="Times New Roman" panose="02020603050405020304" pitchFamily="18" charset="0"/>
                <a:ea typeface="Times New Roman" panose="02020603050405020304" pitchFamily="18" charset="0"/>
              </a:rPr>
              <a:t> </a:t>
            </a:r>
            <a:r>
              <a:rPr lang="en-US" dirty="0" smtClean="0">
                <a:solidFill>
                  <a:srgbClr val="7030A0"/>
                </a:solidFill>
                <a:latin typeface="Times New Roman" panose="02020603050405020304" pitchFamily="18" charset="0"/>
                <a:ea typeface="Times New Roman" panose="02020603050405020304" pitchFamily="18" charset="0"/>
              </a:rPr>
              <a:t>ở,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khu</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vực</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dự</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kiến</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phát</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triển</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nhà</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ở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phân</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theo</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đơn</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vị</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hành</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chính</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cấp</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huyện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Times New Roman" panose="02020603050405020304" pitchFamily="18" charset="0"/>
              </a:rPr>
              <a:t>bỏ</a:t>
            </a:r>
            <a:r>
              <a:rPr lang="en-US" dirty="0" smtClean="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đánh</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giá</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chỉ</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tiêu</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về</a:t>
            </a:r>
            <a:r>
              <a:rPr lang="en-US" dirty="0">
                <a:solidFill>
                  <a:srgbClr val="FF0000"/>
                </a:solidFill>
                <a:latin typeface="Times New Roman" panose="02020603050405020304" pitchFamily="18" charset="0"/>
                <a:ea typeface="Times New Roman" panose="02020603050405020304" pitchFamily="18" charset="0"/>
              </a:rPr>
              <a:t> </a:t>
            </a:r>
            <a:r>
              <a:rPr lang="en-US" spc="2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quỹ</a:t>
            </a:r>
            <a:r>
              <a:rPr lang="en-US" spc="2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pc="2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pc="2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pc="2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pc="2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pc="2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pc="2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pc="2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pc="2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pc="2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dirty="0" err="1">
                <a:solidFill>
                  <a:srgbClr val="FF0000"/>
                </a:solidFill>
                <a:latin typeface="Times New Roman" panose="02020603050405020304" pitchFamily="18" charset="0"/>
                <a:ea typeface="Times New Roman" panose="02020603050405020304" pitchFamily="18" charset="0"/>
              </a:rPr>
              <a:t>thương</a:t>
            </a:r>
            <a:r>
              <a:rPr lang="en-US" dirty="0">
                <a:solidFill>
                  <a:srgbClr val="FF0000"/>
                </a:solidFill>
                <a:latin typeface="Times New Roman" panose="02020603050405020304" pitchFamily="18" charset="0"/>
                <a:ea typeface="Times New Roman" panose="02020603050405020304" pitchFamily="18" charset="0"/>
              </a:rPr>
              <a:t> </a:t>
            </a:r>
            <a:r>
              <a:rPr lang="en-US" dirty="0" err="1" smtClean="0">
                <a:solidFill>
                  <a:srgbClr val="FF0000"/>
                </a:solidFill>
                <a:latin typeface="Times New Roman" panose="02020603050405020304" pitchFamily="18" charset="0"/>
                <a:ea typeface="Times New Roman" panose="02020603050405020304" pitchFamily="18" charset="0"/>
              </a:rPr>
              <a:t>mại</a:t>
            </a:r>
            <a:r>
              <a:rPr lang="en-US" dirty="0" smtClean="0">
                <a:solidFill>
                  <a:srgbClr val="FF0000"/>
                </a:solidFill>
                <a:latin typeface="Times New Roman" panose="02020603050405020304" pitchFamily="18" charset="0"/>
                <a:ea typeface="Times New Roman" panose="02020603050405020304" pitchFamily="18" charset="0"/>
              </a:rPr>
              <a:t>,.. </a:t>
            </a:r>
            <a:r>
              <a:rPr lang="en-US" dirty="0" smtClean="0">
                <a:solidFill>
                  <a:srgbClr val="7030A0"/>
                </a:solidFill>
                <a:latin typeface="Times New Roman" panose="02020603050405020304" pitchFamily="18" charset="0"/>
                <a:ea typeface="Times New Roman" panose="02020603050405020304" pitchFamily="18" charset="0"/>
              </a:rPr>
              <a:t>(</a:t>
            </a:r>
            <a:r>
              <a:rPr lang="en-US" dirty="0" err="1" smtClean="0">
                <a:solidFill>
                  <a:srgbClr val="7030A0"/>
                </a:solidFill>
                <a:latin typeface="Times New Roman" panose="02020603050405020304" pitchFamily="18" charset="0"/>
                <a:ea typeface="Times New Roman" panose="02020603050405020304" pitchFamily="18" charset="0"/>
              </a:rPr>
              <a:t>Điều</a:t>
            </a:r>
            <a:r>
              <a:rPr lang="en-US" dirty="0" smtClean="0">
                <a:solidFill>
                  <a:srgbClr val="7030A0"/>
                </a:solidFill>
                <a:latin typeface="Times New Roman" panose="02020603050405020304" pitchFamily="18" charset="0"/>
                <a:ea typeface="Times New Roman" panose="02020603050405020304" pitchFamily="18" charset="0"/>
              </a:rPr>
              <a:t> 27);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bổ</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sung </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n/d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đánh</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giá</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nhu</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cầu</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nhà</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ở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cho</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CN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trong</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KCN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điểm</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b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khoản</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2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Điều</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95);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nhu</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cầu</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nhà</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ở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cho</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LLVT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nhân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dân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vào</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Kế</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hoạch</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PTNO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Điều</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102,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điểm</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b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khoản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1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Điều</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198)</a:t>
            </a:r>
            <a:endPar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1355854" y="1961318"/>
            <a:ext cx="7361702" cy="307777"/>
          </a:xfrm>
          <a:prstGeom prst="rect">
            <a:avLst/>
          </a:prstGeom>
        </p:spPr>
        <p:txBody>
          <a:bodyPr wrap="square">
            <a:spAutoFit/>
          </a:bodyPr>
          <a:lstStyle/>
          <a:p>
            <a:pPr algn="just">
              <a:spcBef>
                <a:spcPts val="200"/>
              </a:spcBef>
              <a:spcAft>
                <a:spcPts val="200"/>
              </a:spcAft>
            </a:pP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Nghị</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95/2024/NĐ-CP</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chi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nội</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dung </a:t>
            </a:r>
            <a:r>
              <a:rPr lang="en-US"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CT, </a:t>
            </a:r>
            <a:r>
              <a:rPr lang="en-US"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triển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ở như sau:</a:t>
            </a:r>
            <a:endPar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5" name="Elbow Connector 14"/>
          <p:cNvCxnSpPr/>
          <p:nvPr/>
        </p:nvCxnSpPr>
        <p:spPr>
          <a:xfrm>
            <a:off x="536765" y="1985337"/>
            <a:ext cx="819089" cy="173415"/>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37466" y="2219623"/>
            <a:ext cx="8618491" cy="307777"/>
          </a:xfrm>
          <a:prstGeom prst="rect">
            <a:avLst/>
          </a:prstGeom>
        </p:spPr>
        <p:txBody>
          <a:bodyPr wrap="square">
            <a:spAutoFit/>
          </a:bodyPr>
          <a:lstStyle/>
          <a:p>
            <a:pPr algn="just">
              <a:spcBef>
                <a:spcPts val="200"/>
              </a:spcBef>
              <a:spcAft>
                <a:spcPts val="200"/>
              </a:spcAft>
            </a:pP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Về Chương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triển</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chi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tiết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khoản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1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mtClean="0">
                <a:solidFill>
                  <a:schemeClr val="accent6">
                    <a:lumMod val="75000"/>
                  </a:schemeClr>
                </a:solidFill>
                <a:latin typeface="Times New Roman" panose="02020603050405020304" pitchFamily="18" charset="0"/>
                <a:cs typeface="Times New Roman" panose="02020603050405020304" pitchFamily="18" charset="0"/>
              </a:rPr>
              <a:t>27 LNO; có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sửa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đổi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bổ</a:t>
            </a:r>
            <a:r>
              <a:rPr lang="en-US" dirty="0" smtClean="0">
                <a:solidFill>
                  <a:schemeClr val="accent6">
                    <a:lumMod val="75000"/>
                  </a:schemeClr>
                </a:solidFill>
                <a:latin typeface="Times New Roman" panose="02020603050405020304" pitchFamily="18" charset="0"/>
                <a:cs typeface="Times New Roman" panose="02020603050405020304" pitchFamily="18" charset="0"/>
              </a:rPr>
              <a:t> sung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các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nội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dung:  </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170" y="405852"/>
            <a:ext cx="2627348" cy="1535940"/>
          </a:xfrm>
          <a:prstGeom prst="rect">
            <a:avLst/>
          </a:prstGeom>
        </p:spPr>
      </p:pic>
      <p:sp>
        <p:nvSpPr>
          <p:cNvPr id="9" name="Rectangle 8"/>
          <p:cNvSpPr/>
          <p:nvPr/>
        </p:nvSpPr>
        <p:spPr>
          <a:xfrm>
            <a:off x="337465" y="2549842"/>
            <a:ext cx="8618492" cy="2400657"/>
          </a:xfrm>
          <a:prstGeom prst="rect">
            <a:avLst/>
          </a:prstGeom>
        </p:spPr>
        <p:txBody>
          <a:bodyPr wrap="square">
            <a:spAutoFit/>
          </a:bodyPr>
          <a:lstStyle/>
          <a:p>
            <a:pPr marL="171450" indent="-171450" algn="just">
              <a:spcBef>
                <a:spcPts val="200"/>
              </a:spcBef>
              <a:spcAft>
                <a:spcPts val="200"/>
              </a:spcAft>
              <a:buFontTx/>
              <a:buChar char="-"/>
            </a:pPr>
            <a:r>
              <a:rPr lang="en-US" dirty="0" err="1">
                <a:solidFill>
                  <a:schemeClr val="accent6">
                    <a:lumMod val="75000"/>
                  </a:schemeClr>
                </a:solidFill>
                <a:latin typeface="Times New Roman" panose="02020603050405020304" pitchFamily="18" charset="0"/>
                <a:cs typeface="Times New Roman" panose="02020603050405020304" pitchFamily="18" charset="0"/>
              </a:rPr>
              <a:t>Kế</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thừa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các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chỉ</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tiêu</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tại</a:t>
            </a:r>
            <a:r>
              <a:rPr lang="en-US" dirty="0">
                <a:solidFill>
                  <a:schemeClr val="accent6">
                    <a:lumMod val="75000"/>
                  </a:schemeClr>
                </a:solidFill>
                <a:latin typeface="Times New Roman" panose="02020603050405020304" pitchFamily="18" charset="0"/>
                <a:cs typeface="Times New Roman" panose="02020603050405020304" pitchFamily="18" charset="0"/>
              </a:rPr>
              <a:t> NĐ 99/2015/NĐ-CP </a:t>
            </a:r>
            <a:r>
              <a:rPr lang="en-US" dirty="0" err="1">
                <a:solidFill>
                  <a:schemeClr val="accent6">
                    <a:lumMod val="75000"/>
                  </a:schemeClr>
                </a:solidFill>
                <a:latin typeface="Times New Roman" panose="02020603050405020304" pitchFamily="18" charset="0"/>
                <a:cs typeface="Times New Roman" panose="02020603050405020304" pitchFamily="18" charset="0"/>
              </a:rPr>
              <a:t>về</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diện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tích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a:solidFill>
                  <a:schemeClr val="accent6">
                    <a:lumMod val="75000"/>
                  </a:schemeClr>
                </a:solidFill>
                <a:latin typeface="Times New Roman" panose="02020603050405020304" pitchFamily="18" charset="0"/>
                <a:cs typeface="Times New Roman" panose="02020603050405020304" pitchFamily="18" charset="0"/>
              </a:rPr>
              <a:t>bình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quân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diện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tích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sàn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diện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tích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tối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thiểu</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chất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lượng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a:solidFill>
                  <a:schemeClr val="accent6">
                    <a:lumMod val="75000"/>
                  </a:schemeClr>
                </a:solidFill>
                <a:latin typeface="Times New Roman" panose="02020603050405020304" pitchFamily="18" charset="0"/>
                <a:cs typeface="Times New Roman" panose="02020603050405020304" pitchFamily="18" charset="0"/>
              </a:rPr>
              <a:t>nhu</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cầu</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vốn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quỹ</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đất</a:t>
            </a:r>
            <a:r>
              <a:rPr lang="en-US" dirty="0">
                <a:solidFill>
                  <a:schemeClr val="accent6">
                    <a:lumMod val="75000"/>
                  </a:schemeClr>
                </a:solidFill>
                <a:latin typeface="Times New Roman" panose="02020603050405020304" pitchFamily="18" charset="0"/>
                <a:cs typeface="Times New Roman" panose="02020603050405020304" pitchFamily="18" charset="0"/>
              </a:rPr>
              <a:t>,…</a:t>
            </a:r>
            <a:r>
              <a:rPr lang="en-US"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Bổ</a:t>
            </a:r>
            <a:r>
              <a:rPr lang="en-US"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sung n/dung dự </a:t>
            </a:r>
            <a:r>
              <a:rPr lang="en-US"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DT đất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triển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thuộc</a:t>
            </a:r>
            <a:r>
              <a:rPr lang="en-US"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LLVT nhân </a:t>
            </a:r>
            <a:r>
              <a:rPr lang="en-US"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dân</a:t>
            </a:r>
            <a:r>
              <a:rPr lang="en-US"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đất để thực hiện DA cải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tạo</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xây</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dựng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lại</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cư</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đ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khoản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9)</a:t>
            </a:r>
          </a:p>
          <a:p>
            <a:pPr marL="171450" indent="-171450" algn="just">
              <a:spcBef>
                <a:spcPts val="200"/>
              </a:spcBef>
              <a:spcAft>
                <a:spcPts val="200"/>
              </a:spcAft>
              <a:buFontTx/>
              <a:buChar char="-"/>
            </a:pP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Bổ</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sung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quy</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định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cụ</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thể</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về</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khu</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vực</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dự</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kiến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PTNO: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khu</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vực</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dự</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PTNO theo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dự</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địa</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hành</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cấp</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huyện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cơ</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sở</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khu</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vực</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triển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khu</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dân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cư</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hoặc</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đơn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vị</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hoạch</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đô</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thị</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khu</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vực</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tổ</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chức</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khu</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dân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cư</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hoạch</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xây</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dựng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xã</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đã</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phê</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duyệt</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khoản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9)</a:t>
            </a:r>
          </a:p>
          <a:p>
            <a:pPr marL="171450" indent="-171450" algn="just">
              <a:spcBef>
                <a:spcPts val="200"/>
              </a:spcBef>
              <a:spcAft>
                <a:spcPts val="200"/>
              </a:spcAft>
              <a:buFontTx/>
              <a:buChar char="-"/>
            </a:pP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Ban </a:t>
            </a:r>
            <a:r>
              <a:rPr lang="en-US"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hành</a:t>
            </a:r>
            <a:r>
              <a:rPr lang="en-US"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Đề cương Chương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PTNO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UBND </a:t>
            </a:r>
            <a:r>
              <a:rPr lang="en-US"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phê</a:t>
            </a:r>
            <a:r>
              <a:rPr lang="en-US"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duyệt cho thống nhất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Mẫu</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01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Phụ</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lục</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II).</a:t>
            </a:r>
          </a:p>
          <a:p>
            <a:pPr marL="171450" indent="-171450" algn="just">
              <a:spcBef>
                <a:spcPts val="200"/>
              </a:spcBef>
              <a:spcAft>
                <a:spcPts val="200"/>
              </a:spcAft>
              <a:buFontTx/>
              <a:buChar char="-"/>
            </a:pP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Bổ</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sung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trách</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nhiệm</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UBND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tỉnh</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xuất</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nhu</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cầu</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vốn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NSNN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triển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theo</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chương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PTNO đưa vào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kế</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hoạch</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trung</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hạn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h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khoản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9)</a:t>
            </a:r>
            <a:endPar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0686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 y="-8884"/>
            <a:ext cx="9144000"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03</a:t>
            </a:r>
            <a:r>
              <a:rPr lang="en-US" sz="1800" dirty="0" smtClean="0">
                <a:solidFill>
                  <a:srgbClr val="ED2727"/>
                </a:solidFill>
                <a:latin typeface="Times New Roman" panose="02020603050405020304" pitchFamily="18" charset="0"/>
                <a:cs typeface="Times New Roman" panose="02020603050405020304" pitchFamily="18" charset="0"/>
              </a:rPr>
              <a:t>.</a:t>
            </a:r>
            <a:r>
              <a:rPr lang="en" sz="1800" dirty="0" smtClean="0">
                <a:solidFill>
                  <a:srgbClr val="ED2727"/>
                </a:solidFill>
                <a:latin typeface="Times New Roman" panose="02020603050405020304" pitchFamily="18" charset="0"/>
                <a:cs typeface="Times New Roman" panose="02020603050405020304" pitchFamily="18" charset="0"/>
              </a:rPr>
              <a:t> </a:t>
            </a:r>
            <a:r>
              <a:rPr lang="en" sz="1800" dirty="0">
                <a:solidFill>
                  <a:srgbClr val="ED2727"/>
                </a:solidFill>
                <a:latin typeface="Times New Roman" panose="02020603050405020304" pitchFamily="18" charset="0"/>
                <a:cs typeface="Times New Roman" panose="02020603050405020304" pitchFamily="18" charset="0"/>
              </a:rPr>
              <a:t>CHƯƠNG TRÌNH, </a:t>
            </a:r>
            <a:r>
              <a:rPr lang="en" sz="1800" dirty="0" smtClean="0">
                <a:solidFill>
                  <a:srgbClr val="ED2727"/>
                </a:solidFill>
                <a:latin typeface="Times New Roman" panose="02020603050405020304" pitchFamily="18" charset="0"/>
                <a:cs typeface="Times New Roman" panose="02020603050405020304" pitchFamily="18" charset="0"/>
              </a:rPr>
              <a:t>KẾ </a:t>
            </a:r>
            <a:r>
              <a:rPr lang="en" sz="1800" dirty="0">
                <a:solidFill>
                  <a:srgbClr val="ED2727"/>
                </a:solidFill>
                <a:latin typeface="Times New Roman" panose="02020603050405020304" pitchFamily="18" charset="0"/>
                <a:cs typeface="Times New Roman" panose="02020603050405020304" pitchFamily="18" charset="0"/>
              </a:rPr>
              <a:t>HOẠCH </a:t>
            </a:r>
            <a:r>
              <a:rPr lang="en" sz="1800" dirty="0" smtClean="0">
                <a:solidFill>
                  <a:srgbClr val="ED2727"/>
                </a:solidFill>
                <a:latin typeface="Times New Roman" panose="02020603050405020304" pitchFamily="18" charset="0"/>
                <a:cs typeface="Times New Roman" panose="02020603050405020304" pitchFamily="18" charset="0"/>
              </a:rPr>
              <a:t>PHÁT TRIỂN NHÀ Ở CẤP TỈNH</a:t>
            </a:r>
            <a:endParaRPr sz="1800" dirty="0">
              <a:solidFill>
                <a:srgbClr val="ED2727"/>
              </a:solidFill>
            </a:endParaRPr>
          </a:p>
        </p:txBody>
      </p:sp>
      <p:sp>
        <p:nvSpPr>
          <p:cNvPr id="17" name="Rectangle 16"/>
          <p:cNvSpPr/>
          <p:nvPr/>
        </p:nvSpPr>
        <p:spPr>
          <a:xfrm>
            <a:off x="235088" y="362464"/>
            <a:ext cx="8606709" cy="789960"/>
          </a:xfrm>
          <a:prstGeom prst="rect">
            <a:avLst/>
          </a:prstGeom>
        </p:spPr>
        <p:txBody>
          <a:bodyPr wrap="square">
            <a:spAutoFit/>
          </a:bodyPr>
          <a:lstStyle/>
          <a:p>
            <a:pPr algn="just">
              <a:spcBef>
                <a:spcPts val="200"/>
              </a:spcBef>
              <a:spcAft>
                <a:spcPts val="200"/>
              </a:spcAft>
            </a:pP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Kế</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hoạch</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triển</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spcBef>
                <a:spcPts val="200"/>
              </a:spcBef>
              <a:spcAft>
                <a:spcPts val="200"/>
              </a:spcAft>
            </a:pPr>
            <a:r>
              <a:rPr lang="en-US"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Nghị</a:t>
            </a:r>
            <a:r>
              <a:rPr lang="en-US"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95/2024/NĐ-CP</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chi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tiết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khoản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2 </a:t>
            </a:r>
            <a:r>
              <a:rPr lang="en-US" dirty="0" err="1">
                <a:solidFill>
                  <a:schemeClr val="accent6">
                    <a:lumMod val="75000"/>
                  </a:schemeClr>
                </a:solidFill>
                <a:latin typeface="Times New Roman" panose="02020603050405020304" pitchFamily="18" charset="0"/>
                <a:cs typeface="Times New Roman" panose="02020603050405020304" pitchFamily="18" charset="0"/>
              </a:rPr>
              <a:t>Điều</a:t>
            </a:r>
            <a:r>
              <a:rPr lang="en-US" dirty="0">
                <a:solidFill>
                  <a:schemeClr val="accent6">
                    <a:lumMod val="75000"/>
                  </a:schemeClr>
                </a:solidFill>
                <a:latin typeface="Times New Roman" panose="02020603050405020304" pitchFamily="18" charset="0"/>
                <a:cs typeface="Times New Roman" panose="02020603050405020304" pitchFamily="18" charset="0"/>
              </a:rPr>
              <a:t> 27 LNO </a:t>
            </a:r>
            <a:r>
              <a:rPr lang="en-US" dirty="0" err="1">
                <a:solidFill>
                  <a:schemeClr val="accent6">
                    <a:lumMod val="75000"/>
                  </a:schemeClr>
                </a:solidFill>
                <a:latin typeface="Times New Roman" panose="02020603050405020304" pitchFamily="18" charset="0"/>
                <a:cs typeface="Times New Roman" panose="02020603050405020304" pitchFamily="18" charset="0"/>
              </a:rPr>
              <a:t>về</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nội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a:solidFill>
                  <a:schemeClr val="accent6">
                    <a:lumMod val="75000"/>
                  </a:schemeClr>
                </a:solidFill>
                <a:latin typeface="Times New Roman" panose="02020603050405020304" pitchFamily="18" charset="0"/>
                <a:cs typeface="Times New Roman" panose="02020603050405020304" pitchFamily="18" charset="0"/>
              </a:rPr>
              <a:t>dung </a:t>
            </a:r>
            <a:r>
              <a:rPr lang="en-US" dirty="0" err="1">
                <a:solidFill>
                  <a:schemeClr val="accent6">
                    <a:lumMod val="75000"/>
                  </a:schemeClr>
                </a:solidFill>
                <a:latin typeface="Times New Roman" panose="02020603050405020304" pitchFamily="18" charset="0"/>
                <a:cs typeface="Times New Roman" panose="02020603050405020304" pitchFamily="18" charset="0"/>
              </a:rPr>
              <a:t>của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Kế</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hoạch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PTNO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trong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đó</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sửa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đổi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bổ</a:t>
            </a:r>
            <a:r>
              <a:rPr lang="en-US" dirty="0">
                <a:solidFill>
                  <a:schemeClr val="accent6">
                    <a:lumMod val="75000"/>
                  </a:schemeClr>
                </a:solidFill>
                <a:latin typeface="Times New Roman" panose="02020603050405020304" pitchFamily="18" charset="0"/>
                <a:cs typeface="Times New Roman" panose="02020603050405020304" pitchFamily="18" charset="0"/>
              </a:rPr>
              <a:t> sung </a:t>
            </a:r>
            <a:r>
              <a:rPr lang="en-US" dirty="0" err="1">
                <a:solidFill>
                  <a:schemeClr val="accent6">
                    <a:lumMod val="75000"/>
                  </a:schemeClr>
                </a:solidFill>
                <a:latin typeface="Times New Roman" panose="02020603050405020304" pitchFamily="18" charset="0"/>
                <a:cs typeface="Times New Roman" panose="02020603050405020304" pitchFamily="18" charset="0"/>
              </a:rPr>
              <a:t>các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nội</a:t>
            </a:r>
            <a:r>
              <a:rPr lang="en-US" dirty="0">
                <a:solidFill>
                  <a:schemeClr val="accent6">
                    <a:lumMod val="75000"/>
                  </a:schemeClr>
                </a:solidFill>
                <a:latin typeface="Times New Roman" panose="02020603050405020304" pitchFamily="18" charset="0"/>
                <a:cs typeface="Times New Roman" panose="02020603050405020304" pitchFamily="18" charset="0"/>
              </a:rPr>
              <a:t> dung: </a:t>
            </a:r>
          </a:p>
        </p:txBody>
      </p:sp>
      <p:sp>
        <p:nvSpPr>
          <p:cNvPr id="2" name="Rectangle 1"/>
          <p:cNvSpPr/>
          <p:nvPr/>
        </p:nvSpPr>
        <p:spPr>
          <a:xfrm>
            <a:off x="302199" y="2935641"/>
            <a:ext cx="8606709" cy="307777"/>
          </a:xfrm>
          <a:prstGeom prst="rect">
            <a:avLst/>
          </a:prstGeom>
        </p:spPr>
        <p:txBody>
          <a:bodyPr wrap="square">
            <a:spAutoFit/>
          </a:bodyPr>
          <a:lstStyle/>
          <a:p>
            <a:pPr algn="just">
              <a:spcBef>
                <a:spcPts val="200"/>
              </a:spcBef>
              <a:spcAft>
                <a:spcPts val="200"/>
              </a:spcAft>
            </a:pPr>
            <a:r>
              <a:rPr lang="en-US"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Kế</a:t>
            </a:r>
            <a:r>
              <a:rPr lang="en-US"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hoạch</a:t>
            </a:r>
            <a:r>
              <a:rPr lang="en-US"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i="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cải</a:t>
            </a:r>
            <a:r>
              <a:rPr lang="en-US" i="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tạo, </a:t>
            </a:r>
            <a:r>
              <a:rPr lang="en-US"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xây</a:t>
            </a:r>
            <a:r>
              <a:rPr lang="en-US"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dựng</a:t>
            </a:r>
            <a:r>
              <a:rPr lang="en-US"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lại</a:t>
            </a:r>
            <a:r>
              <a:rPr lang="en-US"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cư</a:t>
            </a:r>
            <a:r>
              <a:rPr lang="en-US"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337844" y="3249768"/>
            <a:ext cx="7571064" cy="738664"/>
          </a:xfrm>
          <a:prstGeom prst="rect">
            <a:avLst/>
          </a:prstGeom>
        </p:spPr>
        <p:txBody>
          <a:bodyPr wrap="square">
            <a:spAutoFit/>
          </a:bodyPr>
          <a:lstStyle/>
          <a:p>
            <a:pPr algn="just">
              <a:spcBef>
                <a:spcPts val="200"/>
              </a:spcBef>
              <a:spcAft>
                <a:spcPts val="200"/>
              </a:spcAft>
            </a:pPr>
            <a:r>
              <a:rPr lang="en-US"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Nghị</a:t>
            </a:r>
            <a:r>
              <a:rPr lang="en-US"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98/2024/NĐ-CP</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phải</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lập</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riêng</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cho</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từng</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dự</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án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Điều</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7),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trong</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đó</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các</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nội</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dung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liên</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quan</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đến</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dự</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án</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thông</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báo</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lấy</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ý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kiến</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các</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chủ</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sở</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hữu</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sử</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dụng</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nhà</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chung</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cư</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và</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các</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tổ</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chức</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cá</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nhân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liên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quan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trước</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khi</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phê</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duyệt</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KH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để</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đảm</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bảo</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tính</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khả</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thi</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cụ</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thể</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5" name="Elbow Connector 4"/>
          <p:cNvCxnSpPr>
            <a:endCxn id="3" idx="1"/>
          </p:cNvCxnSpPr>
          <p:nvPr/>
        </p:nvCxnSpPr>
        <p:spPr>
          <a:xfrm>
            <a:off x="696284" y="3249768"/>
            <a:ext cx="641560" cy="369332"/>
          </a:xfrm>
          <a:prstGeom prst="bentConnector3">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6" name="Rectangle 5"/>
          <p:cNvSpPr/>
          <p:nvPr/>
        </p:nvSpPr>
        <p:spPr>
          <a:xfrm>
            <a:off x="302199" y="1089765"/>
            <a:ext cx="8606709" cy="1918474"/>
          </a:xfrm>
          <a:prstGeom prst="rect">
            <a:avLst/>
          </a:prstGeom>
        </p:spPr>
        <p:txBody>
          <a:bodyPr wrap="square">
            <a:spAutoFit/>
          </a:bodyPr>
          <a:lstStyle/>
          <a:p>
            <a:pPr marL="171450" indent="-171450" algn="just">
              <a:spcBef>
                <a:spcPts val="200"/>
              </a:spcBef>
              <a:spcAft>
                <a:spcPts val="200"/>
              </a:spcAft>
              <a:buFontTx/>
              <a:buChar char="-"/>
            </a:pPr>
            <a:r>
              <a:rPr lang="en-US"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Bỏ</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vị</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trí</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khu</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vực</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dự</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PTNO do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quy</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trong Chương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triển</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nhà</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quy</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tiêu</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diện</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sàn</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xây</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dựng</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nhà</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loại</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nhà</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hoàn</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kỳ</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KH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c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khoản</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2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9);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tiêu</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diện</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sàn</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xây</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dựng</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nhà</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bình</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quân</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đ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khoản</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2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9)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và</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tiêu</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nhà</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đô</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thị</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và</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nông</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thôn</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quy</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khoản</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2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28 LNO).</a:t>
            </a:r>
          </a:p>
          <a:p>
            <a:pPr marL="171450" indent="-171450" algn="just">
              <a:spcBef>
                <a:spcPts val="200"/>
              </a:spcBef>
              <a:spcAft>
                <a:spcPts val="200"/>
              </a:spcAft>
              <a:buFontTx/>
              <a:buChar char="-"/>
            </a:pPr>
            <a:r>
              <a:rPr lang="en-US" b="1"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Bổ</a:t>
            </a:r>
            <a:r>
              <a:rPr lang="en-US"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sung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dự</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chấp</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thuận</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chủ</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trương</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tư</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tiến</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dự</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án</a:t>
            </a:r>
            <a:r>
              <a:rPr lang="en-US"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cơ</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sở</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đánh</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giá</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trạng</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nhà</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khả</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cân</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cung</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cầu</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tốc</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đô</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thị</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hóa</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khả</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đáp</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ứng</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hạ</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tầng</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khu</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vực</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dự</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án</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xây</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dựng</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KH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d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khoản</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2 </a:t>
            </a:r>
            <a:r>
              <a:rPr lang="en-US"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9</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p>
          <a:p>
            <a:pPr marL="171450" indent="-171450" algn="just">
              <a:spcBef>
                <a:spcPts val="200"/>
              </a:spcBef>
              <a:spcAft>
                <a:spcPts val="200"/>
              </a:spcAft>
              <a:buFontTx/>
              <a:buChar char="-"/>
            </a:pP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Ban </a:t>
            </a:r>
            <a:r>
              <a:rPr lang="en-US"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hành</a:t>
            </a:r>
            <a:r>
              <a:rPr lang="en-US"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Đề cương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a:t>
            </a:r>
            <a:r>
              <a:rPr lang="en-US"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ế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hoạch</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PTNO </a:t>
            </a:r>
            <a:r>
              <a:rPr lang="en-US"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UBND cấp tỉnh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phê</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duyệt</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thống</a:t>
            </a:r>
            <a:r>
              <a:rPr lang="en-US"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nhất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Mẫu</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02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Phụ</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lục</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II). </a:t>
            </a:r>
          </a:p>
        </p:txBody>
      </p:sp>
      <p:sp>
        <p:nvSpPr>
          <p:cNvPr id="14" name="Rectangle 13"/>
          <p:cNvSpPr/>
          <p:nvPr/>
        </p:nvSpPr>
        <p:spPr>
          <a:xfrm>
            <a:off x="1744940" y="4004560"/>
            <a:ext cx="6807671" cy="1374735"/>
          </a:xfrm>
          <a:prstGeom prst="rect">
            <a:avLst/>
          </a:prstGeom>
        </p:spPr>
        <p:txBody>
          <a:bodyPr wrap="square">
            <a:spAutoFit/>
          </a:bodyPr>
          <a:lstStyle/>
          <a:p>
            <a:pPr marL="171450" indent="-171450" algn="just">
              <a:spcBef>
                <a:spcPts val="200"/>
              </a:spcBef>
              <a:spcAft>
                <a:spcPts val="200"/>
              </a:spcAft>
              <a:buFontTx/>
              <a:buChar char="-"/>
            </a:pP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Đánh</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giá</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hiện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trạng</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tình</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hình</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sử</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dụng</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NCC</a:t>
            </a:r>
          </a:p>
          <a:p>
            <a:pPr marL="171450" indent="-171450" algn="just">
              <a:spcBef>
                <a:spcPts val="200"/>
              </a:spcBef>
              <a:spcAft>
                <a:spcPts val="200"/>
              </a:spcAft>
              <a:buFontTx/>
              <a:buChar char="-"/>
            </a:pPr>
            <a:r>
              <a:rPr lang="en-US"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Xác định phạm </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vi,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quy</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mô</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dự</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án</a:t>
            </a:r>
            <a:endPar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marL="171450" indent="-171450" algn="just">
              <a:spcBef>
                <a:spcPts val="200"/>
              </a:spcBef>
              <a:spcAft>
                <a:spcPts val="200"/>
              </a:spcAft>
              <a:buFontTx/>
              <a:buChar char="-"/>
            </a:pP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Thời</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gian</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phá</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dỡ</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di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dời</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nội</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dung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bồi</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hỗ</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trợ</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tái</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định</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cư</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và</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bố</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trí</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chỗ</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ở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tạm</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thời</a:t>
            </a:r>
            <a:endPar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marL="171450" indent="-171450" algn="just">
              <a:spcBef>
                <a:spcPts val="200"/>
              </a:spcBef>
              <a:spcAft>
                <a:spcPts val="200"/>
              </a:spcAft>
              <a:buFontTx/>
              <a:buChar char="-"/>
            </a:pP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Dự</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kiến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nguồn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vốn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thời</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gian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thực</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hiện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thời</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gian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hoàn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thành</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dự</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án</a:t>
            </a:r>
            <a:endPar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marL="171450" indent="-171450" algn="just">
              <a:spcBef>
                <a:spcPts val="200"/>
              </a:spcBef>
              <a:spcAft>
                <a:spcPts val="200"/>
              </a:spcAft>
              <a:buFontTx/>
              <a:buChar char="-"/>
            </a:pPr>
            <a:endPar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 y="3797129"/>
            <a:ext cx="2390862" cy="1344296"/>
          </a:xfrm>
          <a:prstGeom prst="rect">
            <a:avLst/>
          </a:prstGeom>
        </p:spPr>
      </p:pic>
    </p:spTree>
    <p:extLst>
      <p:ext uri="{BB962C8B-B14F-4D97-AF65-F5344CB8AC3E}">
        <p14:creationId xmlns:p14="http://schemas.microsoft.com/office/powerpoint/2010/main" val="959152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32986" y="215886"/>
            <a:ext cx="9459866"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03</a:t>
            </a:r>
            <a:r>
              <a:rPr lang="en-US" sz="1800" smtClean="0">
                <a:solidFill>
                  <a:srgbClr val="ED2727"/>
                </a:solidFill>
                <a:latin typeface="Times New Roman" panose="02020603050405020304" pitchFamily="18" charset="0"/>
                <a:cs typeface="Times New Roman" panose="02020603050405020304" pitchFamily="18" charset="0"/>
              </a:rPr>
              <a:t>. </a:t>
            </a:r>
            <a:r>
              <a:rPr lang="en" sz="1800" smtClean="0">
                <a:solidFill>
                  <a:srgbClr val="ED2727"/>
                </a:solidFill>
                <a:latin typeface="Times New Roman" panose="02020603050405020304" pitchFamily="18" charset="0"/>
                <a:cs typeface="Times New Roman" panose="02020603050405020304" pitchFamily="18" charset="0"/>
              </a:rPr>
              <a:t>CHƯƠNG </a:t>
            </a:r>
            <a:r>
              <a:rPr lang="en" sz="1800" dirty="0">
                <a:solidFill>
                  <a:srgbClr val="ED2727"/>
                </a:solidFill>
                <a:latin typeface="Times New Roman" panose="02020603050405020304" pitchFamily="18" charset="0"/>
                <a:cs typeface="Times New Roman" panose="02020603050405020304" pitchFamily="18" charset="0"/>
              </a:rPr>
              <a:t>TRÌNH</a:t>
            </a:r>
            <a:r>
              <a:rPr lang="en" sz="1800">
                <a:solidFill>
                  <a:srgbClr val="ED2727"/>
                </a:solidFill>
                <a:latin typeface="Times New Roman" panose="02020603050405020304" pitchFamily="18" charset="0"/>
                <a:cs typeface="Times New Roman" panose="02020603050405020304" pitchFamily="18" charset="0"/>
              </a:rPr>
              <a:t>, </a:t>
            </a:r>
            <a:r>
              <a:rPr lang="en" sz="1800" smtClean="0">
                <a:solidFill>
                  <a:srgbClr val="ED2727"/>
                </a:solidFill>
                <a:latin typeface="Times New Roman" panose="02020603050405020304" pitchFamily="18" charset="0"/>
                <a:cs typeface="Times New Roman" panose="02020603050405020304" pitchFamily="18" charset="0"/>
              </a:rPr>
              <a:t>KẾ </a:t>
            </a:r>
            <a:r>
              <a:rPr lang="en" sz="1800" dirty="0">
                <a:solidFill>
                  <a:srgbClr val="ED2727"/>
                </a:solidFill>
                <a:latin typeface="Times New Roman" panose="02020603050405020304" pitchFamily="18" charset="0"/>
                <a:cs typeface="Times New Roman" panose="02020603050405020304" pitchFamily="18" charset="0"/>
              </a:rPr>
              <a:t>HOẠCH </a:t>
            </a:r>
            <a:r>
              <a:rPr lang="en" sz="1800" dirty="0" smtClean="0">
                <a:solidFill>
                  <a:srgbClr val="ED2727"/>
                </a:solidFill>
                <a:latin typeface="Times New Roman" panose="02020603050405020304" pitchFamily="18" charset="0"/>
                <a:cs typeface="Times New Roman" panose="02020603050405020304" pitchFamily="18" charset="0"/>
              </a:rPr>
              <a:t>PHÁT TRIỂN NHÀ Ở CẤP TỈNH</a:t>
            </a:r>
            <a:endParaRPr sz="1800" dirty="0">
              <a:solidFill>
                <a:srgbClr val="ED2727"/>
              </a:solidFill>
            </a:endParaRPr>
          </a:p>
        </p:txBody>
      </p:sp>
      <p:sp>
        <p:nvSpPr>
          <p:cNvPr id="4" name="Rectangle 3"/>
          <p:cNvSpPr/>
          <p:nvPr/>
        </p:nvSpPr>
        <p:spPr>
          <a:xfrm>
            <a:off x="368214" y="795362"/>
            <a:ext cx="8554805" cy="954107"/>
          </a:xfrm>
          <a:prstGeom prst="rect">
            <a:avLst/>
          </a:prstGeom>
        </p:spPr>
        <p:txBody>
          <a:bodyPr wrap="square">
            <a:spAutoFit/>
          </a:bodyPr>
          <a:lstStyle/>
          <a:p>
            <a:pPr algn="just"/>
            <a:r>
              <a:rPr lang="en-US" b="1" i="1" dirty="0" smtClean="0">
                <a:solidFill>
                  <a:schemeClr val="accent6">
                    <a:lumMod val="75000"/>
                  </a:schemeClr>
                </a:solidFill>
                <a:latin typeface="Times New Roman" panose="02020603050405020304" pitchFamily="18" charset="0"/>
                <a:cs typeface="Times New Roman" panose="02020603050405020304" pitchFamily="18" charset="0"/>
              </a:rPr>
              <a:t>2.4. </a:t>
            </a:r>
            <a:r>
              <a:rPr lang="en-US" b="1" i="1" dirty="0" err="1">
                <a:solidFill>
                  <a:schemeClr val="accent6">
                    <a:lumMod val="75000"/>
                  </a:schemeClr>
                </a:solidFill>
                <a:latin typeface="Times New Roman" panose="02020603050405020304" pitchFamily="18" charset="0"/>
                <a:cs typeface="Times New Roman" panose="02020603050405020304" pitchFamily="18" charset="0"/>
              </a:rPr>
              <a:t>Xây</a:t>
            </a:r>
            <a:r>
              <a:rPr lang="en-US" b="1" i="1" dirty="0">
                <a:solidFill>
                  <a:schemeClr val="accent6">
                    <a:lumMod val="75000"/>
                  </a:schemeClr>
                </a:solidFill>
                <a:latin typeface="Times New Roman" panose="02020603050405020304" pitchFamily="18" charset="0"/>
                <a:cs typeface="Times New Roman" panose="02020603050405020304" pitchFamily="18" charset="0"/>
              </a:rPr>
              <a:t> </a:t>
            </a:r>
            <a:r>
              <a:rPr lang="en-US" b="1" i="1" dirty="0" err="1">
                <a:solidFill>
                  <a:schemeClr val="accent6">
                    <a:lumMod val="75000"/>
                  </a:schemeClr>
                </a:solidFill>
                <a:latin typeface="Times New Roman" panose="02020603050405020304" pitchFamily="18" charset="0"/>
                <a:cs typeface="Times New Roman" panose="02020603050405020304" pitchFamily="18" charset="0"/>
              </a:rPr>
              <a:t>dựng</a:t>
            </a:r>
            <a:r>
              <a:rPr lang="en-US" b="1" i="1" dirty="0">
                <a:solidFill>
                  <a:schemeClr val="accent6">
                    <a:lumMod val="75000"/>
                  </a:schemeClr>
                </a:solidFill>
                <a:latin typeface="Times New Roman" panose="02020603050405020304" pitchFamily="18" charset="0"/>
                <a:cs typeface="Times New Roman" panose="02020603050405020304" pitchFamily="18" charset="0"/>
              </a:rPr>
              <a:t>, </a:t>
            </a:r>
            <a:r>
              <a:rPr lang="en-US" b="1" i="1" dirty="0" err="1">
                <a:solidFill>
                  <a:schemeClr val="accent6">
                    <a:lumMod val="75000"/>
                  </a:schemeClr>
                </a:solidFill>
                <a:latin typeface="Times New Roman" panose="02020603050405020304" pitchFamily="18" charset="0"/>
                <a:cs typeface="Times New Roman" panose="02020603050405020304" pitchFamily="18" charset="0"/>
              </a:rPr>
              <a:t>phê</a:t>
            </a:r>
            <a:r>
              <a:rPr lang="en-US" b="1" i="1" dirty="0">
                <a:solidFill>
                  <a:schemeClr val="accent6">
                    <a:lumMod val="75000"/>
                  </a:schemeClr>
                </a:solidFill>
                <a:latin typeface="Times New Roman" panose="02020603050405020304" pitchFamily="18" charset="0"/>
                <a:cs typeface="Times New Roman" panose="02020603050405020304" pitchFamily="18" charset="0"/>
              </a:rPr>
              <a:t> </a:t>
            </a:r>
            <a:r>
              <a:rPr lang="en-US" b="1" i="1" dirty="0" err="1">
                <a:solidFill>
                  <a:schemeClr val="accent6">
                    <a:lumMod val="75000"/>
                  </a:schemeClr>
                </a:solidFill>
                <a:latin typeface="Times New Roman" panose="02020603050405020304" pitchFamily="18" charset="0"/>
                <a:cs typeface="Times New Roman" panose="02020603050405020304" pitchFamily="18" charset="0"/>
              </a:rPr>
              <a:t>duyệt</a:t>
            </a:r>
            <a:r>
              <a:rPr lang="en-US" b="1" i="1" dirty="0">
                <a:solidFill>
                  <a:schemeClr val="accent6">
                    <a:lumMod val="75000"/>
                  </a:schemeClr>
                </a:solidFill>
                <a:latin typeface="Times New Roman" panose="02020603050405020304" pitchFamily="18" charset="0"/>
                <a:cs typeface="Times New Roman" panose="02020603050405020304" pitchFamily="18" charset="0"/>
              </a:rPr>
              <a:t> </a:t>
            </a:r>
            <a:r>
              <a:rPr lang="en-US" b="1" i="1" dirty="0" err="1">
                <a:solidFill>
                  <a:schemeClr val="accent6">
                    <a:lumMod val="75000"/>
                  </a:schemeClr>
                </a:solidFill>
                <a:latin typeface="Times New Roman" panose="02020603050405020304" pitchFamily="18" charset="0"/>
                <a:cs typeface="Times New Roman" panose="02020603050405020304" pitchFamily="18" charset="0"/>
              </a:rPr>
              <a:t>chương</a:t>
            </a:r>
            <a:r>
              <a:rPr lang="en-US" b="1" i="1" dirty="0">
                <a:solidFill>
                  <a:schemeClr val="accent6">
                    <a:lumMod val="75000"/>
                  </a:schemeClr>
                </a:solidFill>
                <a:latin typeface="Times New Roman" panose="02020603050405020304" pitchFamily="18" charset="0"/>
                <a:cs typeface="Times New Roman" panose="02020603050405020304" pitchFamily="18" charset="0"/>
              </a:rPr>
              <a:t> </a:t>
            </a:r>
            <a:r>
              <a:rPr lang="en-US" b="1" i="1" dirty="0" err="1">
                <a:solidFill>
                  <a:schemeClr val="accent6">
                    <a:lumMod val="75000"/>
                  </a:schemeClr>
                </a:solidFill>
                <a:latin typeface="Times New Roman" panose="02020603050405020304" pitchFamily="18" charset="0"/>
                <a:cs typeface="Times New Roman" panose="02020603050405020304" pitchFamily="18" charset="0"/>
              </a:rPr>
              <a:t>trình</a:t>
            </a:r>
            <a:r>
              <a:rPr lang="en-US" b="1" i="1" dirty="0">
                <a:solidFill>
                  <a:schemeClr val="accent6">
                    <a:lumMod val="75000"/>
                  </a:schemeClr>
                </a:solidFill>
                <a:latin typeface="Times New Roman" panose="02020603050405020304" pitchFamily="18" charset="0"/>
                <a:cs typeface="Times New Roman" panose="02020603050405020304" pitchFamily="18" charset="0"/>
              </a:rPr>
              <a:t>, </a:t>
            </a:r>
            <a:r>
              <a:rPr lang="en-US" b="1" i="1" dirty="0" err="1">
                <a:solidFill>
                  <a:schemeClr val="accent6">
                    <a:lumMod val="75000"/>
                  </a:schemeClr>
                </a:solidFill>
                <a:latin typeface="Times New Roman" panose="02020603050405020304" pitchFamily="18" charset="0"/>
                <a:cs typeface="Times New Roman" panose="02020603050405020304" pitchFamily="18" charset="0"/>
              </a:rPr>
              <a:t>kế</a:t>
            </a:r>
            <a:r>
              <a:rPr lang="en-US" b="1" i="1" dirty="0">
                <a:solidFill>
                  <a:schemeClr val="accent6">
                    <a:lumMod val="75000"/>
                  </a:schemeClr>
                </a:solidFill>
                <a:latin typeface="Times New Roman" panose="02020603050405020304" pitchFamily="18" charset="0"/>
                <a:cs typeface="Times New Roman" panose="02020603050405020304" pitchFamily="18" charset="0"/>
              </a:rPr>
              <a:t> </a:t>
            </a:r>
            <a:r>
              <a:rPr lang="en-US" b="1" i="1" dirty="0" err="1">
                <a:solidFill>
                  <a:schemeClr val="accent6">
                    <a:lumMod val="75000"/>
                  </a:schemeClr>
                </a:solidFill>
                <a:latin typeface="Times New Roman" panose="02020603050405020304" pitchFamily="18" charset="0"/>
                <a:cs typeface="Times New Roman" panose="02020603050405020304" pitchFamily="18" charset="0"/>
              </a:rPr>
              <a:t>hoạch</a:t>
            </a:r>
            <a:r>
              <a:rPr lang="en-US" b="1" i="1" dirty="0">
                <a:solidFill>
                  <a:schemeClr val="accent6">
                    <a:lumMod val="75000"/>
                  </a:schemeClr>
                </a:solidFill>
                <a:latin typeface="Times New Roman" panose="02020603050405020304" pitchFamily="18" charset="0"/>
                <a:cs typeface="Times New Roman" panose="02020603050405020304" pitchFamily="18" charset="0"/>
              </a:rPr>
              <a:t> PTNO </a:t>
            </a:r>
            <a:r>
              <a:rPr lang="en-US" b="1" i="1" dirty="0" err="1">
                <a:solidFill>
                  <a:schemeClr val="accent6">
                    <a:lumMod val="75000"/>
                  </a:schemeClr>
                </a:solidFill>
                <a:latin typeface="Times New Roman" panose="02020603050405020304" pitchFamily="18" charset="0"/>
                <a:cs typeface="Times New Roman" panose="02020603050405020304" pitchFamily="18" charset="0"/>
              </a:rPr>
              <a:t>cấp</a:t>
            </a:r>
            <a:r>
              <a:rPr lang="en-US" b="1" i="1" dirty="0">
                <a:solidFill>
                  <a:schemeClr val="accent6">
                    <a:lumMod val="75000"/>
                  </a:schemeClr>
                </a:solidFill>
                <a:latin typeface="Times New Roman" panose="02020603050405020304" pitchFamily="18" charset="0"/>
                <a:cs typeface="Times New Roman" panose="02020603050405020304" pitchFamily="18" charset="0"/>
              </a:rPr>
              <a:t> </a:t>
            </a:r>
            <a:r>
              <a:rPr lang="en-US" b="1" i="1" dirty="0" err="1">
                <a:solidFill>
                  <a:schemeClr val="accent6">
                    <a:lumMod val="75000"/>
                  </a:schemeClr>
                </a:solidFill>
                <a:latin typeface="Times New Roman" panose="02020603050405020304" pitchFamily="18" charset="0"/>
                <a:cs typeface="Times New Roman" panose="02020603050405020304" pitchFamily="18" charset="0"/>
              </a:rPr>
              <a:t>tỉnh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về</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việc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xây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dựng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phê</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duyệt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công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err="1">
                <a:solidFill>
                  <a:schemeClr val="accent6">
                    <a:lumMod val="75000"/>
                  </a:schemeClr>
                </a:solidFill>
                <a:latin typeface="Times New Roman" panose="02020603050405020304" pitchFamily="18" charset="0"/>
                <a:cs typeface="Times New Roman" panose="02020603050405020304" pitchFamily="18" charset="0"/>
              </a:rPr>
              <a:t>khai</a:t>
            </a:r>
            <a:r>
              <a:rPr lang="en-US">
                <a:solidFill>
                  <a:schemeClr val="accent6">
                    <a:lumMod val="75000"/>
                  </a:schemeClr>
                </a:solidFill>
                <a:latin typeface="Times New Roman" panose="02020603050405020304" pitchFamily="18" charset="0"/>
                <a:cs typeface="Times New Roman" panose="02020603050405020304" pitchFamily="18" charset="0"/>
              </a:rPr>
              <a:t> </a:t>
            </a:r>
            <a:r>
              <a:rPr lang="en-US" smtClean="0">
                <a:solidFill>
                  <a:schemeClr val="accent6">
                    <a:lumMod val="75000"/>
                  </a:schemeClr>
                </a:solidFill>
                <a:latin typeface="Times New Roman" panose="02020603050405020304" pitchFamily="18" charset="0"/>
                <a:cs typeface="Times New Roman" panose="02020603050405020304" pitchFamily="18" charset="0"/>
              </a:rPr>
              <a:t>CT, KH PT nhà </a:t>
            </a:r>
            <a:r>
              <a:rPr lang="en-US" dirty="0">
                <a:solidFill>
                  <a:schemeClr val="accent6">
                    <a:lumMod val="75000"/>
                  </a:schemeClr>
                </a:solidFill>
                <a:latin typeface="Times New Roman" panose="02020603050405020304" pitchFamily="18" charset="0"/>
                <a:cs typeface="Times New Roman" panose="02020603050405020304" pitchFamily="18" charset="0"/>
              </a:rPr>
              <a:t>ở </a:t>
            </a:r>
            <a:r>
              <a:rPr lang="en-US" dirty="0" err="1">
                <a:solidFill>
                  <a:schemeClr val="accent6">
                    <a:lumMod val="75000"/>
                  </a:schemeClr>
                </a:solidFill>
                <a:latin typeface="Times New Roman" panose="02020603050405020304" pitchFamily="18" charset="0"/>
                <a:cs typeface="Times New Roman" panose="02020603050405020304" pitchFamily="18" charset="0"/>
              </a:rPr>
              <a:t>cấp</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tỉnh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err="1" smtClean="0">
                <a:solidFill>
                  <a:srgbClr val="FF0000"/>
                </a:solidFill>
                <a:latin typeface="Times New Roman" panose="02020603050405020304" pitchFamily="18" charset="0"/>
                <a:cs typeface="Times New Roman" panose="02020603050405020304" pitchFamily="18" charset="0"/>
              </a:rPr>
              <a:t>bỏ</a:t>
            </a:r>
            <a:r>
              <a:rPr lang="en-US" smtClean="0">
                <a:solidFill>
                  <a:srgbClr val="FF0000"/>
                </a:solidFill>
                <a:latin typeface="Times New Roman" panose="02020603050405020304" pitchFamily="18" charset="0"/>
                <a:cs typeface="Times New Roman" panose="02020603050405020304" pitchFamily="18" charset="0"/>
              </a:rPr>
              <a:t> yêu cầu lấy </a:t>
            </a:r>
            <a:r>
              <a:rPr lang="en-US">
                <a:solidFill>
                  <a:srgbClr val="FF0000"/>
                </a:solidFill>
                <a:latin typeface="Times New Roman" panose="02020603050405020304" pitchFamily="18" charset="0"/>
                <a:cs typeface="Times New Roman" panose="02020603050405020304" pitchFamily="18" charset="0"/>
              </a:rPr>
              <a:t>ý </a:t>
            </a:r>
            <a:r>
              <a:rPr lang="en-US" smtClean="0">
                <a:solidFill>
                  <a:srgbClr val="FF0000"/>
                </a:solidFill>
                <a:latin typeface="Times New Roman" panose="02020603050405020304" pitchFamily="18" charset="0"/>
                <a:cs typeface="Times New Roman" panose="02020603050405020304" pitchFamily="18" charset="0"/>
              </a:rPr>
              <a:t>kiến của </a:t>
            </a:r>
            <a:r>
              <a:rPr lang="en-US" dirty="0" err="1">
                <a:solidFill>
                  <a:srgbClr val="FF0000"/>
                </a:solidFill>
                <a:latin typeface="Times New Roman" panose="02020603050405020304" pitchFamily="18" charset="0"/>
                <a:cs typeface="Times New Roman" panose="02020603050405020304" pitchFamily="18" charset="0"/>
              </a:rPr>
              <a:t>Bộ</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Xây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dựng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đối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với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chương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trình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phát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triển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nhà</a:t>
            </a:r>
            <a:r>
              <a:rPr lang="en-US" dirty="0">
                <a:solidFill>
                  <a:srgbClr val="FF0000"/>
                </a:solidFill>
                <a:latin typeface="Times New Roman" panose="02020603050405020304" pitchFamily="18" charset="0"/>
                <a:cs typeface="Times New Roman" panose="02020603050405020304" pitchFamily="18" charset="0"/>
              </a:rPr>
              <a:t> ở </a:t>
            </a:r>
            <a:r>
              <a:rPr lang="en-US" dirty="0" err="1">
                <a:solidFill>
                  <a:srgbClr val="FF0000"/>
                </a:solidFill>
                <a:latin typeface="Times New Roman" panose="02020603050405020304" pitchFamily="18" charset="0"/>
                <a:cs typeface="Times New Roman" panose="02020603050405020304" pitchFamily="18" charset="0"/>
              </a:rPr>
              <a:t>của</a:t>
            </a:r>
            <a:r>
              <a:rPr lang="en-US" dirty="0">
                <a:solidFill>
                  <a:srgbClr val="FF0000"/>
                </a:solidFill>
                <a:latin typeface="Times New Roman" panose="02020603050405020304" pitchFamily="18" charset="0"/>
                <a:cs typeface="Times New Roman" panose="02020603050405020304" pitchFamily="18" charset="0"/>
              </a:rPr>
              <a:t> </a:t>
            </a:r>
            <a:r>
              <a:rPr lang="en-US">
                <a:solidFill>
                  <a:srgbClr val="FF0000"/>
                </a:solidFill>
                <a:latin typeface="Times New Roman" panose="02020603050405020304" pitchFamily="18" charset="0"/>
                <a:cs typeface="Times New Roman" panose="02020603050405020304" pitchFamily="18" charset="0"/>
              </a:rPr>
              <a:t>5 </a:t>
            </a:r>
            <a:r>
              <a:rPr lang="en-US" smtClean="0">
                <a:solidFill>
                  <a:srgbClr val="FF0000"/>
                </a:solidFill>
                <a:latin typeface="Times New Roman" panose="02020603050405020304" pitchFamily="18" charset="0"/>
                <a:cs typeface="Times New Roman" panose="02020603050405020304" pitchFamily="18" charset="0"/>
              </a:rPr>
              <a:t>thành </a:t>
            </a:r>
            <a:r>
              <a:rPr lang="en-US" dirty="0" err="1">
                <a:solidFill>
                  <a:srgbClr val="FF0000"/>
                </a:solidFill>
                <a:latin typeface="Times New Roman" panose="02020603050405020304" pitchFamily="18" charset="0"/>
                <a:cs typeface="Times New Roman" panose="02020603050405020304" pitchFamily="18" charset="0"/>
              </a:rPr>
              <a:t>phố</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trực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thuộc</a:t>
            </a:r>
            <a:r>
              <a:rPr lang="en-US" dirty="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trung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ương</a:t>
            </a:r>
            <a:r>
              <a:rPr lang="en-US" dirty="0" smtClean="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algn="just"/>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cxnSp>
        <p:nvCxnSpPr>
          <p:cNvPr id="13" name="Elbow Connector 12"/>
          <p:cNvCxnSpPr/>
          <p:nvPr/>
        </p:nvCxnSpPr>
        <p:spPr>
          <a:xfrm>
            <a:off x="422821" y="1642213"/>
            <a:ext cx="831898" cy="344094"/>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221753" y="1570676"/>
            <a:ext cx="7623428" cy="738664"/>
          </a:xfrm>
          <a:prstGeom prst="rect">
            <a:avLst/>
          </a:prstGeom>
        </p:spPr>
        <p:txBody>
          <a:bodyPr wrap="square">
            <a:spAutoFit/>
          </a:bodyPr>
          <a:lstStyle/>
          <a:p>
            <a:pPr algn="just">
              <a:spcBef>
                <a:spcPts val="400"/>
              </a:spcBef>
              <a:spcAft>
                <a:spcPts val="400"/>
              </a:spcAft>
            </a:pP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Nghị</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95/2024/NĐ-CP</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quy</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định</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chi </a:t>
            </a:r>
            <a:r>
              <a:rPr lang="en-US"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tiết</a:t>
            </a:r>
            <a:r>
              <a:rPr lang="en-US"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về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trình</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tự</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thủ</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tục</a:t>
            </a:r>
            <a:r>
              <a:rPr lang="en-US">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XD,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phê</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duyệt</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điều</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chỉnh</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CT, KH,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bổ</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a:solidFill>
                  <a:srgbClr val="7030A0"/>
                </a:solidFill>
                <a:latin typeface="Times New Roman" panose="02020603050405020304" pitchFamily="18" charset="0"/>
                <a:ea typeface="Calibri" panose="020F0502020204030204" pitchFamily="34" charset="0"/>
                <a:cs typeface="Times New Roman" panose="02020603050405020304" pitchFamily="18" charset="0"/>
              </a:rPr>
              <a:t>sung </a:t>
            </a:r>
            <a:r>
              <a:rPr lang="en-US"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thời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hạn</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thực</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hiện</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các</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thủ</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tục</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thời</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điểm</a:t>
            </a:r>
            <a:r>
              <a:rPr lang="en-US">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xây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dựng</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phê</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duyệt</a:t>
            </a:r>
            <a:r>
              <a:rPr lang="en-US">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CT (trước </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30/6</a:t>
            </a:r>
            <a:r>
              <a:rPr lang="en-US">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phê duyệt KH (trước </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31/12)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để</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phù</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hợp</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với</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thời</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điểm</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phê</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duyệt</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kế</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hoạch</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đầu</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tư</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công</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cụ</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thể</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7" name="Rectangle 16"/>
          <p:cNvSpPr/>
          <p:nvPr/>
        </p:nvSpPr>
        <p:spPr>
          <a:xfrm>
            <a:off x="1509456" y="3789119"/>
            <a:ext cx="1259871" cy="461665"/>
          </a:xfrm>
          <a:prstGeom prst="rect">
            <a:avLst/>
          </a:prstGeom>
          <a:ln w="952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Cơ</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quan</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QLNO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cấp</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tỉnh</a:t>
            </a:r>
            <a:endPar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p:cNvSpPr/>
          <p:nvPr/>
        </p:nvSpPr>
        <p:spPr>
          <a:xfrm>
            <a:off x="1828151" y="3494224"/>
            <a:ext cx="1258765" cy="261610"/>
          </a:xfrm>
          <a:prstGeom prst="rect">
            <a:avLst/>
          </a:prstGeom>
        </p:spPr>
        <p:txBody>
          <a:bodyPr wrap="square">
            <a:spAutoFit/>
          </a:bodyPr>
          <a:lstStyle/>
          <a:p>
            <a:pPr algn="ctr">
              <a:spcBef>
                <a:spcPts val="400"/>
              </a:spcBef>
              <a:spcAft>
                <a:spcPts val="400"/>
              </a:spcAft>
            </a:pPr>
            <a:r>
              <a:rPr lang="en-US" sz="11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1100" b="1" dirty="0" smtClean="0">
                <a:solidFill>
                  <a:srgbClr val="FF505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ề</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xuất</a:t>
            </a:r>
            <a:endPar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Rectangle 18"/>
          <p:cNvSpPr/>
          <p:nvPr/>
        </p:nvSpPr>
        <p:spPr>
          <a:xfrm>
            <a:off x="1509456" y="3153794"/>
            <a:ext cx="1259871" cy="276999"/>
          </a:xfrm>
          <a:prstGeom prst="rect">
            <a:avLst/>
          </a:prstGeom>
          <a:ln w="952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UBND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tỉnh</a:t>
            </a:r>
            <a:endPar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20"/>
          <p:cNvSpPr/>
          <p:nvPr/>
        </p:nvSpPr>
        <p:spPr>
          <a:xfrm>
            <a:off x="3377844" y="3389047"/>
            <a:ext cx="1590529" cy="430887"/>
          </a:xfrm>
          <a:prstGeom prst="rect">
            <a:avLst/>
          </a:prstGeom>
        </p:spPr>
        <p:txBody>
          <a:bodyPr wrap="square">
            <a:spAutoFit/>
          </a:bodyPr>
          <a:lstStyle/>
          <a:p>
            <a:pPr algn="ctr">
              <a:spcBef>
                <a:spcPts val="400"/>
              </a:spcBef>
              <a:spcAft>
                <a:spcPts val="400"/>
              </a:spcAft>
            </a:pPr>
            <a:r>
              <a:rPr lang="en-US" sz="1100" b="1" dirty="0" smtClean="0">
                <a:solidFill>
                  <a:srgbClr val="FF5050"/>
                </a:solidFill>
                <a:latin typeface="Times New Roman" panose="02020603050405020304" pitchFamily="18" charset="0"/>
                <a:ea typeface="Calibri" panose="020F0502020204030204" pitchFamily="34" charset="0"/>
                <a:cs typeface="Times New Roman" panose="02020603050405020304" pitchFamily="18" charset="0"/>
              </a:rPr>
              <a:t>2</a:t>
            </a:r>
            <a:r>
              <a:rPr lang="en-US" sz="1100" b="1" smtClean="0">
                <a:solidFill>
                  <a:srgbClr val="FF505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P</a:t>
            </a:r>
            <a:r>
              <a:rPr lang="en-US" sz="110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h</a:t>
            </a:r>
            <a:r>
              <a:rPr lang="en-US" sz="110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ê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duyệt</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để</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cương</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dự</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toán</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i="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45 </a:t>
            </a:r>
            <a:r>
              <a:rPr lang="en-US" sz="1100" i="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ngày</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3" name="Rectangle 22"/>
          <p:cNvSpPr/>
          <p:nvPr/>
        </p:nvSpPr>
        <p:spPr>
          <a:xfrm>
            <a:off x="4128973" y="3923921"/>
            <a:ext cx="1259871" cy="276999"/>
          </a:xfrm>
          <a:prstGeom prst="rect">
            <a:avLst/>
          </a:prstGeom>
          <a:ln w="952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sz="1200" dirty="0" err="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Đơn</a:t>
            </a:r>
            <a:r>
              <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vị</a:t>
            </a:r>
            <a:r>
              <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tư</a:t>
            </a:r>
            <a:r>
              <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vấn</a:t>
            </a:r>
            <a:endPar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4" name="Straight Arrow Connector 23"/>
          <p:cNvCxnSpPr>
            <a:stCxn id="17" idx="0"/>
            <a:endCxn id="19" idx="2"/>
          </p:cNvCxnSpPr>
          <p:nvPr/>
        </p:nvCxnSpPr>
        <p:spPr>
          <a:xfrm flipV="1">
            <a:off x="2139392" y="3430793"/>
            <a:ext cx="0" cy="3583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775677" y="4112284"/>
            <a:ext cx="134694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741023" y="3809471"/>
            <a:ext cx="1280183" cy="261610"/>
          </a:xfrm>
          <a:prstGeom prst="rect">
            <a:avLst/>
          </a:prstGeom>
        </p:spPr>
        <p:txBody>
          <a:bodyPr wrap="square">
            <a:spAutoFit/>
          </a:bodyPr>
          <a:lstStyle/>
          <a:p>
            <a:pPr algn="ctr">
              <a:spcBef>
                <a:spcPts val="400"/>
              </a:spcBef>
              <a:spcAft>
                <a:spcPts val="400"/>
              </a:spcAft>
            </a:pPr>
            <a:r>
              <a:rPr lang="en-US" sz="1100" b="1" dirty="0" smtClean="0">
                <a:solidFill>
                  <a:srgbClr val="FF5050"/>
                </a:solidFill>
                <a:latin typeface="Times New Roman" panose="02020603050405020304" pitchFamily="18" charset="0"/>
                <a:ea typeface="Calibri" panose="020F0502020204030204" pitchFamily="34" charset="0"/>
                <a:cs typeface="Times New Roman" panose="02020603050405020304" pitchFamily="18" charset="0"/>
              </a:rPr>
              <a:t>3.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tổ</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chức</a:t>
            </a:r>
            <a:r>
              <a:rPr lang="en-US" sz="110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t/hiện</a:t>
            </a:r>
            <a:endPar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34" name="Straight Arrow Connector 33"/>
          <p:cNvCxnSpPr/>
          <p:nvPr/>
        </p:nvCxnSpPr>
        <p:spPr>
          <a:xfrm>
            <a:off x="5388844" y="4077082"/>
            <a:ext cx="134694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748490" y="3789118"/>
            <a:ext cx="1685783" cy="461665"/>
          </a:xfrm>
          <a:prstGeom prst="rect">
            <a:avLst/>
          </a:prstGeom>
          <a:ln w="952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UBND </a:t>
            </a:r>
            <a:r>
              <a:rPr lang="en-US" sz="1200" dirty="0" err="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huyện</a:t>
            </a:r>
            <a:r>
              <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cơ</a:t>
            </a:r>
            <a:r>
              <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quan</a:t>
            </a:r>
            <a:r>
              <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tổ</a:t>
            </a:r>
            <a:r>
              <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chức</a:t>
            </a:r>
            <a:r>
              <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liên</a:t>
            </a:r>
            <a:r>
              <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quan</a:t>
            </a:r>
            <a:endPar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7" name="Rectangle 36"/>
          <p:cNvSpPr/>
          <p:nvPr/>
        </p:nvSpPr>
        <p:spPr>
          <a:xfrm>
            <a:off x="4118816" y="4191719"/>
            <a:ext cx="1280183" cy="246221"/>
          </a:xfrm>
          <a:prstGeom prst="rect">
            <a:avLst/>
          </a:prstGeom>
        </p:spPr>
        <p:txBody>
          <a:bodyPr wrap="square">
            <a:spAutoFit/>
          </a:bodyPr>
          <a:lstStyle/>
          <a:p>
            <a:pPr algn="ctr">
              <a:spcBef>
                <a:spcPts val="400"/>
              </a:spcBef>
              <a:spcAft>
                <a:spcPts val="400"/>
              </a:spcAft>
            </a:pPr>
            <a:r>
              <a:rPr lang="en-US" sz="1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Xây</a:t>
            </a:r>
            <a:r>
              <a:rPr lang="en-US" sz="1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dựng</a:t>
            </a:r>
            <a:r>
              <a:rPr lang="en-US" sz="1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dự</a:t>
            </a:r>
            <a:r>
              <a:rPr lang="en-US" sz="1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thảo</a:t>
            </a:r>
            <a:endParaRPr lang="en-US" sz="1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Rectangle 39"/>
          <p:cNvSpPr/>
          <p:nvPr/>
        </p:nvSpPr>
        <p:spPr>
          <a:xfrm>
            <a:off x="2811778" y="4479662"/>
            <a:ext cx="3122406" cy="276999"/>
          </a:xfrm>
          <a:prstGeom prst="rect">
            <a:avLst/>
          </a:prstGeom>
        </p:spPr>
        <p:txBody>
          <a:bodyPr wrap="square">
            <a:spAutoFit/>
          </a:bodyPr>
          <a:lstStyle/>
          <a:p>
            <a:pPr algn="ctr">
              <a:spcBef>
                <a:spcPts val="400"/>
              </a:spcBef>
              <a:spcAft>
                <a:spcPts val="400"/>
              </a:spcAft>
            </a:pPr>
            <a:r>
              <a:rPr lang="en-US" sz="12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 2</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Tự</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120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XD dự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thảo</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gửi</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lấy</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ý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kiến</a:t>
            </a:r>
            <a:endPar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1" name="Rectangle 40"/>
          <p:cNvSpPr/>
          <p:nvPr/>
        </p:nvSpPr>
        <p:spPr>
          <a:xfrm>
            <a:off x="5388844" y="3807978"/>
            <a:ext cx="1280183" cy="261610"/>
          </a:xfrm>
          <a:prstGeom prst="rect">
            <a:avLst/>
          </a:prstGeom>
        </p:spPr>
        <p:txBody>
          <a:bodyPr wrap="square">
            <a:spAutoFit/>
          </a:bodyPr>
          <a:lstStyle/>
          <a:p>
            <a:pPr algn="ctr">
              <a:spcBef>
                <a:spcPts val="400"/>
              </a:spcBef>
              <a:spcAft>
                <a:spcPts val="400"/>
              </a:spcAft>
            </a:pP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Gửi</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lấy</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ý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kiến</a:t>
            </a:r>
            <a:endPar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2" name="Rectangle 41"/>
          <p:cNvSpPr/>
          <p:nvPr/>
        </p:nvSpPr>
        <p:spPr>
          <a:xfrm>
            <a:off x="7626036" y="4274478"/>
            <a:ext cx="1417837" cy="261610"/>
          </a:xfrm>
          <a:prstGeom prst="rect">
            <a:avLst/>
          </a:prstGeom>
        </p:spPr>
        <p:txBody>
          <a:bodyPr wrap="square">
            <a:spAutoFit/>
          </a:bodyPr>
          <a:lstStyle/>
          <a:p>
            <a:pPr>
              <a:spcBef>
                <a:spcPts val="400"/>
              </a:spcBef>
              <a:spcAft>
                <a:spcPts val="400"/>
              </a:spcAft>
            </a:pP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Trả</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lời</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trong</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i="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15 </a:t>
            </a:r>
            <a:r>
              <a:rPr lang="en-US" sz="1100" i="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ngày</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p>
        </p:txBody>
      </p:sp>
      <p:cxnSp>
        <p:nvCxnSpPr>
          <p:cNvPr id="44" name="Elbow Connector 43"/>
          <p:cNvCxnSpPr>
            <a:stCxn id="17" idx="2"/>
            <a:endCxn id="35" idx="2"/>
          </p:cNvCxnSpPr>
          <p:nvPr/>
        </p:nvCxnSpPr>
        <p:spPr>
          <a:xfrm rot="5400000" flipH="1" flipV="1">
            <a:off x="4865386" y="1524789"/>
            <a:ext cx="1" cy="5451990"/>
          </a:xfrm>
          <a:prstGeom prst="bentConnector3">
            <a:avLst>
              <a:gd name="adj1" fmla="val -22860000000"/>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35" idx="3"/>
            <a:endCxn id="19" idx="3"/>
          </p:cNvCxnSpPr>
          <p:nvPr/>
        </p:nvCxnSpPr>
        <p:spPr>
          <a:xfrm flipH="1" flipV="1">
            <a:off x="2769327" y="3292294"/>
            <a:ext cx="5664946" cy="727657"/>
          </a:xfrm>
          <a:prstGeom prst="bentConnector3">
            <a:avLst>
              <a:gd name="adj1" fmla="val -403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6145809" y="2803886"/>
            <a:ext cx="2699372" cy="430887"/>
          </a:xfrm>
          <a:prstGeom prst="rect">
            <a:avLst/>
          </a:prstGeom>
        </p:spPr>
        <p:txBody>
          <a:bodyPr wrap="square">
            <a:spAutoFit/>
          </a:bodyPr>
          <a:lstStyle/>
          <a:p>
            <a:pPr>
              <a:spcBef>
                <a:spcPts val="400"/>
              </a:spcBef>
              <a:spcAft>
                <a:spcPts val="400"/>
              </a:spcAft>
            </a:pPr>
            <a:r>
              <a:rPr lang="en-US" sz="1100" b="1" dirty="0" smtClean="0">
                <a:solidFill>
                  <a:srgbClr val="FF5050"/>
                </a:solidFill>
                <a:latin typeface="Times New Roman" panose="02020603050405020304" pitchFamily="18" charset="0"/>
                <a:ea typeface="Calibri" panose="020F0502020204030204" pitchFamily="34" charset="0"/>
                <a:cs typeface="Times New Roman" panose="02020603050405020304" pitchFamily="18" charset="0"/>
              </a:rPr>
              <a:t>4. </a:t>
            </a:r>
            <a:r>
              <a:rPr lang="en-US" sz="11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Cơ</a:t>
            </a:r>
            <a:r>
              <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quan</a:t>
            </a:r>
            <a:r>
              <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giao</a:t>
            </a:r>
            <a:r>
              <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hoàn</a:t>
            </a:r>
            <a:r>
              <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thiện</a:t>
            </a:r>
            <a:r>
              <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chỉnh</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sửa</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và</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báo</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cáo</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UBND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tỉnh</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45 </a:t>
            </a:r>
            <a:r>
              <a:rPr lang="en-US" sz="1100" i="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ngày</a:t>
            </a:r>
            <a:r>
              <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8" name="Rectangle 57"/>
          <p:cNvSpPr/>
          <p:nvPr/>
        </p:nvSpPr>
        <p:spPr>
          <a:xfrm>
            <a:off x="1515806" y="2467744"/>
            <a:ext cx="1259871" cy="276999"/>
          </a:xfrm>
          <a:prstGeom prst="rect">
            <a:avLst/>
          </a:prstGeom>
          <a:ln w="952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HĐND </a:t>
            </a:r>
            <a:r>
              <a:rPr lang="en-US" sz="1200" dirty="0" err="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tỉnh</a:t>
            </a:r>
            <a:endPar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1" name="Rectangle 60"/>
          <p:cNvSpPr/>
          <p:nvPr/>
        </p:nvSpPr>
        <p:spPr>
          <a:xfrm>
            <a:off x="2964538" y="2561769"/>
            <a:ext cx="2113336" cy="430887"/>
          </a:xfrm>
          <a:prstGeom prst="rect">
            <a:avLst/>
          </a:prstGeom>
        </p:spPr>
        <p:txBody>
          <a:bodyPr wrap="square">
            <a:spAutoFit/>
          </a:bodyPr>
          <a:lstStyle/>
          <a:p>
            <a:pPr algn="ctr">
              <a:spcBef>
                <a:spcPts val="400"/>
              </a:spcBef>
              <a:spcAft>
                <a:spcPts val="400"/>
              </a:spcAft>
            </a:pPr>
            <a:r>
              <a:rPr lang="en-US" sz="1100" b="1" dirty="0" smtClean="0">
                <a:solidFill>
                  <a:srgbClr val="FF5050"/>
                </a:solidFill>
                <a:latin typeface="Times New Roman" panose="02020603050405020304" pitchFamily="18" charset="0"/>
                <a:ea typeface="Calibri" panose="020F0502020204030204" pitchFamily="34" charset="0"/>
                <a:cs typeface="Times New Roman" panose="02020603050405020304" pitchFamily="18" charset="0"/>
              </a:rPr>
              <a:t>5. </a:t>
            </a:r>
            <a:r>
              <a:rPr lang="en-US" sz="11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HĐND </a:t>
            </a:r>
            <a:r>
              <a:rPr lang="en-US" sz="11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qua                  (đối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với</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Chương</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PTNO)</a:t>
            </a:r>
            <a:endPar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5" name="Rectangle 64"/>
          <p:cNvSpPr/>
          <p:nvPr/>
        </p:nvSpPr>
        <p:spPr>
          <a:xfrm>
            <a:off x="251351" y="2468379"/>
            <a:ext cx="1146843" cy="430887"/>
          </a:xfrm>
          <a:prstGeom prst="rect">
            <a:avLst/>
          </a:prstGeom>
        </p:spPr>
        <p:txBody>
          <a:bodyPr wrap="square">
            <a:spAutoFit/>
          </a:bodyPr>
          <a:lstStyle/>
          <a:p>
            <a:pPr>
              <a:spcBef>
                <a:spcPts val="400"/>
              </a:spcBef>
              <a:spcAft>
                <a:spcPts val="400"/>
              </a:spcAft>
            </a:pPr>
            <a:r>
              <a:rPr lang="en-US" sz="1100" b="1" dirty="0" smtClean="0">
                <a:solidFill>
                  <a:srgbClr val="FF5050"/>
                </a:solidFill>
                <a:latin typeface="Times New Roman" panose="02020603050405020304" pitchFamily="18" charset="0"/>
                <a:ea typeface="Calibri" panose="020F0502020204030204" pitchFamily="34" charset="0"/>
                <a:cs typeface="Times New Roman" panose="02020603050405020304" pitchFamily="18" charset="0"/>
              </a:rPr>
              <a:t>QĐ </a:t>
            </a:r>
            <a:r>
              <a:rPr lang="en-US" sz="1100" b="1" dirty="0" err="1" smtClean="0">
                <a:solidFill>
                  <a:srgbClr val="FF5050"/>
                </a:solidFill>
                <a:latin typeface="Times New Roman" panose="02020603050405020304" pitchFamily="18" charset="0"/>
                <a:ea typeface="Calibri" panose="020F0502020204030204" pitchFamily="34" charset="0"/>
                <a:cs typeface="Times New Roman" panose="02020603050405020304" pitchFamily="18" charset="0"/>
              </a:rPr>
              <a:t>phê</a:t>
            </a:r>
            <a:r>
              <a:rPr lang="en-US" sz="1100" b="1" dirty="0" smtClean="0">
                <a:solidFill>
                  <a:srgbClr val="FF505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smtClean="0">
                <a:solidFill>
                  <a:srgbClr val="FF5050"/>
                </a:solidFill>
                <a:latin typeface="Times New Roman" panose="02020603050405020304" pitchFamily="18" charset="0"/>
                <a:ea typeface="Calibri" panose="020F0502020204030204" pitchFamily="34" charset="0"/>
                <a:cs typeface="Times New Roman" panose="02020603050405020304" pitchFamily="18" charset="0"/>
              </a:rPr>
              <a:t>duyệt</a:t>
            </a:r>
            <a:r>
              <a:rPr lang="en-US" sz="1100" b="1" dirty="0" smtClean="0">
                <a:solidFill>
                  <a:srgbClr val="FF5050"/>
                </a:solidFill>
                <a:latin typeface="Times New Roman" panose="02020603050405020304" pitchFamily="18" charset="0"/>
                <a:ea typeface="Calibri" panose="020F0502020204030204" pitchFamily="34" charset="0"/>
                <a:cs typeface="Times New Roman" panose="02020603050405020304" pitchFamily="18" charset="0"/>
              </a:rPr>
              <a:t> CT  </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r>
              <a:rPr lang="en-US" sz="1100" i="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15 </a:t>
            </a:r>
            <a:r>
              <a:rPr lang="en-US" sz="1100" i="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ngày</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endPar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77" name="Elbow Connector 76"/>
          <p:cNvCxnSpPr/>
          <p:nvPr/>
        </p:nvCxnSpPr>
        <p:spPr>
          <a:xfrm rot="10800000" flipV="1">
            <a:off x="810541" y="3294157"/>
            <a:ext cx="524971" cy="39168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Elbow Connector 78"/>
          <p:cNvCxnSpPr>
            <a:stCxn id="19" idx="1"/>
            <a:endCxn id="65" idx="2"/>
          </p:cNvCxnSpPr>
          <p:nvPr/>
        </p:nvCxnSpPr>
        <p:spPr>
          <a:xfrm rot="10800000">
            <a:off x="824774" y="2899266"/>
            <a:ext cx="684683" cy="39302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244819" y="3685839"/>
            <a:ext cx="1223684" cy="430887"/>
          </a:xfrm>
          <a:prstGeom prst="rect">
            <a:avLst/>
          </a:prstGeom>
        </p:spPr>
        <p:txBody>
          <a:bodyPr wrap="square">
            <a:spAutoFit/>
          </a:bodyPr>
          <a:lstStyle/>
          <a:p>
            <a:pPr>
              <a:spcBef>
                <a:spcPts val="400"/>
              </a:spcBef>
              <a:spcAft>
                <a:spcPts val="400"/>
              </a:spcAft>
            </a:pPr>
            <a:r>
              <a:rPr lang="en-US" sz="1100" b="1" dirty="0" smtClean="0">
                <a:solidFill>
                  <a:srgbClr val="FF5050"/>
                </a:solidFill>
                <a:latin typeface="Times New Roman" panose="02020603050405020304" pitchFamily="18" charset="0"/>
                <a:ea typeface="Calibri" panose="020F0502020204030204" pitchFamily="34" charset="0"/>
                <a:cs typeface="Times New Roman" panose="02020603050405020304" pitchFamily="18" charset="0"/>
              </a:rPr>
              <a:t>QĐ </a:t>
            </a:r>
            <a:r>
              <a:rPr lang="en-US" sz="1100" b="1" dirty="0" err="1" smtClean="0">
                <a:solidFill>
                  <a:srgbClr val="FF5050"/>
                </a:solidFill>
                <a:latin typeface="Times New Roman" panose="02020603050405020304" pitchFamily="18" charset="0"/>
                <a:ea typeface="Calibri" panose="020F0502020204030204" pitchFamily="34" charset="0"/>
                <a:cs typeface="Times New Roman" panose="02020603050405020304" pitchFamily="18" charset="0"/>
              </a:rPr>
              <a:t>phê</a:t>
            </a:r>
            <a:r>
              <a:rPr lang="en-US" sz="1100" b="1" dirty="0" smtClean="0">
                <a:solidFill>
                  <a:srgbClr val="FF505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smtClean="0">
                <a:solidFill>
                  <a:srgbClr val="FF5050"/>
                </a:solidFill>
                <a:latin typeface="Times New Roman" panose="02020603050405020304" pitchFamily="18" charset="0"/>
                <a:ea typeface="Calibri" panose="020F0502020204030204" pitchFamily="34" charset="0"/>
                <a:cs typeface="Times New Roman" panose="02020603050405020304" pitchFamily="18" charset="0"/>
              </a:rPr>
              <a:t>duyệt</a:t>
            </a:r>
            <a:r>
              <a:rPr lang="en-US" sz="1100" b="1" dirty="0" smtClean="0">
                <a:solidFill>
                  <a:srgbClr val="FF5050"/>
                </a:solidFill>
                <a:latin typeface="Times New Roman" panose="02020603050405020304" pitchFamily="18" charset="0"/>
                <a:ea typeface="Calibri" panose="020F0502020204030204" pitchFamily="34" charset="0"/>
                <a:cs typeface="Times New Roman" panose="02020603050405020304" pitchFamily="18" charset="0"/>
              </a:rPr>
              <a:t> KH  </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r>
              <a:rPr lang="en-US" sz="1100" i="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15 </a:t>
            </a:r>
            <a:r>
              <a:rPr lang="en-US" sz="1100" i="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ngày</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endPar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85" name="Elbow Connector 84"/>
          <p:cNvCxnSpPr>
            <a:stCxn id="19" idx="0"/>
            <a:endCxn id="58" idx="3"/>
          </p:cNvCxnSpPr>
          <p:nvPr/>
        </p:nvCxnSpPr>
        <p:spPr>
          <a:xfrm rot="5400000" flipH="1" flipV="1">
            <a:off x="2183759" y="2561877"/>
            <a:ext cx="547550" cy="636285"/>
          </a:xfrm>
          <a:prstGeom prst="bentConnector4">
            <a:avLst>
              <a:gd name="adj1" fmla="val 37353"/>
              <a:gd name="adj2" fmla="val 135927"/>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2788483" y="4082693"/>
            <a:ext cx="1221558" cy="261610"/>
          </a:xfrm>
          <a:prstGeom prst="rect">
            <a:avLst/>
          </a:prstGeom>
        </p:spPr>
        <p:txBody>
          <a:bodyPr wrap="square">
            <a:spAutoFit/>
          </a:bodyPr>
          <a:lstStyle/>
          <a:p>
            <a:pPr algn="ctr">
              <a:spcBef>
                <a:spcPts val="400"/>
              </a:spcBef>
              <a:spcAft>
                <a:spcPts val="400"/>
              </a:spcAft>
            </a:pPr>
            <a:r>
              <a:rPr lang="en-US" sz="11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 1</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Đấu</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thầu</a:t>
            </a:r>
            <a:endPar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95" name="Elbow Connector 94"/>
          <p:cNvCxnSpPr>
            <a:endCxn id="21" idx="1"/>
          </p:cNvCxnSpPr>
          <p:nvPr/>
        </p:nvCxnSpPr>
        <p:spPr>
          <a:xfrm>
            <a:off x="2767784" y="3434527"/>
            <a:ext cx="610060" cy="169964"/>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2396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89692" y="31081"/>
            <a:ext cx="9459866"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04</a:t>
            </a:r>
            <a:r>
              <a:rPr lang="en-US" sz="1800" smtClean="0">
                <a:solidFill>
                  <a:srgbClr val="ED2727"/>
                </a:solidFill>
                <a:latin typeface="Times New Roman" panose="02020603050405020304" pitchFamily="18" charset="0"/>
                <a:cs typeface="Times New Roman" panose="02020603050405020304" pitchFamily="18" charset="0"/>
              </a:rPr>
              <a:t>. VỀ </a:t>
            </a:r>
            <a:r>
              <a:rPr lang="en" sz="1800" smtClean="0">
                <a:solidFill>
                  <a:srgbClr val="ED2727"/>
                </a:solidFill>
                <a:latin typeface="Times New Roman" panose="02020603050405020304" pitchFamily="18" charset="0"/>
                <a:cs typeface="Times New Roman" panose="02020603050405020304" pitchFamily="18" charset="0"/>
              </a:rPr>
              <a:t>PHÁT </a:t>
            </a:r>
            <a:r>
              <a:rPr lang="en" sz="1800" dirty="0" smtClean="0">
                <a:solidFill>
                  <a:srgbClr val="ED2727"/>
                </a:solidFill>
                <a:latin typeface="Times New Roman" panose="02020603050405020304" pitchFamily="18" charset="0"/>
                <a:cs typeface="Times New Roman" panose="02020603050405020304" pitchFamily="18" charset="0"/>
              </a:rPr>
              <a:t>TRIỂN NHÀ Ở</a:t>
            </a:r>
            <a:endParaRPr sz="1800" dirty="0">
              <a:solidFill>
                <a:srgbClr val="ED2727"/>
              </a:solidFill>
            </a:endParaRPr>
          </a:p>
        </p:txBody>
      </p:sp>
      <p:sp>
        <p:nvSpPr>
          <p:cNvPr id="71" name="Rectangle 70"/>
          <p:cNvSpPr/>
          <p:nvPr/>
        </p:nvSpPr>
        <p:spPr>
          <a:xfrm>
            <a:off x="1784889" y="588033"/>
            <a:ext cx="7123409" cy="738664"/>
          </a:xfrm>
          <a:prstGeom prst="rect">
            <a:avLst/>
          </a:prstGeom>
        </p:spPr>
        <p:txBody>
          <a:bodyPr wrap="square">
            <a:spAutoFit/>
          </a:bodyPr>
          <a:lstStyle/>
          <a:p>
            <a:pPr algn="just"/>
            <a:r>
              <a:rPr lang="en-US" b="1" dirty="0" err="1" smtClean="0">
                <a:solidFill>
                  <a:srgbClr val="FF0000"/>
                </a:solidFill>
                <a:latin typeface="Times New Roman" panose="02020603050405020304" pitchFamily="18" charset="0"/>
                <a:cs typeface="Times New Roman" panose="02020603050405020304" pitchFamily="18" charset="0"/>
              </a:rPr>
              <a:t>Chương</a:t>
            </a:r>
            <a:r>
              <a:rPr lang="en-US" b="1" dirty="0" smtClean="0">
                <a:solidFill>
                  <a:srgbClr val="FF0000"/>
                </a:solidFill>
                <a:latin typeface="Times New Roman" panose="02020603050405020304" pitchFamily="18" charset="0"/>
                <a:cs typeface="Times New Roman" panose="02020603050405020304" pitchFamily="18" charset="0"/>
              </a:rPr>
              <a:t> IV: </a:t>
            </a:r>
            <a:r>
              <a:rPr lang="en-US" b="1" dirty="0" err="1" smtClean="0">
                <a:solidFill>
                  <a:srgbClr val="FF0000"/>
                </a:solidFill>
                <a:latin typeface="Times New Roman" panose="02020603050405020304" pitchFamily="18" charset="0"/>
                <a:cs typeface="Times New Roman" panose="02020603050405020304" pitchFamily="18" charset="0"/>
              </a:rPr>
              <a:t>gồm</a:t>
            </a:r>
            <a:r>
              <a:rPr lang="en-US" b="1" dirty="0" smtClean="0">
                <a:solidFill>
                  <a:srgbClr val="FF0000"/>
                </a:solidFill>
                <a:latin typeface="Times New Roman" panose="02020603050405020304" pitchFamily="18" charset="0"/>
                <a:cs typeface="Times New Roman" panose="02020603050405020304" pitchFamily="18" charset="0"/>
              </a:rPr>
              <a:t> 28 </a:t>
            </a:r>
            <a:r>
              <a:rPr lang="en-US" b="1" dirty="0" err="1" smtClean="0">
                <a:solidFill>
                  <a:srgbClr val="FF0000"/>
                </a:solidFill>
                <a:latin typeface="Times New Roman" panose="02020603050405020304" pitchFamily="18" charset="0"/>
                <a:cs typeface="Times New Roman" panose="02020603050405020304" pitchFamily="18" charset="0"/>
              </a:rPr>
              <a:t>Điều</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từ</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Điều</a:t>
            </a:r>
            <a:r>
              <a:rPr lang="en-US" b="1" dirty="0" smtClean="0">
                <a:solidFill>
                  <a:srgbClr val="FF0000"/>
                </a:solidFill>
                <a:latin typeface="Times New Roman" panose="02020603050405020304" pitchFamily="18" charset="0"/>
                <a:cs typeface="Times New Roman" panose="02020603050405020304" pitchFamily="18" charset="0"/>
              </a:rPr>
              <a:t> 30 – </a:t>
            </a:r>
            <a:r>
              <a:rPr lang="en-US" b="1" dirty="0" err="1" smtClean="0">
                <a:solidFill>
                  <a:srgbClr val="FF0000"/>
                </a:solidFill>
                <a:latin typeface="Times New Roman" panose="02020603050405020304" pitchFamily="18" charset="0"/>
                <a:cs typeface="Times New Roman" panose="02020603050405020304" pitchFamily="18" charset="0"/>
              </a:rPr>
              <a:t>Điều</a:t>
            </a:r>
            <a:r>
              <a:rPr lang="en-US" b="1" dirty="0" smtClean="0">
                <a:solidFill>
                  <a:srgbClr val="FF0000"/>
                </a:solidFill>
                <a:latin typeface="Times New Roman" panose="02020603050405020304" pitchFamily="18" charset="0"/>
                <a:cs typeface="Times New Roman" panose="02020603050405020304" pitchFamily="18" charset="0"/>
              </a:rPr>
              <a:t> 57) </a:t>
            </a:r>
            <a:r>
              <a:rPr lang="en-US" dirty="0" err="1">
                <a:solidFill>
                  <a:srgbClr val="0070C0"/>
                </a:solidFill>
                <a:latin typeface="Times New Roman" panose="02020603050405020304" pitchFamily="18" charset="0"/>
                <a:cs typeface="Times New Roman" panose="02020603050405020304" pitchFamily="18" charset="0"/>
              </a:rPr>
              <a:t>quy</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định</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về</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hình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thức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yêu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cầu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các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giai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đoạn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của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dự</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án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đầu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tư</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xây</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dựng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quy</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về</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phát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triển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các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loại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a:solidFill>
                  <a:schemeClr val="accent6">
                    <a:lumMod val="75000"/>
                  </a:schemeClr>
                </a:solidFill>
                <a:latin typeface="Times New Roman" panose="02020603050405020304" pitchFamily="18" charset="0"/>
                <a:cs typeface="Times New Roman" panose="02020603050405020304" pitchFamily="18" charset="0"/>
              </a:rPr>
              <a:t>ở </a:t>
            </a:r>
            <a:r>
              <a:rPr lang="en-US" dirty="0" err="1">
                <a:solidFill>
                  <a:schemeClr val="accent6">
                    <a:lumMod val="75000"/>
                  </a:schemeClr>
                </a:solidFill>
                <a:latin typeface="Times New Roman" panose="02020603050405020304" pitchFamily="18" charset="0"/>
                <a:cs typeface="Times New Roman" panose="02020603050405020304" pitchFamily="18" charset="0"/>
              </a:rPr>
              <a:t>thương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mại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sym typeface="Arimo Medium"/>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sym typeface="Arimo Medium"/>
              </a:rPr>
              <a:t> </a:t>
            </a:r>
            <a:r>
              <a:rPr lang="en-US" dirty="0">
                <a:solidFill>
                  <a:schemeClr val="accent6">
                    <a:lumMod val="75000"/>
                  </a:schemeClr>
                </a:solidFill>
                <a:latin typeface="Times New Roman" panose="02020603050405020304" pitchFamily="18" charset="0"/>
                <a:cs typeface="Times New Roman" panose="02020603050405020304" pitchFamily="18" charset="0"/>
                <a:sym typeface="Arimo Medium"/>
              </a:rPr>
              <a:t>ở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Arimo Medium"/>
              </a:rPr>
              <a:t>công</a:t>
            </a:r>
            <a:r>
              <a:rPr lang="en-US" dirty="0">
                <a:solidFill>
                  <a:schemeClr val="accent6">
                    <a:lumMod val="75000"/>
                  </a:schemeClr>
                </a:solidFill>
                <a:latin typeface="Times New Roman" panose="02020603050405020304" pitchFamily="18" charset="0"/>
                <a:cs typeface="Times New Roman" panose="02020603050405020304" pitchFamily="18" charset="0"/>
                <a:sym typeface="Arimo Medium"/>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sym typeface="Arimo Medium"/>
              </a:rPr>
              <a:t>vụ</a:t>
            </a:r>
            <a:r>
              <a:rPr lang="en-US" dirty="0" smtClean="0">
                <a:solidFill>
                  <a:schemeClr val="accent6">
                    <a:lumMod val="75000"/>
                  </a:schemeClr>
                </a:solidFill>
                <a:latin typeface="Times New Roman" panose="02020603050405020304" pitchFamily="18" charset="0"/>
                <a:cs typeface="Times New Roman" panose="02020603050405020304" pitchFamily="18" charset="0"/>
                <a:sym typeface="Arimo Medium"/>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sym typeface="Arimo Medium"/>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sym typeface="Arimo Medium"/>
              </a:rPr>
              <a:t> </a:t>
            </a:r>
            <a:r>
              <a:rPr lang="en-US" dirty="0">
                <a:solidFill>
                  <a:schemeClr val="accent6">
                    <a:lumMod val="75000"/>
                  </a:schemeClr>
                </a:solidFill>
                <a:latin typeface="Times New Roman" panose="02020603050405020304" pitchFamily="18" charset="0"/>
                <a:cs typeface="Times New Roman" panose="02020603050405020304" pitchFamily="18" charset="0"/>
                <a:sym typeface="Arimo Medium"/>
              </a:rPr>
              <a:t>ở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Arimo Medium"/>
              </a:rPr>
              <a:t>để</a:t>
            </a:r>
            <a:r>
              <a:rPr lang="en-US" dirty="0">
                <a:solidFill>
                  <a:schemeClr val="accent6">
                    <a:lumMod val="75000"/>
                  </a:schemeClr>
                </a:solidFill>
                <a:latin typeface="Times New Roman" panose="02020603050405020304" pitchFamily="18" charset="0"/>
                <a:cs typeface="Times New Roman" panose="02020603050405020304" pitchFamily="18" charset="0"/>
                <a:sym typeface="Arimo Medium"/>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Arimo Medium"/>
              </a:rPr>
              <a:t>phục</a:t>
            </a:r>
            <a:r>
              <a:rPr lang="en-US" dirty="0">
                <a:solidFill>
                  <a:schemeClr val="accent6">
                    <a:lumMod val="75000"/>
                  </a:schemeClr>
                </a:solidFill>
                <a:latin typeface="Times New Roman" panose="02020603050405020304" pitchFamily="18" charset="0"/>
                <a:cs typeface="Times New Roman" panose="02020603050405020304" pitchFamily="18" charset="0"/>
                <a:sym typeface="Arimo Medium"/>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Arimo Medium"/>
              </a:rPr>
              <a:t>vụ</a:t>
            </a:r>
            <a:r>
              <a:rPr lang="en-US" dirty="0">
                <a:solidFill>
                  <a:schemeClr val="accent6">
                    <a:lumMod val="75000"/>
                  </a:schemeClr>
                </a:solidFill>
                <a:latin typeface="Times New Roman" panose="02020603050405020304" pitchFamily="18" charset="0"/>
                <a:cs typeface="Times New Roman" panose="02020603050405020304" pitchFamily="18" charset="0"/>
                <a:sym typeface="Arimo Medium"/>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Arimo Medium"/>
              </a:rPr>
              <a:t>tái</a:t>
            </a:r>
            <a:r>
              <a:rPr lang="en-US" dirty="0">
                <a:solidFill>
                  <a:schemeClr val="accent6">
                    <a:lumMod val="75000"/>
                  </a:schemeClr>
                </a:solidFill>
                <a:latin typeface="Times New Roman" panose="02020603050405020304" pitchFamily="18" charset="0"/>
                <a:cs typeface="Times New Roman" panose="02020603050405020304" pitchFamily="18" charset="0"/>
                <a:sym typeface="Arimo Medium"/>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Arimo Medium"/>
              </a:rPr>
              <a:t>định</a:t>
            </a:r>
            <a:r>
              <a:rPr lang="en-US" dirty="0">
                <a:solidFill>
                  <a:schemeClr val="accent6">
                    <a:lumMod val="75000"/>
                  </a:schemeClr>
                </a:solidFill>
                <a:latin typeface="Times New Roman" panose="02020603050405020304" pitchFamily="18" charset="0"/>
                <a:cs typeface="Times New Roman" panose="02020603050405020304" pitchFamily="18" charset="0"/>
                <a:sym typeface="Arimo Medium"/>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sym typeface="Arimo Medium"/>
              </a:rPr>
              <a:t>cư</a:t>
            </a:r>
            <a:r>
              <a:rPr lang="en-US" dirty="0" smtClean="0">
                <a:solidFill>
                  <a:schemeClr val="accent6">
                    <a:lumMod val="75000"/>
                  </a:schemeClr>
                </a:solidFill>
                <a:latin typeface="Times New Roman" panose="02020603050405020304" pitchFamily="18" charset="0"/>
                <a:cs typeface="Times New Roman" panose="02020603050405020304" pitchFamily="18" charset="0"/>
                <a:sym typeface="Arimo Medium"/>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sym typeface="Arimo Medium"/>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sym typeface="Arimo Medium"/>
              </a:rPr>
              <a:t> </a:t>
            </a:r>
            <a:r>
              <a:rPr lang="en-US" dirty="0">
                <a:solidFill>
                  <a:schemeClr val="accent6">
                    <a:lumMod val="75000"/>
                  </a:schemeClr>
                </a:solidFill>
                <a:latin typeface="Times New Roman" panose="02020603050405020304" pitchFamily="18" charset="0"/>
                <a:cs typeface="Times New Roman" panose="02020603050405020304" pitchFamily="18" charset="0"/>
                <a:sym typeface="Arimo Medium"/>
              </a:rPr>
              <a:t>ở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Arimo Medium"/>
              </a:rPr>
              <a:t>của</a:t>
            </a:r>
            <a:r>
              <a:rPr lang="en-US" dirty="0">
                <a:solidFill>
                  <a:schemeClr val="accent6">
                    <a:lumMod val="75000"/>
                  </a:schemeClr>
                </a:solidFill>
                <a:latin typeface="Times New Roman" panose="02020603050405020304" pitchFamily="18" charset="0"/>
                <a:cs typeface="Times New Roman" panose="02020603050405020304" pitchFamily="18" charset="0"/>
                <a:sym typeface="Arimo Medium"/>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Arimo Medium"/>
              </a:rPr>
              <a:t>cá</a:t>
            </a:r>
            <a:r>
              <a:rPr lang="en-US" dirty="0">
                <a:solidFill>
                  <a:schemeClr val="accent6">
                    <a:lumMod val="75000"/>
                  </a:schemeClr>
                </a:solidFill>
                <a:latin typeface="Times New Roman" panose="02020603050405020304" pitchFamily="18" charset="0"/>
                <a:cs typeface="Times New Roman" panose="02020603050405020304" pitchFamily="18" charset="0"/>
                <a:sym typeface="Arimo Medium"/>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sym typeface="Arimo Medium"/>
              </a:rPr>
              <a:t>nhân</a:t>
            </a:r>
            <a:r>
              <a:rPr lang="en-US" dirty="0" smtClean="0">
                <a:solidFill>
                  <a:schemeClr val="accent6">
                    <a:lumMod val="75000"/>
                  </a:schemeClr>
                </a:solidFill>
                <a:latin typeface="Times New Roman" panose="02020603050405020304" pitchFamily="18" charset="0"/>
                <a:cs typeface="Times New Roman" panose="02020603050405020304" pitchFamily="18" charset="0"/>
                <a:sym typeface="Arimo Medium"/>
              </a:rPr>
              <a:t>)</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1" name="Rectangle 50"/>
          <p:cNvSpPr/>
          <p:nvPr/>
        </p:nvSpPr>
        <p:spPr>
          <a:xfrm>
            <a:off x="562601" y="1485435"/>
            <a:ext cx="8400641" cy="579646"/>
          </a:xfrm>
          <a:prstGeom prst="rect">
            <a:avLst/>
          </a:prstGeom>
        </p:spPr>
        <p:txBody>
          <a:bodyPr wrap="square">
            <a:spAutoFit/>
          </a:bodyPr>
          <a:lstStyle/>
          <a:p>
            <a:pPr algn="just">
              <a:lnSpc>
                <a:spcPts val="1900"/>
              </a:lnSpc>
              <a:spcBef>
                <a:spcPts val="300"/>
              </a:spcBef>
              <a:spcAft>
                <a:spcPts val="500"/>
              </a:spcAft>
            </a:pPr>
            <a:r>
              <a:rPr lang="en-US" b="1" dirty="0" smtClean="0">
                <a:solidFill>
                  <a:schemeClr val="accent6">
                    <a:lumMod val="75000"/>
                  </a:schemeClr>
                </a:solidFill>
                <a:latin typeface="Times New Roman" panose="02020603050405020304" pitchFamily="18" charset="0"/>
                <a:cs typeface="Times New Roman" panose="02020603050405020304" pitchFamily="18" charset="0"/>
              </a:rPr>
              <a:t>1.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Quy</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chung</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Kế</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thừa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smtClean="0">
                <a:solidFill>
                  <a:schemeClr val="accent6">
                    <a:lumMod val="75000"/>
                  </a:schemeClr>
                </a:solidFill>
                <a:latin typeface="Times New Roman" panose="02020603050405020304" pitchFamily="18" charset="0"/>
                <a:cs typeface="Times New Roman" panose="02020603050405020304" pitchFamily="18" charset="0"/>
              </a:rPr>
              <a:t>ở </a:t>
            </a:r>
            <a:r>
              <a:rPr lang="en-US" dirty="0">
                <a:solidFill>
                  <a:schemeClr val="accent6">
                    <a:lumMod val="75000"/>
                  </a:schemeClr>
                </a:solidFill>
                <a:latin typeface="Times New Roman" panose="02020603050405020304" pitchFamily="18" charset="0"/>
                <a:cs typeface="Times New Roman" panose="02020603050405020304" pitchFamily="18" charset="0"/>
              </a:rPr>
              <a:t>2014 </a:t>
            </a:r>
            <a:r>
              <a:rPr lang="en-US" dirty="0" err="1">
                <a:solidFill>
                  <a:schemeClr val="accent6">
                    <a:lumMod val="75000"/>
                  </a:schemeClr>
                </a:solidFill>
                <a:latin typeface="Times New Roman" panose="02020603050405020304" pitchFamily="18" charset="0"/>
                <a:cs typeface="Times New Roman" panose="02020603050405020304" pitchFamily="18" charset="0"/>
              </a:rPr>
              <a:t>về</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vi-VN" dirty="0">
                <a:solidFill>
                  <a:schemeClr val="accent6">
                    <a:lumMod val="75000"/>
                  </a:schemeClr>
                </a:solidFill>
                <a:latin typeface="Times New Roman" panose="02020603050405020304" pitchFamily="18" charset="0"/>
                <a:cs typeface="Times New Roman" panose="02020603050405020304" pitchFamily="18" charset="0"/>
              </a:rPr>
              <a:t>tiêu chuẩn diện tích nhà ở; quỹ đất để phát triển nhà ở; yêu cầu đối với dự án đầu tư xây dựng nhà ở</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làm</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rõ</a:t>
            </a:r>
            <a:r>
              <a:rPr lang="en-US" dirty="0" smtClean="0">
                <a:solidFill>
                  <a:srgbClr val="7030A0"/>
                </a:solidFill>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06 </a:t>
            </a:r>
            <a:r>
              <a:rPr lang="en-US" dirty="0" err="1" smtClean="0">
                <a:solidFill>
                  <a:srgbClr val="FF0000"/>
                </a:solidFill>
                <a:latin typeface="Times New Roman" panose="02020603050405020304" pitchFamily="18" charset="0"/>
                <a:cs typeface="Times New Roman" panose="02020603050405020304" pitchFamily="18" charset="0"/>
              </a:rPr>
              <a:t>hình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thức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phát</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triển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nhà</a:t>
            </a:r>
            <a:r>
              <a:rPr lang="en-US" dirty="0" smtClean="0">
                <a:solidFill>
                  <a:srgbClr val="7030A0"/>
                </a:solidFill>
                <a:latin typeface="Times New Roman" panose="02020603050405020304" pitchFamily="18" charset="0"/>
                <a:cs typeface="Times New Roman" panose="02020603050405020304" pitchFamily="18" charset="0"/>
              </a:rPr>
              <a:t> ở </a:t>
            </a:r>
            <a:r>
              <a:rPr lang="en-US" dirty="0" err="1" smtClean="0">
                <a:solidFill>
                  <a:srgbClr val="7030A0"/>
                </a:solidFill>
                <a:latin typeface="Times New Roman" panose="02020603050405020304" pitchFamily="18" charset="0"/>
                <a:cs typeface="Times New Roman" panose="02020603050405020304" pitchFamily="18" charset="0"/>
              </a:rPr>
              <a:t>theo</a:t>
            </a:r>
            <a:r>
              <a:rPr lang="en-US" dirty="0" smtClean="0">
                <a:solidFill>
                  <a:srgbClr val="7030A0"/>
                </a:solidFill>
                <a:latin typeface="Times New Roman" panose="02020603050405020304" pitchFamily="18" charset="0"/>
                <a:cs typeface="Times New Roman" panose="02020603050405020304" pitchFamily="18" charset="0"/>
              </a:rPr>
              <a:t> </a:t>
            </a:r>
            <a:r>
              <a:rPr lang="en-US" err="1" smtClean="0">
                <a:solidFill>
                  <a:srgbClr val="7030A0"/>
                </a:solidFill>
                <a:latin typeface="Times New Roman" panose="02020603050405020304" pitchFamily="18" charset="0"/>
                <a:cs typeface="Times New Roman" panose="02020603050405020304" pitchFamily="18" charset="0"/>
              </a:rPr>
              <a:t>dự</a:t>
            </a:r>
            <a:r>
              <a:rPr lang="en-US" smtClean="0">
                <a:solidFill>
                  <a:srgbClr val="7030A0"/>
                </a:solidFill>
                <a:latin typeface="Times New Roman" panose="02020603050405020304" pitchFamily="18" charset="0"/>
                <a:cs typeface="Times New Roman" panose="02020603050405020304" pitchFamily="18" charset="0"/>
              </a:rPr>
              <a:t> án</a:t>
            </a:r>
            <a:r>
              <a:rPr lang="en-US">
                <a:solidFill>
                  <a:srgbClr val="7030A0"/>
                </a:solidFill>
                <a:latin typeface="Times New Roman" panose="02020603050405020304" pitchFamily="18" charset="0"/>
                <a:cs typeface="Times New Roman" panose="02020603050405020304" pitchFamily="18" charset="0"/>
              </a:rPr>
              <a:t> </a:t>
            </a:r>
            <a:r>
              <a:rPr lang="en-US" smtClean="0">
                <a:solidFill>
                  <a:srgbClr val="7030A0"/>
                </a:solidFill>
                <a:latin typeface="Times New Roman" panose="02020603050405020304" pitchFamily="18" charset="0"/>
                <a:cs typeface="Times New Roman" panose="02020603050405020304" pitchFamily="18" charset="0"/>
              </a:rPr>
              <a:t>(Điều 30</a:t>
            </a:r>
            <a:r>
              <a:rPr lang="en-US" smtClean="0">
                <a:solidFill>
                  <a:srgbClr val="7030A0"/>
                </a:solidFill>
                <a:latin typeface="Times New Roman" panose="02020603050405020304" pitchFamily="18" charset="0"/>
                <a:cs typeface="Times New Roman" panose="02020603050405020304" pitchFamily="18" charset="0"/>
              </a:rPr>
              <a:t>) dưới đây:</a:t>
            </a:r>
            <a:endParaRPr lang="en-US" dirty="0" smtClean="0">
              <a:solidFill>
                <a:srgbClr val="7030A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738" y="73114"/>
            <a:ext cx="1391151" cy="1221833"/>
          </a:xfrm>
          <a:prstGeom prst="rect">
            <a:avLst/>
          </a:prstGeom>
        </p:spPr>
      </p:pic>
      <p:sp>
        <p:nvSpPr>
          <p:cNvPr id="28" name="Rectangle 27"/>
          <p:cNvSpPr/>
          <p:nvPr/>
        </p:nvSpPr>
        <p:spPr>
          <a:xfrm>
            <a:off x="617547" y="2110246"/>
            <a:ext cx="8400641" cy="307777"/>
          </a:xfrm>
          <a:prstGeom prst="rect">
            <a:avLst/>
          </a:prstGeom>
        </p:spPr>
        <p:txBody>
          <a:bodyPr wrap="square">
            <a:spAutoFit/>
          </a:bodyPr>
          <a:lstStyle/>
          <a:p>
            <a:pPr algn="just"/>
            <a:r>
              <a:rPr lang="en-US" b="1" dirty="0" smtClean="0">
                <a:solidFill>
                  <a:srgbClr val="FF0000"/>
                </a:solidFill>
                <a:latin typeface="Times New Roman" panose="02020603050405020304" pitchFamily="18" charset="0"/>
                <a:cs typeface="Times New Roman" panose="02020603050405020304" pitchFamily="18" charset="0"/>
              </a:rPr>
              <a:t>CÁC HÌNH THỨC PHÁT TRIỂN NHÀ Ở</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Điều</a:t>
            </a:r>
            <a:r>
              <a:rPr lang="en-US" dirty="0" smtClean="0">
                <a:solidFill>
                  <a:srgbClr val="FF0000"/>
                </a:solidFill>
                <a:latin typeface="Times New Roman" panose="02020603050405020304" pitchFamily="18" charset="0"/>
                <a:cs typeface="Times New Roman" panose="02020603050405020304" pitchFamily="18" charset="0"/>
              </a:rPr>
              <a:t> </a:t>
            </a:r>
            <a:r>
              <a:rPr lang="en-US" smtClean="0">
                <a:solidFill>
                  <a:srgbClr val="FF0000"/>
                </a:solidFill>
                <a:latin typeface="Times New Roman" panose="02020603050405020304" pitchFamily="18" charset="0"/>
                <a:cs typeface="Times New Roman" panose="02020603050405020304" pitchFamily="18" charset="0"/>
              </a:rPr>
              <a:t>30</a:t>
            </a:r>
            <a:r>
              <a:rPr lang="en-US" smtClean="0">
                <a:solidFill>
                  <a:srgbClr val="FF0000"/>
                </a:solidFill>
                <a:latin typeface="Times New Roman" panose="02020603050405020304" pitchFamily="18" charset="0"/>
                <a:cs typeface="Times New Roman" panose="02020603050405020304" pitchFamily="18" charset="0"/>
              </a:rPr>
              <a:t>) có 06 hình thức PT nhà ở theo dự án sau đây:</a:t>
            </a:r>
            <a:endParaRPr lang="en-US" dirty="0" smtClean="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17547" y="2416003"/>
            <a:ext cx="8290751" cy="2298514"/>
          </a:xfrm>
          <a:prstGeom prst="rect">
            <a:avLst/>
          </a:prstGeom>
        </p:spPr>
        <p:txBody>
          <a:bodyPr wrap="square">
            <a:spAutoFit/>
          </a:bodyPr>
          <a:lstStyle/>
          <a:p>
            <a:pPr algn="just">
              <a:lnSpc>
                <a:spcPts val="1700"/>
              </a:lnSpc>
              <a:spcBef>
                <a:spcPts val="200"/>
              </a:spcBef>
              <a:spcAft>
                <a:spcPts val="200"/>
              </a:spcAft>
            </a:pPr>
            <a:r>
              <a:rPr lang="en-US" b="1" dirty="0">
                <a:solidFill>
                  <a:srgbClr val="FF0000"/>
                </a:solidFill>
                <a:latin typeface="Times New Roman" panose="02020603050405020304" pitchFamily="18" charset="0"/>
                <a:cs typeface="Times New Roman" panose="02020603050405020304" pitchFamily="18" charset="0"/>
              </a:rPr>
              <a:t>HT1</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vi-VN" dirty="0">
                <a:solidFill>
                  <a:schemeClr val="accent6">
                    <a:lumMod val="75000"/>
                  </a:schemeClr>
                </a:solidFill>
                <a:latin typeface="Times New Roman" panose="02020603050405020304" pitchFamily="18" charset="0"/>
                <a:cs typeface="Times New Roman" panose="02020603050405020304" pitchFamily="18" charset="0"/>
              </a:rPr>
              <a:t> Dự án đầu tư xây dựng 01 công trình nhà ở độc lập hoặc 01 cụm công trình nhà ở;</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700"/>
              </a:lnSpc>
              <a:spcBef>
                <a:spcPts val="200"/>
              </a:spcBef>
              <a:spcAft>
                <a:spcPts val="200"/>
              </a:spcAft>
            </a:pPr>
            <a:r>
              <a:rPr lang="en-US" b="1" dirty="0">
                <a:solidFill>
                  <a:srgbClr val="FF0000"/>
                </a:solidFill>
                <a:latin typeface="Times New Roman" panose="02020603050405020304" pitchFamily="18" charset="0"/>
                <a:cs typeface="Times New Roman" panose="02020603050405020304" pitchFamily="18" charset="0"/>
              </a:rPr>
              <a:t>HT2</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vi-VN" dirty="0">
                <a:solidFill>
                  <a:schemeClr val="accent6">
                    <a:lumMod val="75000"/>
                  </a:schemeClr>
                </a:solidFill>
                <a:latin typeface="Times New Roman" panose="02020603050405020304" pitchFamily="18" charset="0"/>
                <a:cs typeface="Times New Roman" panose="02020603050405020304" pitchFamily="18" charset="0"/>
              </a:rPr>
              <a:t>Dự án đầu tư xây dựng 01 công trình nhà ở có mục đích sử dụng hỗn hợp hoặc 01 cụm công trình nhà ở có mục đích sử dụng hỗn hợp;</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700"/>
              </a:lnSpc>
              <a:spcBef>
                <a:spcPts val="200"/>
              </a:spcBef>
              <a:spcAft>
                <a:spcPts val="200"/>
              </a:spcAft>
            </a:pPr>
            <a:r>
              <a:rPr lang="en-US" b="1" dirty="0">
                <a:solidFill>
                  <a:srgbClr val="FF0000"/>
                </a:solidFill>
                <a:latin typeface="Times New Roman" panose="02020603050405020304" pitchFamily="18" charset="0"/>
                <a:cs typeface="Times New Roman" panose="02020603050405020304" pitchFamily="18" charset="0"/>
              </a:rPr>
              <a:t>HT3</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vi-VN" dirty="0">
                <a:solidFill>
                  <a:schemeClr val="accent6">
                    <a:lumMod val="75000"/>
                  </a:schemeClr>
                </a:solidFill>
                <a:latin typeface="Times New Roman" panose="02020603050405020304" pitchFamily="18" charset="0"/>
                <a:cs typeface="Times New Roman" panose="02020603050405020304" pitchFamily="18" charset="0"/>
              </a:rPr>
              <a:t>Dự án đầu tư xây dựng khu nhà ở đồng bộ việc xây dựng nhà ở với công trình hạ tầng kỹ thuật, hạ tầng xã hội và các công trình khác phục vụ nhu cầu ở; </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700"/>
              </a:lnSpc>
              <a:spcBef>
                <a:spcPts val="200"/>
              </a:spcBef>
              <a:spcAft>
                <a:spcPts val="200"/>
              </a:spcAft>
            </a:pPr>
            <a:r>
              <a:rPr lang="en-US" b="1" dirty="0">
                <a:solidFill>
                  <a:srgbClr val="FF0000"/>
                </a:solidFill>
                <a:latin typeface="Times New Roman" panose="02020603050405020304" pitchFamily="18" charset="0"/>
                <a:cs typeface="Times New Roman" panose="02020603050405020304" pitchFamily="18" charset="0"/>
              </a:rPr>
              <a:t>HT4</a:t>
            </a:r>
            <a:r>
              <a:rPr lang="en-US" dirty="0">
                <a:solidFill>
                  <a:srgbClr val="7030A0"/>
                </a:solidFill>
                <a:latin typeface="Times New Roman" panose="02020603050405020304" pitchFamily="18" charset="0"/>
                <a:cs typeface="Times New Roman" panose="02020603050405020304" pitchFamily="18" charset="0"/>
              </a:rPr>
              <a:t>: </a:t>
            </a:r>
            <a:r>
              <a:rPr lang="vi-VN" dirty="0">
                <a:solidFill>
                  <a:srgbClr val="FF0000"/>
                </a:solidFill>
                <a:latin typeface="Times New Roman" panose="02020603050405020304" pitchFamily="18" charset="0"/>
                <a:cs typeface="Times New Roman" panose="02020603050405020304" pitchFamily="18" charset="0"/>
              </a:rPr>
              <a:t>Dự án đầu tư xây dựng kết cấu hạ tầng khu nhà ở để chuyển nhượng quyền sử dụng đất cho cá nhân tự xây dựng nhà ở; </a:t>
            </a:r>
            <a:endParaRPr lang="en-US" dirty="0">
              <a:solidFill>
                <a:srgbClr val="FF0000"/>
              </a:solidFill>
              <a:latin typeface="Times New Roman" panose="02020603050405020304" pitchFamily="18" charset="0"/>
              <a:cs typeface="Times New Roman" panose="02020603050405020304" pitchFamily="18" charset="0"/>
            </a:endParaRPr>
          </a:p>
          <a:p>
            <a:pPr algn="just">
              <a:lnSpc>
                <a:spcPts val="1700"/>
              </a:lnSpc>
              <a:spcBef>
                <a:spcPts val="200"/>
              </a:spcBef>
              <a:spcAft>
                <a:spcPts val="200"/>
              </a:spcAft>
            </a:pPr>
            <a:r>
              <a:rPr lang="en-US" b="1" dirty="0">
                <a:solidFill>
                  <a:srgbClr val="FF0000"/>
                </a:solidFill>
                <a:latin typeface="Times New Roman" panose="02020603050405020304" pitchFamily="18" charset="0"/>
                <a:cs typeface="Times New Roman" panose="02020603050405020304" pitchFamily="18" charset="0"/>
              </a:rPr>
              <a:t>HT5</a:t>
            </a:r>
            <a:r>
              <a:rPr lang="en-US" dirty="0">
                <a:solidFill>
                  <a:srgbClr val="7030A0"/>
                </a:solidFill>
                <a:latin typeface="Times New Roman" panose="02020603050405020304" pitchFamily="18" charset="0"/>
                <a:cs typeface="Times New Roman" panose="02020603050405020304" pitchFamily="18" charset="0"/>
              </a:rPr>
              <a:t>: </a:t>
            </a:r>
            <a:r>
              <a:rPr lang="vi-VN" dirty="0">
                <a:solidFill>
                  <a:srgbClr val="FF0000"/>
                </a:solidFill>
                <a:latin typeface="Times New Roman" panose="02020603050405020304" pitchFamily="18" charset="0"/>
                <a:cs typeface="Times New Roman" panose="02020603050405020304" pitchFamily="18" charset="0"/>
              </a:rPr>
              <a:t>Dự án đầu tư xây dựng khu đô thị có nhà ở;</a:t>
            </a:r>
            <a:endParaRPr lang="en-US" dirty="0">
              <a:solidFill>
                <a:srgbClr val="FF0000"/>
              </a:solidFill>
              <a:latin typeface="Times New Roman" panose="02020603050405020304" pitchFamily="18" charset="0"/>
              <a:cs typeface="Times New Roman" panose="02020603050405020304" pitchFamily="18" charset="0"/>
            </a:endParaRPr>
          </a:p>
          <a:p>
            <a:pPr algn="just">
              <a:lnSpc>
                <a:spcPts val="1700"/>
              </a:lnSpc>
              <a:spcBef>
                <a:spcPts val="200"/>
              </a:spcBef>
              <a:spcAft>
                <a:spcPts val="200"/>
              </a:spcAft>
            </a:pPr>
            <a:r>
              <a:rPr lang="en-US" b="1" dirty="0">
                <a:solidFill>
                  <a:srgbClr val="FF0000"/>
                </a:solidFill>
                <a:latin typeface="Times New Roman" panose="02020603050405020304" pitchFamily="18" charset="0"/>
                <a:cs typeface="Times New Roman" panose="02020603050405020304" pitchFamily="18" charset="0"/>
              </a:rPr>
              <a:t>HT6</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vi-VN" dirty="0">
                <a:solidFill>
                  <a:schemeClr val="accent6">
                    <a:lumMod val="75000"/>
                  </a:schemeClr>
                </a:solidFill>
                <a:latin typeface="Times New Roman" panose="02020603050405020304" pitchFamily="18" charset="0"/>
                <a:cs typeface="Times New Roman" panose="02020603050405020304" pitchFamily="18" charset="0"/>
              </a:rPr>
              <a:t>Dự án sử dụng đất kết hợp đa mục đích mà có dành diện tích đất trong dự án để xây dựng nhà ở.</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1199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89692" y="31081"/>
            <a:ext cx="9459866"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04</a:t>
            </a:r>
            <a:r>
              <a:rPr lang="en-US" sz="1800" smtClean="0">
                <a:solidFill>
                  <a:srgbClr val="ED2727"/>
                </a:solidFill>
                <a:latin typeface="Times New Roman" panose="02020603050405020304" pitchFamily="18" charset="0"/>
                <a:cs typeface="Times New Roman" panose="02020603050405020304" pitchFamily="18" charset="0"/>
              </a:rPr>
              <a:t>. VỀ </a:t>
            </a:r>
            <a:r>
              <a:rPr lang="en" sz="1800" smtClean="0">
                <a:solidFill>
                  <a:srgbClr val="ED2727"/>
                </a:solidFill>
                <a:latin typeface="Times New Roman" panose="02020603050405020304" pitchFamily="18" charset="0"/>
                <a:cs typeface="Times New Roman" panose="02020603050405020304" pitchFamily="18" charset="0"/>
              </a:rPr>
              <a:t>PHÁT </a:t>
            </a:r>
            <a:r>
              <a:rPr lang="en" sz="1800" dirty="0" smtClean="0">
                <a:solidFill>
                  <a:srgbClr val="ED2727"/>
                </a:solidFill>
                <a:latin typeface="Times New Roman" panose="02020603050405020304" pitchFamily="18" charset="0"/>
                <a:cs typeface="Times New Roman" panose="02020603050405020304" pitchFamily="18" charset="0"/>
              </a:rPr>
              <a:t>TRIỂN NHÀ Ở</a:t>
            </a:r>
            <a:endParaRPr sz="1800" dirty="0">
              <a:solidFill>
                <a:srgbClr val="ED2727"/>
              </a:solidFill>
            </a:endParaRPr>
          </a:p>
        </p:txBody>
      </p:sp>
      <p:sp>
        <p:nvSpPr>
          <p:cNvPr id="28" name="Rectangle 27"/>
          <p:cNvSpPr/>
          <p:nvPr/>
        </p:nvSpPr>
        <p:spPr>
          <a:xfrm>
            <a:off x="424600" y="386899"/>
            <a:ext cx="8400641" cy="307777"/>
          </a:xfrm>
          <a:prstGeom prst="rect">
            <a:avLst/>
          </a:prstGeom>
        </p:spPr>
        <p:txBody>
          <a:bodyPr wrap="square">
            <a:spAutoFit/>
          </a:bodyPr>
          <a:lstStyle/>
          <a:p>
            <a:pPr algn="just"/>
            <a:r>
              <a:rPr lang="en-US" b="1" dirty="0" smtClean="0">
                <a:solidFill>
                  <a:schemeClr val="accent6">
                    <a:lumMod val="75000"/>
                  </a:schemeClr>
                </a:solidFill>
                <a:latin typeface="Times New Roman" panose="02020603050405020304" pitchFamily="18" charset="0"/>
                <a:cs typeface="Times New Roman" panose="02020603050405020304" pitchFamily="18" charset="0"/>
              </a:rPr>
              <a:t>QUỸ ĐẤT ĐỂ PHÁT TRIỂN NHÀ Ở</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32)</a:t>
            </a:r>
            <a:endParaRPr lang="en-US" dirty="0" smtClean="0">
              <a:solidFill>
                <a:srgbClr val="7030A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39920" y="2268325"/>
            <a:ext cx="8400641" cy="307777"/>
          </a:xfrm>
          <a:prstGeom prst="rect">
            <a:avLst/>
          </a:prstGeom>
        </p:spPr>
        <p:txBody>
          <a:bodyPr wrap="square">
            <a:spAutoFit/>
          </a:bodyPr>
          <a:lstStyle/>
          <a:p>
            <a:pPr algn="just"/>
            <a:r>
              <a:rPr lang="en-US" b="1" dirty="0" smtClean="0">
                <a:solidFill>
                  <a:schemeClr val="accent6">
                    <a:lumMod val="75000"/>
                  </a:schemeClr>
                </a:solidFill>
                <a:latin typeface="Times New Roman" panose="02020603050405020304" pitchFamily="18" charset="0"/>
                <a:cs typeface="Times New Roman" panose="02020603050405020304" pitchFamily="18" charset="0"/>
              </a:rPr>
              <a:t>YÊU CẦU ĐỐI VỚI DỰ ÁN ĐẦU TƯ XÂY DỰNG NHÀ Ở</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33)</a:t>
            </a:r>
            <a:endParaRPr lang="en-US" dirty="0" smtClean="0">
              <a:solidFill>
                <a:srgbClr val="7030A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24600" y="648446"/>
            <a:ext cx="8477540" cy="461665"/>
          </a:xfrm>
          <a:prstGeom prst="rect">
            <a:avLst/>
          </a:prstGeom>
        </p:spPr>
        <p:txBody>
          <a:bodyPr wrap="square">
            <a:spAutoFit/>
          </a:bodyPr>
          <a:lstStyle/>
          <a:p>
            <a:r>
              <a:rPr lang="en-US" sz="1200" b="1" dirty="0" smtClean="0">
                <a:solidFill>
                  <a:srgbClr val="FF0000"/>
                </a:solidFill>
                <a:latin typeface="Times New Roman" panose="02020603050405020304" pitchFamily="18" charset="0"/>
                <a:ea typeface="Calibri" panose="020F0502020204030204" pitchFamily="34" charset="0"/>
              </a:rPr>
              <a:t>1.  </a:t>
            </a:r>
            <a:r>
              <a:rPr lang="vi-VN" sz="1200" dirty="0">
                <a:solidFill>
                  <a:schemeClr val="accent6">
                    <a:lumMod val="75000"/>
                  </a:schemeClr>
                </a:solidFill>
                <a:latin typeface="Times New Roman" panose="02020603050405020304" pitchFamily="18" charset="0"/>
                <a:cs typeface="Times New Roman" panose="02020603050405020304" pitchFamily="18" charset="0"/>
              </a:rPr>
              <a:t>Diện tích đất để phát triển nhà ở phải được xác định trong quy hoạch đô thị, quy hoạch xây dựng khu công nghiệp, quy hoạch xây dựng cơ sở giáo dục đại học, quy hoạch xây dựng khác</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0" name="Rectangle 9"/>
          <p:cNvSpPr/>
          <p:nvPr/>
        </p:nvSpPr>
        <p:spPr>
          <a:xfrm>
            <a:off x="424600" y="1119118"/>
            <a:ext cx="8477540" cy="276999"/>
          </a:xfrm>
          <a:prstGeom prst="rect">
            <a:avLst/>
          </a:prstGeom>
        </p:spPr>
        <p:txBody>
          <a:bodyPr wrap="square">
            <a:spAutoFit/>
          </a:bodyPr>
          <a:lstStyle/>
          <a:p>
            <a:r>
              <a:rPr lang="en-US" sz="1200" b="1" dirty="0" smtClean="0">
                <a:solidFill>
                  <a:srgbClr val="FF0000"/>
                </a:solidFill>
                <a:latin typeface="Times New Roman" panose="02020603050405020304" pitchFamily="18" charset="0"/>
                <a:ea typeface="Calibri" panose="020F0502020204030204" pitchFamily="34" charset="0"/>
              </a:rPr>
              <a:t>2.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Phù</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hợp</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với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QH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sử</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dụng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đất</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KH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sử</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dụng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đất</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cầu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diện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tích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đất</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để</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PTNO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trong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chương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trình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kế</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hoạch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PTNO</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424600" y="1378665"/>
            <a:ext cx="8477540" cy="276999"/>
          </a:xfrm>
          <a:prstGeom prst="rect">
            <a:avLst/>
          </a:prstGeom>
        </p:spPr>
        <p:txBody>
          <a:bodyPr wrap="square">
            <a:spAutoFit/>
          </a:bodyPr>
          <a:lstStyle/>
          <a:p>
            <a:r>
              <a:rPr lang="en-US" sz="1200" b="1" dirty="0" smtClean="0">
                <a:solidFill>
                  <a:srgbClr val="FF0000"/>
                </a:solidFill>
                <a:latin typeface="Times New Roman" panose="02020603050405020304" pitchFamily="18" charset="0"/>
                <a:ea typeface="Calibri" panose="020F0502020204030204" pitchFamily="34" charset="0"/>
              </a:rPr>
              <a:t>3.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Bố</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trí</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diện</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tích</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đất</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để</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phát</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NOTM, NOCV, NO TĐC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trong</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QH,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phù</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hợp</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QH, KH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sử</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dụng</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đất</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chương</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trình</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kế</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hoạch</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PTNO,..</a:t>
            </a:r>
          </a:p>
        </p:txBody>
      </p:sp>
      <p:sp>
        <p:nvSpPr>
          <p:cNvPr id="12" name="Rectangle 11"/>
          <p:cNvSpPr/>
          <p:nvPr/>
        </p:nvSpPr>
        <p:spPr>
          <a:xfrm>
            <a:off x="424600" y="1654616"/>
            <a:ext cx="8477540" cy="461665"/>
          </a:xfrm>
          <a:prstGeom prst="rect">
            <a:avLst/>
          </a:prstGeom>
        </p:spPr>
        <p:txBody>
          <a:bodyPr wrap="square">
            <a:spAutoFit/>
          </a:bodyPr>
          <a:lstStyle/>
          <a:p>
            <a:r>
              <a:rPr lang="en-US" sz="1200" b="1" dirty="0" smtClean="0">
                <a:solidFill>
                  <a:srgbClr val="FF0000"/>
                </a:solidFill>
                <a:latin typeface="Times New Roman" panose="02020603050405020304" pitchFamily="18" charset="0"/>
                <a:ea typeface="Calibri" panose="020F0502020204030204" pitchFamily="34" charset="0"/>
              </a:rPr>
              <a:t>4.</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Bố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trí</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diện</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tích</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đất</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để</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phát</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NOXH,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lưu</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trú</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công</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nhân</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trong</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KCN,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ở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cho</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lực</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VTND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theo</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quy</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pháp</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luật</a:t>
            </a:r>
            <a:r>
              <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về</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quản</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lý</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phát</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NOXH</a:t>
            </a:r>
          </a:p>
        </p:txBody>
      </p:sp>
      <p:sp>
        <p:nvSpPr>
          <p:cNvPr id="13" name="Rectangle 12"/>
          <p:cNvSpPr/>
          <p:nvPr/>
        </p:nvSpPr>
        <p:spPr>
          <a:xfrm>
            <a:off x="424600" y="2572176"/>
            <a:ext cx="8477540" cy="276999"/>
          </a:xfrm>
          <a:prstGeom prst="rect">
            <a:avLst/>
          </a:prstGeom>
        </p:spPr>
        <p:txBody>
          <a:bodyPr wrap="square">
            <a:spAutoFit/>
          </a:bodyPr>
          <a:lstStyle/>
          <a:p>
            <a:r>
              <a:rPr lang="en-US" sz="1200" b="1" dirty="0" smtClean="0">
                <a:solidFill>
                  <a:srgbClr val="FF0000"/>
                </a:solidFill>
                <a:latin typeface="Times New Roman" panose="02020603050405020304" pitchFamily="18" charset="0"/>
                <a:ea typeface="Calibri" panose="020F0502020204030204" pitchFamily="34" charset="0"/>
              </a:rPr>
              <a:t>1. </a:t>
            </a:r>
            <a:r>
              <a:rPr lang="en-US" sz="1200" dirty="0" err="1" smtClean="0">
                <a:solidFill>
                  <a:srgbClr val="C00000"/>
                </a:solidFill>
                <a:latin typeface="Times New Roman" panose="02020603050405020304" pitchFamily="18" charset="0"/>
                <a:cs typeface="Times New Roman" panose="02020603050405020304" pitchFamily="18" charset="0"/>
              </a:rPr>
              <a:t>Phù</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hợp</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với</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Chương</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trình</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kế</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hoạch</a:t>
            </a:r>
            <a:r>
              <a:rPr lang="en-US" sz="1200" dirty="0" smtClean="0">
                <a:solidFill>
                  <a:srgbClr val="C00000"/>
                </a:solidFill>
                <a:latin typeface="Times New Roman" panose="02020603050405020304" pitchFamily="18" charset="0"/>
                <a:cs typeface="Times New Roman" panose="02020603050405020304" pitchFamily="18" charset="0"/>
              </a:rPr>
              <a:t> PTNO, </a:t>
            </a:r>
            <a:r>
              <a:rPr lang="en-US" sz="1200" dirty="0" err="1" smtClean="0">
                <a:solidFill>
                  <a:srgbClr val="C00000"/>
                </a:solidFill>
                <a:latin typeface="Times New Roman" panose="02020603050405020304" pitchFamily="18" charset="0"/>
                <a:cs typeface="Times New Roman" panose="02020603050405020304" pitchFamily="18" charset="0"/>
              </a:rPr>
              <a:t>tuân</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thủ</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nội</a:t>
            </a:r>
            <a:r>
              <a:rPr lang="en-US" sz="1200" dirty="0" smtClean="0">
                <a:solidFill>
                  <a:srgbClr val="C00000"/>
                </a:solidFill>
                <a:latin typeface="Times New Roman" panose="02020603050405020304" pitchFamily="18" charset="0"/>
                <a:cs typeface="Times New Roman" panose="02020603050405020304" pitchFamily="18" charset="0"/>
              </a:rPr>
              <a:t> dung </a:t>
            </a:r>
            <a:r>
              <a:rPr lang="en-US" sz="1200" dirty="0" err="1" smtClean="0">
                <a:solidFill>
                  <a:srgbClr val="C00000"/>
                </a:solidFill>
                <a:latin typeface="Times New Roman" panose="02020603050405020304" pitchFamily="18" charset="0"/>
                <a:cs typeface="Times New Roman" panose="02020603050405020304" pitchFamily="18" charset="0"/>
              </a:rPr>
              <a:t>chủ</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trương</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đầu</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tư</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triển</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khai</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theo</a:t>
            </a:r>
            <a:r>
              <a:rPr lang="en-US" sz="1200" dirty="0" smtClean="0">
                <a:solidFill>
                  <a:srgbClr val="C00000"/>
                </a:solidFill>
                <a:latin typeface="Times New Roman" panose="02020603050405020304" pitchFamily="18" charset="0"/>
                <a:cs typeface="Times New Roman" panose="02020603050405020304" pitchFamily="18" charset="0"/>
              </a:rPr>
              <a:t> QH chi </a:t>
            </a:r>
            <a:r>
              <a:rPr lang="en-US" sz="1200" dirty="0" err="1" smtClean="0">
                <a:solidFill>
                  <a:srgbClr val="C00000"/>
                </a:solidFill>
                <a:latin typeface="Times New Roman" panose="02020603050405020304" pitchFamily="18" charset="0"/>
                <a:cs typeface="Times New Roman" panose="02020603050405020304" pitchFamily="18" charset="0"/>
              </a:rPr>
              <a:t>tiết</a:t>
            </a:r>
            <a:endParaRPr lang="en-US" sz="1200" dirty="0">
              <a:solidFill>
                <a:srgbClr val="C0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424600" y="2851250"/>
            <a:ext cx="8477540" cy="276999"/>
          </a:xfrm>
          <a:prstGeom prst="rect">
            <a:avLst/>
          </a:prstGeom>
        </p:spPr>
        <p:txBody>
          <a:bodyPr wrap="square">
            <a:spAutoFit/>
          </a:bodyPr>
          <a:lstStyle/>
          <a:p>
            <a:r>
              <a:rPr lang="en-US" sz="1200" b="1" dirty="0" smtClean="0">
                <a:solidFill>
                  <a:srgbClr val="FF0000"/>
                </a:solidFill>
                <a:latin typeface="Times New Roman" panose="02020603050405020304" pitchFamily="18" charset="0"/>
                <a:ea typeface="Calibri" panose="020F0502020204030204" pitchFamily="34" charset="0"/>
              </a:rPr>
              <a:t>2. </a:t>
            </a:r>
            <a:r>
              <a:rPr lang="en-US" sz="1200" dirty="0" err="1" smtClean="0">
                <a:solidFill>
                  <a:srgbClr val="C00000"/>
                </a:solidFill>
                <a:latin typeface="Times New Roman" panose="02020603050405020304" pitchFamily="18" charset="0"/>
                <a:cs typeface="Times New Roman" panose="02020603050405020304" pitchFamily="18" charset="0"/>
              </a:rPr>
              <a:t>Việc</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phân</a:t>
            </a:r>
            <a:r>
              <a:rPr lang="en-US" sz="1200" dirty="0" smtClean="0">
                <a:solidFill>
                  <a:srgbClr val="C00000"/>
                </a:solidFill>
                <a:latin typeface="Times New Roman" panose="02020603050405020304" pitchFamily="18" charset="0"/>
                <a:cs typeface="Times New Roman" panose="02020603050405020304" pitchFamily="18" charset="0"/>
              </a:rPr>
              <a:t> chia DA </a:t>
            </a:r>
            <a:r>
              <a:rPr lang="en-US" sz="1200" dirty="0" err="1" smtClean="0">
                <a:solidFill>
                  <a:srgbClr val="C00000"/>
                </a:solidFill>
                <a:latin typeface="Times New Roman" panose="02020603050405020304" pitchFamily="18" charset="0"/>
                <a:cs typeface="Times New Roman" panose="02020603050405020304" pitchFamily="18" charset="0"/>
              </a:rPr>
              <a:t>thành</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phần</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phải</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được</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xác</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định</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trong</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chủ</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trương</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đầu</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tư</a:t>
            </a:r>
            <a:r>
              <a:rPr lang="en-US" sz="1200" dirty="0" smtClean="0">
                <a:solidFill>
                  <a:srgbClr val="C00000"/>
                </a:solidFill>
                <a:latin typeface="Times New Roman" panose="02020603050405020304" pitchFamily="18" charset="0"/>
                <a:cs typeface="Times New Roman" panose="02020603050405020304" pitchFamily="18" charset="0"/>
              </a:rPr>
              <a:t>, BC </a:t>
            </a:r>
            <a:r>
              <a:rPr lang="en-US" sz="1200" dirty="0" err="1" smtClean="0">
                <a:solidFill>
                  <a:srgbClr val="C00000"/>
                </a:solidFill>
                <a:latin typeface="Times New Roman" panose="02020603050405020304" pitchFamily="18" charset="0"/>
                <a:cs typeface="Times New Roman" panose="02020603050405020304" pitchFamily="18" charset="0"/>
              </a:rPr>
              <a:t>nghiên</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cứu</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khả</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thi</a:t>
            </a:r>
            <a:r>
              <a:rPr lang="en-US" sz="1200" dirty="0" smtClean="0">
                <a:solidFill>
                  <a:srgbClr val="C00000"/>
                </a:solidFill>
                <a:latin typeface="Times New Roman" panose="02020603050405020304" pitchFamily="18" charset="0"/>
                <a:cs typeface="Times New Roman" panose="02020603050405020304" pitchFamily="18" charset="0"/>
              </a:rPr>
              <a:t>, QĐ </a:t>
            </a:r>
            <a:r>
              <a:rPr lang="en-US" sz="1200" dirty="0" err="1" smtClean="0">
                <a:solidFill>
                  <a:srgbClr val="C00000"/>
                </a:solidFill>
                <a:latin typeface="Times New Roman" panose="02020603050405020304" pitchFamily="18" charset="0"/>
                <a:cs typeface="Times New Roman" panose="02020603050405020304" pitchFamily="18" charset="0"/>
              </a:rPr>
              <a:t>đầu</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tư</a:t>
            </a:r>
            <a:r>
              <a:rPr lang="en-US" sz="1200" dirty="0" smtClean="0">
                <a:solidFill>
                  <a:srgbClr val="C00000"/>
                </a:solidFill>
                <a:latin typeface="Times New Roman" panose="02020603050405020304" pitchFamily="18" charset="0"/>
                <a:cs typeface="Times New Roman" panose="02020603050405020304" pitchFamily="18" charset="0"/>
              </a:rPr>
              <a:t>,…</a:t>
            </a:r>
            <a:endParaRPr lang="en-US" sz="1200" dirty="0">
              <a:solidFill>
                <a:srgbClr val="C0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424600" y="3128357"/>
            <a:ext cx="8477540" cy="461665"/>
          </a:xfrm>
          <a:prstGeom prst="rect">
            <a:avLst/>
          </a:prstGeom>
        </p:spPr>
        <p:txBody>
          <a:bodyPr wrap="square">
            <a:spAutoFit/>
          </a:bodyPr>
          <a:lstStyle/>
          <a:p>
            <a:pPr algn="just"/>
            <a:r>
              <a:rPr lang="en-US" sz="1200" b="1" dirty="0" smtClean="0">
                <a:solidFill>
                  <a:srgbClr val="FF0000"/>
                </a:solidFill>
                <a:latin typeface="Times New Roman" panose="02020603050405020304" pitchFamily="18" charset="0"/>
                <a:ea typeface="Calibri" panose="020F0502020204030204" pitchFamily="34" charset="0"/>
              </a:rPr>
              <a:t>3. </a:t>
            </a:r>
            <a:r>
              <a:rPr lang="en-US" sz="1200" dirty="0" err="1" smtClean="0">
                <a:solidFill>
                  <a:srgbClr val="C00000"/>
                </a:solidFill>
                <a:latin typeface="Times New Roman" panose="02020603050405020304" pitchFamily="18" charset="0"/>
                <a:cs typeface="Times New Roman" panose="02020603050405020304" pitchFamily="18" charset="0"/>
              </a:rPr>
              <a:t>Tên</a:t>
            </a:r>
            <a:r>
              <a:rPr lang="en-US" sz="1200" dirty="0" smtClean="0">
                <a:solidFill>
                  <a:srgbClr val="C00000"/>
                </a:solidFill>
                <a:latin typeface="Times New Roman" panose="02020603050405020304" pitchFamily="18" charset="0"/>
                <a:cs typeface="Times New Roman" panose="02020603050405020304" pitchFamily="18" charset="0"/>
              </a:rPr>
              <a:t> DA, </a:t>
            </a:r>
            <a:r>
              <a:rPr lang="en-US" sz="1200" dirty="0" err="1" smtClean="0">
                <a:solidFill>
                  <a:srgbClr val="C00000"/>
                </a:solidFill>
                <a:latin typeface="Times New Roman" panose="02020603050405020304" pitchFamily="18" charset="0"/>
                <a:cs typeface="Times New Roman" panose="02020603050405020304" pitchFamily="18" charset="0"/>
              </a:rPr>
              <a:t>các</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khu</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vực</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trong</a:t>
            </a:r>
            <a:r>
              <a:rPr lang="en-US" sz="1200" dirty="0" smtClean="0">
                <a:solidFill>
                  <a:srgbClr val="C00000"/>
                </a:solidFill>
                <a:latin typeface="Times New Roman" panose="02020603050405020304" pitchFamily="18" charset="0"/>
                <a:cs typeface="Times New Roman" panose="02020603050405020304" pitchFamily="18" charset="0"/>
              </a:rPr>
              <a:t> DA </a:t>
            </a:r>
            <a:r>
              <a:rPr lang="en-US" sz="1200" dirty="0" err="1" smtClean="0">
                <a:solidFill>
                  <a:srgbClr val="C00000"/>
                </a:solidFill>
                <a:latin typeface="Times New Roman" panose="02020603050405020304" pitchFamily="18" charset="0"/>
                <a:cs typeface="Times New Roman" panose="02020603050405020304" pitchFamily="18" charset="0"/>
              </a:rPr>
              <a:t>phải</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được</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đặt</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tên</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bằng</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tiếng</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Việt</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tên</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tiếng</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Việt</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trước</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tên</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tiếng</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nước</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ngoài</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sau</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và</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phải</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được</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sử</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dụng</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trong</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cả</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quá</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trình</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đầu</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tư</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xây</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dựng</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và</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quản</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lý</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sử</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dụng</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sau</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khi</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hoàn</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thành</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đầu</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tư</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xây</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dựng</a:t>
            </a:r>
            <a:r>
              <a:rPr lang="en-US" sz="1200" dirty="0" smtClean="0">
                <a:solidFill>
                  <a:srgbClr val="C00000"/>
                </a:solidFill>
                <a:latin typeface="Times New Roman" panose="02020603050405020304" pitchFamily="18" charset="0"/>
                <a:cs typeface="Times New Roman" panose="02020603050405020304" pitchFamily="18" charset="0"/>
              </a:rPr>
              <a:t>.</a:t>
            </a:r>
            <a:endParaRPr lang="en-US" sz="1200" dirty="0">
              <a:solidFill>
                <a:srgbClr val="C0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424600" y="3599112"/>
            <a:ext cx="8477540" cy="461665"/>
          </a:xfrm>
          <a:prstGeom prst="rect">
            <a:avLst/>
          </a:prstGeom>
        </p:spPr>
        <p:txBody>
          <a:bodyPr wrap="square">
            <a:spAutoFit/>
          </a:bodyPr>
          <a:lstStyle/>
          <a:p>
            <a:pPr algn="just"/>
            <a:r>
              <a:rPr lang="en-US" sz="1200" b="1" dirty="0" smtClean="0">
                <a:solidFill>
                  <a:srgbClr val="FF0000"/>
                </a:solidFill>
                <a:latin typeface="Times New Roman" panose="02020603050405020304" pitchFamily="18" charset="0"/>
                <a:ea typeface="Calibri" panose="020F0502020204030204" pitchFamily="34" charset="0"/>
              </a:rPr>
              <a:t>4.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Thực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hiện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đầy</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đủ</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nội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dung DA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được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duyệt</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t/h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chỉnh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mà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phải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chỉnh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chủ</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trương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đầu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tư</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thì</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phải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thực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hiện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chỉnh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chủ</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trương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đầu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tư</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trước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khi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chỉnh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nội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dung DA</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424600" y="4069867"/>
            <a:ext cx="8477540" cy="461665"/>
          </a:xfrm>
          <a:prstGeom prst="rect">
            <a:avLst/>
          </a:prstGeom>
        </p:spPr>
        <p:txBody>
          <a:bodyPr wrap="square">
            <a:spAutoFit/>
          </a:bodyPr>
          <a:lstStyle/>
          <a:p>
            <a:pPr algn="just"/>
            <a:r>
              <a:rPr lang="en-US" sz="1200" b="1" dirty="0" smtClean="0">
                <a:solidFill>
                  <a:srgbClr val="FF0000"/>
                </a:solidFill>
                <a:latin typeface="Times New Roman" panose="02020603050405020304" pitchFamily="18" charset="0"/>
                <a:ea typeface="Calibri" panose="020F0502020204030204" pitchFamily="34" charset="0"/>
              </a:rPr>
              <a:t>5.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Việc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nghiệm</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bàn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giao</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được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thực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hiện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theo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quy</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của</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này</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pháp</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về</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xây</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dựng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pháp</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có</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liên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quan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bảo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đảm</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chất</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lượng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an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toàn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trong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xây</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dựng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vận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hành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khai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thác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sử</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dụng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PCCCC,..</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386150" y="4531532"/>
            <a:ext cx="8477540" cy="461665"/>
          </a:xfrm>
          <a:prstGeom prst="rect">
            <a:avLst/>
          </a:prstGeom>
        </p:spPr>
        <p:txBody>
          <a:bodyPr wrap="square">
            <a:spAutoFit/>
          </a:bodyPr>
          <a:lstStyle/>
          <a:p>
            <a:pPr algn="just"/>
            <a:r>
              <a:rPr lang="en-US" sz="1200" b="1" dirty="0" smtClean="0">
                <a:solidFill>
                  <a:srgbClr val="FF0000"/>
                </a:solidFill>
                <a:latin typeface="Times New Roman" panose="02020603050405020304" pitchFamily="18" charset="0"/>
                <a:ea typeface="Calibri" panose="020F0502020204030204" pitchFamily="34" charset="0"/>
              </a:rPr>
              <a:t>6.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Đối</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với</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DA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áp</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dụng</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công</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nghệ</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tiết</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kiệm</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NL,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công</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trình</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xanh</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đô</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thị</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thông</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minh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thì</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phải</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đáp</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ứng</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yêu</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cầu</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tiêu</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quy</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kỹ</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tương</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ứng</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đối</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với</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NCC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thì</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phải</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lắp</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đặt</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hệ</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hạ</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tầng</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viễn</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thông</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thông</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tin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theo</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quy</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pháp</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luật</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1418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50;p39"/>
          <p:cNvSpPr txBox="1">
            <a:spLocks noGrp="1"/>
          </p:cNvSpPr>
          <p:nvPr>
            <p:ph type="title" idx="4294967295"/>
          </p:nvPr>
        </p:nvSpPr>
        <p:spPr>
          <a:xfrm>
            <a:off x="631350" y="64543"/>
            <a:ext cx="7704000" cy="6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smtClean="0">
                <a:solidFill>
                  <a:srgbClr val="FF0000"/>
                </a:solidFill>
                <a:latin typeface="Times New Roman" panose="02020603050405020304" pitchFamily="18" charset="0"/>
                <a:cs typeface="Times New Roman" panose="02020603050405020304" pitchFamily="18" charset="0"/>
              </a:rPr>
              <a:t>HỆ THỐNG PHÁP LUẬT NHÀ Ở 2023</a:t>
            </a:r>
            <a:endParaRPr sz="20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568521" y="630150"/>
            <a:ext cx="2078299" cy="523220"/>
          </a:xfrm>
          <a:prstGeom prst="rect">
            <a:avLst/>
          </a:prstGeom>
          <a:noFill/>
          <a:ln>
            <a:solidFill>
              <a:srgbClr val="FF505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b="1" dirty="0" smtClean="0">
                <a:solidFill>
                  <a:srgbClr val="FF0000"/>
                </a:solidFill>
                <a:latin typeface="Times New Roman" panose="02020603050405020304" pitchFamily="18" charset="0"/>
                <a:cs typeface="Times New Roman" panose="02020603050405020304" pitchFamily="18" charset="0"/>
              </a:rPr>
              <a:t>LUẬT NHÀ Ở  SỐ 27/2023/QH15</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498008" y="1540833"/>
            <a:ext cx="1877327" cy="738664"/>
          </a:xfrm>
          <a:prstGeom prst="rect">
            <a:avLst/>
          </a:prstGeom>
          <a:noFill/>
          <a:ln>
            <a:solidFill>
              <a:srgbClr val="E468DB"/>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Nghị</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số</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95/2024/NĐ-CP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ngày</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24/7/2024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của</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CP</a:t>
            </a:r>
            <a:endParaRPr lang="en-US"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761704" y="1540833"/>
            <a:ext cx="1877327" cy="738664"/>
          </a:xfrm>
          <a:prstGeom prst="rect">
            <a:avLst/>
          </a:prstGeom>
          <a:noFill/>
          <a:ln>
            <a:solidFill>
              <a:srgbClr val="E468DB"/>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b="1" dirty="0" err="1">
                <a:solidFill>
                  <a:schemeClr val="accent6">
                    <a:lumMod val="75000"/>
                  </a:schemeClr>
                </a:solidFill>
                <a:latin typeface="Times New Roman" panose="02020603050405020304" pitchFamily="18" charset="0"/>
                <a:cs typeface="Times New Roman" panose="02020603050405020304" pitchFamily="18" charset="0"/>
              </a:rPr>
              <a:t>Nghị</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số</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98/2024/NĐ-CP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ngày</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25/7/2024 </a:t>
            </a:r>
            <a:r>
              <a:rPr lang="en-US"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CP</a:t>
            </a:r>
            <a:endParaRPr lang="en-US"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025400" y="1540833"/>
            <a:ext cx="1877327" cy="738664"/>
          </a:xfrm>
          <a:prstGeom prst="rect">
            <a:avLst/>
          </a:prstGeom>
          <a:noFill/>
          <a:ln>
            <a:solidFill>
              <a:srgbClr val="E468DB"/>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b="1" dirty="0" err="1">
                <a:solidFill>
                  <a:schemeClr val="accent6">
                    <a:lumMod val="75000"/>
                  </a:schemeClr>
                </a:solidFill>
                <a:latin typeface="Times New Roman" panose="02020603050405020304" pitchFamily="18" charset="0"/>
                <a:cs typeface="Times New Roman" panose="02020603050405020304" pitchFamily="18" charset="0"/>
              </a:rPr>
              <a:t>Nghị</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số</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100/2024/NĐ-CP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ngày</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26/7/2024 </a:t>
            </a:r>
            <a:r>
              <a:rPr lang="en-US"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CP</a:t>
            </a:r>
            <a:endParaRPr lang="en-US" b="1" dirty="0">
              <a:solidFill>
                <a:schemeClr val="accent6">
                  <a:lumMod val="75000"/>
                </a:schemeClr>
              </a:solidFill>
              <a:latin typeface="Times New Roman" panose="02020603050405020304" pitchFamily="18" charset="0"/>
              <a:cs typeface="Times New Roman" panose="02020603050405020304" pitchFamily="18" charset="0"/>
            </a:endParaRPr>
          </a:p>
        </p:txBody>
      </p:sp>
      <p:cxnSp>
        <p:nvCxnSpPr>
          <p:cNvPr id="14" name="Elbow Connector 13"/>
          <p:cNvCxnSpPr>
            <a:stCxn id="6" idx="2"/>
            <a:endCxn id="10" idx="0"/>
          </p:cNvCxnSpPr>
          <p:nvPr/>
        </p:nvCxnSpPr>
        <p:spPr>
          <a:xfrm rot="5400000">
            <a:off x="3328441" y="261602"/>
            <a:ext cx="387463" cy="2170999"/>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8" name="Elbow Connector 17"/>
          <p:cNvCxnSpPr>
            <a:stCxn id="6" idx="2"/>
            <a:endCxn id="12" idx="0"/>
          </p:cNvCxnSpPr>
          <p:nvPr/>
        </p:nvCxnSpPr>
        <p:spPr>
          <a:xfrm rot="16200000" flipH="1">
            <a:off x="5592136" y="168904"/>
            <a:ext cx="387463" cy="2356393"/>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19" name="Rectangle 18"/>
          <p:cNvSpPr/>
          <p:nvPr/>
        </p:nvSpPr>
        <p:spPr>
          <a:xfrm>
            <a:off x="1498008" y="2299856"/>
            <a:ext cx="1877327" cy="492443"/>
          </a:xfrm>
          <a:prstGeom prst="rect">
            <a:avLst/>
          </a:prstGeom>
        </p:spPr>
        <p:txBody>
          <a:bodyPr wrap="square">
            <a:spAutoFit/>
          </a:bodyPr>
          <a:lstStyle/>
          <a:p>
            <a:pPr algn="just">
              <a:spcBef>
                <a:spcPts val="400"/>
              </a:spcBef>
              <a:spcAft>
                <a:spcPts val="400"/>
              </a:spcAft>
            </a:pPr>
            <a:r>
              <a:rPr lang="en-US" sz="1300" i="1" dirty="0" err="1" smtClean="0">
                <a:solidFill>
                  <a:srgbClr val="7030A0"/>
                </a:solidFill>
                <a:latin typeface="Times New Roman" panose="02020603050405020304" pitchFamily="18" charset="0"/>
                <a:cs typeface="Times New Roman" panose="02020603050405020304" pitchFamily="18" charset="0"/>
              </a:rPr>
              <a:t>Quy</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định</a:t>
            </a:r>
            <a:r>
              <a:rPr lang="en-US" sz="1300" i="1" dirty="0" smtClean="0">
                <a:solidFill>
                  <a:srgbClr val="7030A0"/>
                </a:solidFill>
                <a:latin typeface="Times New Roman" panose="02020603050405020304" pitchFamily="18" charset="0"/>
                <a:cs typeface="Times New Roman" panose="02020603050405020304" pitchFamily="18" charset="0"/>
              </a:rPr>
              <a:t> chi </a:t>
            </a:r>
            <a:r>
              <a:rPr lang="en-US" sz="1300" i="1" dirty="0" err="1" smtClean="0">
                <a:solidFill>
                  <a:srgbClr val="7030A0"/>
                </a:solidFill>
                <a:latin typeface="Times New Roman" panose="02020603050405020304" pitchFamily="18" charset="0"/>
                <a:cs typeface="Times New Roman" panose="02020603050405020304" pitchFamily="18" charset="0"/>
              </a:rPr>
              <a:t>tiết</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một</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số</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điều</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của</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Luật</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Nhà</a:t>
            </a:r>
            <a:r>
              <a:rPr lang="en-US" sz="1300" i="1" dirty="0" smtClean="0">
                <a:solidFill>
                  <a:srgbClr val="7030A0"/>
                </a:solidFill>
                <a:latin typeface="Times New Roman" panose="02020603050405020304" pitchFamily="18" charset="0"/>
                <a:cs typeface="Times New Roman" panose="02020603050405020304" pitchFamily="18" charset="0"/>
              </a:rPr>
              <a:t> ở</a:t>
            </a:r>
            <a:endParaRPr lang="en-US" sz="1300" i="1" dirty="0">
              <a:solidFill>
                <a:srgbClr val="7030A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3761704" y="2279497"/>
            <a:ext cx="1877327" cy="892552"/>
          </a:xfrm>
          <a:prstGeom prst="rect">
            <a:avLst/>
          </a:prstGeom>
        </p:spPr>
        <p:txBody>
          <a:bodyPr wrap="square">
            <a:spAutoFit/>
          </a:bodyPr>
          <a:lstStyle/>
          <a:p>
            <a:pPr algn="just">
              <a:spcBef>
                <a:spcPts val="400"/>
              </a:spcBef>
              <a:spcAft>
                <a:spcPts val="400"/>
              </a:spcAft>
            </a:pPr>
            <a:r>
              <a:rPr lang="en-US" sz="1300" i="1" dirty="0" err="1" smtClean="0">
                <a:solidFill>
                  <a:srgbClr val="7030A0"/>
                </a:solidFill>
                <a:latin typeface="Times New Roman" panose="02020603050405020304" pitchFamily="18" charset="0"/>
                <a:cs typeface="Times New Roman" panose="02020603050405020304" pitchFamily="18" charset="0"/>
              </a:rPr>
              <a:t>Quy</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định</a:t>
            </a:r>
            <a:r>
              <a:rPr lang="en-US" sz="1300" i="1" dirty="0" smtClean="0">
                <a:solidFill>
                  <a:srgbClr val="7030A0"/>
                </a:solidFill>
                <a:latin typeface="Times New Roman" panose="02020603050405020304" pitchFamily="18" charset="0"/>
                <a:cs typeface="Times New Roman" panose="02020603050405020304" pitchFamily="18" charset="0"/>
              </a:rPr>
              <a:t> chi </a:t>
            </a:r>
            <a:r>
              <a:rPr lang="en-US" sz="1300" i="1" dirty="0" err="1" smtClean="0">
                <a:solidFill>
                  <a:srgbClr val="7030A0"/>
                </a:solidFill>
                <a:latin typeface="Times New Roman" panose="02020603050405020304" pitchFamily="18" charset="0"/>
                <a:cs typeface="Times New Roman" panose="02020603050405020304" pitchFamily="18" charset="0"/>
              </a:rPr>
              <a:t>tiết</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một</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số</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điều</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của</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Luật</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Nhà</a:t>
            </a:r>
            <a:r>
              <a:rPr lang="en-US" sz="1300" i="1" dirty="0" smtClean="0">
                <a:solidFill>
                  <a:srgbClr val="7030A0"/>
                </a:solidFill>
                <a:latin typeface="Times New Roman" panose="02020603050405020304" pitchFamily="18" charset="0"/>
                <a:cs typeface="Times New Roman" panose="02020603050405020304" pitchFamily="18" charset="0"/>
              </a:rPr>
              <a:t> ở </a:t>
            </a:r>
            <a:r>
              <a:rPr lang="en-US" sz="1300" i="1" dirty="0" err="1" smtClean="0">
                <a:solidFill>
                  <a:srgbClr val="7030A0"/>
                </a:solidFill>
                <a:latin typeface="Times New Roman" panose="02020603050405020304" pitchFamily="18" charset="0"/>
                <a:cs typeface="Times New Roman" panose="02020603050405020304" pitchFamily="18" charset="0"/>
              </a:rPr>
              <a:t>về</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cải</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tạo</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xây</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dựng</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lại</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nhà</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chung</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cư</a:t>
            </a:r>
            <a:endParaRPr lang="en-US" sz="1300" i="1" dirty="0">
              <a:solidFill>
                <a:srgbClr val="7030A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6025400" y="2279496"/>
            <a:ext cx="1877327" cy="892552"/>
          </a:xfrm>
          <a:prstGeom prst="rect">
            <a:avLst/>
          </a:prstGeom>
        </p:spPr>
        <p:txBody>
          <a:bodyPr wrap="square">
            <a:spAutoFit/>
          </a:bodyPr>
          <a:lstStyle/>
          <a:p>
            <a:pPr algn="just">
              <a:spcBef>
                <a:spcPts val="400"/>
              </a:spcBef>
              <a:spcAft>
                <a:spcPts val="400"/>
              </a:spcAft>
            </a:pPr>
            <a:r>
              <a:rPr lang="en-US" sz="1300" i="1" dirty="0" err="1" smtClean="0">
                <a:solidFill>
                  <a:srgbClr val="7030A0"/>
                </a:solidFill>
                <a:latin typeface="Times New Roman" panose="02020603050405020304" pitchFamily="18" charset="0"/>
                <a:cs typeface="Times New Roman" panose="02020603050405020304" pitchFamily="18" charset="0"/>
              </a:rPr>
              <a:t>Quy</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định</a:t>
            </a:r>
            <a:r>
              <a:rPr lang="en-US" sz="1300" i="1" dirty="0" smtClean="0">
                <a:solidFill>
                  <a:srgbClr val="7030A0"/>
                </a:solidFill>
                <a:latin typeface="Times New Roman" panose="02020603050405020304" pitchFamily="18" charset="0"/>
                <a:cs typeface="Times New Roman" panose="02020603050405020304" pitchFamily="18" charset="0"/>
              </a:rPr>
              <a:t> chi </a:t>
            </a:r>
            <a:r>
              <a:rPr lang="en-US" sz="1300" i="1" dirty="0" err="1" smtClean="0">
                <a:solidFill>
                  <a:srgbClr val="7030A0"/>
                </a:solidFill>
                <a:latin typeface="Times New Roman" panose="02020603050405020304" pitchFamily="18" charset="0"/>
                <a:cs typeface="Times New Roman" panose="02020603050405020304" pitchFamily="18" charset="0"/>
              </a:rPr>
              <a:t>tiết</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một</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số</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điều</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của</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Luật</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Nhà</a:t>
            </a:r>
            <a:r>
              <a:rPr lang="en-US" sz="1300" i="1" dirty="0" smtClean="0">
                <a:solidFill>
                  <a:srgbClr val="7030A0"/>
                </a:solidFill>
                <a:latin typeface="Times New Roman" panose="02020603050405020304" pitchFamily="18" charset="0"/>
                <a:cs typeface="Times New Roman" panose="02020603050405020304" pitchFamily="18" charset="0"/>
              </a:rPr>
              <a:t> ở </a:t>
            </a:r>
            <a:r>
              <a:rPr lang="en-US" sz="1300" i="1" dirty="0" err="1" smtClean="0">
                <a:solidFill>
                  <a:srgbClr val="7030A0"/>
                </a:solidFill>
                <a:latin typeface="Times New Roman" panose="02020603050405020304" pitchFamily="18" charset="0"/>
                <a:cs typeface="Times New Roman" panose="02020603050405020304" pitchFamily="18" charset="0"/>
              </a:rPr>
              <a:t>về</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phát</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triển</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và</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quản</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lý</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nhà</a:t>
            </a:r>
            <a:r>
              <a:rPr lang="en-US" sz="1300" i="1" dirty="0" smtClean="0">
                <a:solidFill>
                  <a:srgbClr val="7030A0"/>
                </a:solidFill>
                <a:latin typeface="Times New Roman" panose="02020603050405020304" pitchFamily="18" charset="0"/>
                <a:cs typeface="Times New Roman" panose="02020603050405020304" pitchFamily="18" charset="0"/>
              </a:rPr>
              <a:t> ở </a:t>
            </a:r>
            <a:r>
              <a:rPr lang="en-US" sz="1300" i="1" dirty="0" err="1" smtClean="0">
                <a:solidFill>
                  <a:srgbClr val="7030A0"/>
                </a:solidFill>
                <a:latin typeface="Times New Roman" panose="02020603050405020304" pitchFamily="18" charset="0"/>
                <a:cs typeface="Times New Roman" panose="02020603050405020304" pitchFamily="18" charset="0"/>
              </a:rPr>
              <a:t>xã</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hội</a:t>
            </a:r>
            <a:endParaRPr lang="en-US" sz="1300" i="1" dirty="0">
              <a:solidFill>
                <a:srgbClr val="7030A0"/>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1498006" y="3170683"/>
            <a:ext cx="2029727" cy="738664"/>
          </a:xfrm>
          <a:prstGeom prst="rect">
            <a:avLst/>
          </a:prstGeom>
          <a:noFill/>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b="1" dirty="0" err="1">
                <a:solidFill>
                  <a:schemeClr val="accent6">
                    <a:lumMod val="75000"/>
                  </a:schemeClr>
                </a:solidFill>
                <a:latin typeface="Times New Roman" panose="02020603050405020304" pitchFamily="18" charset="0"/>
                <a:cs typeface="Times New Roman" panose="02020603050405020304" pitchFamily="18" charset="0"/>
              </a:rPr>
              <a:t>Quyết</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số</a:t>
            </a:r>
            <a:r>
              <a:rPr lang="en-US" b="1" dirty="0">
                <a:solidFill>
                  <a:schemeClr val="accent6">
                    <a:lumMod val="75000"/>
                  </a:schemeClr>
                </a:solidFill>
                <a:latin typeface="Times New Roman" panose="02020603050405020304" pitchFamily="18" charset="0"/>
                <a:cs typeface="Times New Roman" panose="02020603050405020304" pitchFamily="18" charset="0"/>
              </a:rPr>
              <a:t> 11/2024/QĐ-</a:t>
            </a:r>
            <a:r>
              <a:rPr lang="en-US" b="1" dirty="0" err="1">
                <a:solidFill>
                  <a:schemeClr val="accent6">
                    <a:lumMod val="75000"/>
                  </a:schemeClr>
                </a:solidFill>
                <a:latin typeface="Times New Roman" panose="02020603050405020304" pitchFamily="18" charset="0"/>
                <a:cs typeface="Times New Roman" panose="02020603050405020304" pitchFamily="18" charset="0"/>
              </a:rPr>
              <a:t>TTg</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ngày</a:t>
            </a:r>
            <a:r>
              <a:rPr lang="en-US" b="1" dirty="0">
                <a:solidFill>
                  <a:schemeClr val="accent6">
                    <a:lumMod val="75000"/>
                  </a:schemeClr>
                </a:solidFill>
                <a:latin typeface="Times New Roman" panose="02020603050405020304" pitchFamily="18" charset="0"/>
                <a:cs typeface="Times New Roman" panose="02020603050405020304" pitchFamily="18" charset="0"/>
              </a:rPr>
              <a:t> 24/7/2024 </a:t>
            </a:r>
            <a:r>
              <a:rPr lang="en-US"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TTCP</a:t>
            </a:r>
            <a:endParaRPr lang="en-US"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1498007" y="4130599"/>
            <a:ext cx="2029727" cy="738664"/>
          </a:xfrm>
          <a:prstGeom prst="rect">
            <a:avLst/>
          </a:prstGeom>
          <a:noFill/>
          <a:ln>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b="1" dirty="0" err="1">
                <a:solidFill>
                  <a:schemeClr val="accent6">
                    <a:lumMod val="75000"/>
                  </a:schemeClr>
                </a:solidFill>
                <a:latin typeface="Times New Roman" panose="02020603050405020304" pitchFamily="18" charset="0"/>
                <a:cs typeface="Times New Roman" panose="02020603050405020304" pitchFamily="18" charset="0"/>
              </a:rPr>
              <a:t>Thông</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tư</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số</a:t>
            </a:r>
            <a:r>
              <a:rPr lang="en-US" b="1" dirty="0">
                <a:solidFill>
                  <a:schemeClr val="accent6">
                    <a:lumMod val="75000"/>
                  </a:schemeClr>
                </a:solidFill>
                <a:latin typeface="Times New Roman" panose="02020603050405020304" pitchFamily="18" charset="0"/>
                <a:cs typeface="Times New Roman" panose="02020603050405020304" pitchFamily="18" charset="0"/>
              </a:rPr>
              <a:t> 05/2024/TT-BXD </a:t>
            </a:r>
            <a:r>
              <a:rPr lang="en-US" b="1" dirty="0" err="1">
                <a:solidFill>
                  <a:schemeClr val="accent6">
                    <a:lumMod val="75000"/>
                  </a:schemeClr>
                </a:solidFill>
                <a:latin typeface="Times New Roman" panose="02020603050405020304" pitchFamily="18" charset="0"/>
                <a:cs typeface="Times New Roman" panose="02020603050405020304" pitchFamily="18" charset="0"/>
              </a:rPr>
              <a:t>ngày</a:t>
            </a:r>
            <a:r>
              <a:rPr lang="en-US" b="1" dirty="0">
                <a:solidFill>
                  <a:schemeClr val="accent6">
                    <a:lumMod val="75000"/>
                  </a:schemeClr>
                </a:solidFill>
                <a:latin typeface="Times New Roman" panose="02020603050405020304" pitchFamily="18" charset="0"/>
                <a:cs typeface="Times New Roman" panose="02020603050405020304" pitchFamily="18" charset="0"/>
              </a:rPr>
              <a:t> 31/7/2024 </a:t>
            </a:r>
            <a:r>
              <a:rPr lang="en-US"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b="1" dirty="0">
                <a:solidFill>
                  <a:schemeClr val="accent6">
                    <a:lumMod val="75000"/>
                  </a:schemeClr>
                </a:solidFill>
                <a:latin typeface="Times New Roman" panose="02020603050405020304" pitchFamily="18" charset="0"/>
                <a:cs typeface="Times New Roman" panose="02020603050405020304" pitchFamily="18" charset="0"/>
              </a:rPr>
              <a:t> BXD</a:t>
            </a:r>
          </a:p>
        </p:txBody>
      </p:sp>
      <p:cxnSp>
        <p:nvCxnSpPr>
          <p:cNvPr id="27" name="Elbow Connector 26"/>
          <p:cNvCxnSpPr>
            <a:stCxn id="6" idx="1"/>
            <a:endCxn id="24" idx="1"/>
          </p:cNvCxnSpPr>
          <p:nvPr/>
        </p:nvCxnSpPr>
        <p:spPr>
          <a:xfrm rot="10800000" flipV="1">
            <a:off x="1498007" y="891759"/>
            <a:ext cx="2070515" cy="2648255"/>
          </a:xfrm>
          <a:prstGeom prst="bentConnector3">
            <a:avLst>
              <a:gd name="adj1" fmla="val 111041"/>
            </a:avLst>
          </a:prstGeom>
          <a:ln>
            <a:tailEnd type="triangle"/>
          </a:ln>
        </p:spPr>
        <p:style>
          <a:lnRef idx="1">
            <a:schemeClr val="dk1"/>
          </a:lnRef>
          <a:fillRef idx="0">
            <a:schemeClr val="dk1"/>
          </a:fillRef>
          <a:effectRef idx="0">
            <a:schemeClr val="dk1"/>
          </a:effectRef>
          <a:fontRef idx="minor">
            <a:schemeClr val="tx1"/>
          </a:fontRef>
        </p:style>
      </p:cxnSp>
      <p:cxnSp>
        <p:nvCxnSpPr>
          <p:cNvPr id="29" name="Elbow Connector 28"/>
          <p:cNvCxnSpPr>
            <a:endCxn id="25" idx="1"/>
          </p:cNvCxnSpPr>
          <p:nvPr/>
        </p:nvCxnSpPr>
        <p:spPr>
          <a:xfrm rot="16200000" flipH="1">
            <a:off x="901064" y="3902988"/>
            <a:ext cx="959914" cy="23397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31" name="Rectangle 30"/>
          <p:cNvSpPr/>
          <p:nvPr/>
        </p:nvSpPr>
        <p:spPr>
          <a:xfrm>
            <a:off x="3568521" y="3263016"/>
            <a:ext cx="4280079" cy="492443"/>
          </a:xfrm>
          <a:prstGeom prst="rect">
            <a:avLst/>
          </a:prstGeom>
        </p:spPr>
        <p:txBody>
          <a:bodyPr wrap="square">
            <a:spAutoFit/>
          </a:bodyPr>
          <a:lstStyle/>
          <a:p>
            <a:pPr algn="just">
              <a:spcBef>
                <a:spcPts val="400"/>
              </a:spcBef>
              <a:spcAft>
                <a:spcPts val="400"/>
              </a:spcAft>
            </a:pPr>
            <a:r>
              <a:rPr lang="en-US" sz="1300" i="1" dirty="0" err="1" smtClean="0">
                <a:solidFill>
                  <a:srgbClr val="7030A0"/>
                </a:solidFill>
                <a:latin typeface="Times New Roman" panose="02020603050405020304" pitchFamily="18" charset="0"/>
                <a:cs typeface="Times New Roman" panose="02020603050405020304" pitchFamily="18" charset="0"/>
              </a:rPr>
              <a:t>Quyết</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định</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về</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tiêu</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chuẩn</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diện</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tích</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và</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định</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mức</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trang</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thiết</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bị</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nội</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thất</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nhà</a:t>
            </a:r>
            <a:r>
              <a:rPr lang="en-US" sz="1300" i="1" dirty="0" smtClean="0">
                <a:solidFill>
                  <a:srgbClr val="7030A0"/>
                </a:solidFill>
                <a:latin typeface="Times New Roman" panose="02020603050405020304" pitchFamily="18" charset="0"/>
                <a:cs typeface="Times New Roman" panose="02020603050405020304" pitchFamily="18" charset="0"/>
              </a:rPr>
              <a:t> ở </a:t>
            </a:r>
            <a:r>
              <a:rPr lang="en-US" sz="1300" i="1" dirty="0" err="1" smtClean="0">
                <a:solidFill>
                  <a:srgbClr val="7030A0"/>
                </a:solidFill>
                <a:latin typeface="Times New Roman" panose="02020603050405020304" pitchFamily="18" charset="0"/>
                <a:cs typeface="Times New Roman" panose="02020603050405020304" pitchFamily="18" charset="0"/>
              </a:rPr>
              <a:t>công</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vụ</a:t>
            </a:r>
            <a:endParaRPr lang="en-US" sz="1300" i="1" dirty="0">
              <a:solidFill>
                <a:srgbClr val="7030A0"/>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3568521" y="4176766"/>
            <a:ext cx="3828589" cy="292388"/>
          </a:xfrm>
          <a:prstGeom prst="rect">
            <a:avLst/>
          </a:prstGeom>
        </p:spPr>
        <p:txBody>
          <a:bodyPr wrap="square">
            <a:spAutoFit/>
          </a:bodyPr>
          <a:lstStyle/>
          <a:p>
            <a:pPr algn="just">
              <a:spcBef>
                <a:spcPts val="400"/>
              </a:spcBef>
              <a:spcAft>
                <a:spcPts val="400"/>
              </a:spcAft>
            </a:pPr>
            <a:r>
              <a:rPr lang="en-US" sz="1300" i="1" dirty="0" err="1" smtClean="0">
                <a:solidFill>
                  <a:srgbClr val="7030A0"/>
                </a:solidFill>
                <a:latin typeface="Times New Roman" panose="02020603050405020304" pitchFamily="18" charset="0"/>
                <a:cs typeface="Times New Roman" panose="02020603050405020304" pitchFamily="18" charset="0"/>
              </a:rPr>
              <a:t>Quy</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định</a:t>
            </a:r>
            <a:r>
              <a:rPr lang="en-US" sz="1300" i="1" dirty="0" smtClean="0">
                <a:solidFill>
                  <a:srgbClr val="7030A0"/>
                </a:solidFill>
                <a:latin typeface="Times New Roman" panose="02020603050405020304" pitchFamily="18" charset="0"/>
                <a:cs typeface="Times New Roman" panose="02020603050405020304" pitchFamily="18" charset="0"/>
              </a:rPr>
              <a:t> chi </a:t>
            </a:r>
            <a:r>
              <a:rPr lang="en-US" sz="1300" i="1" dirty="0" err="1" smtClean="0">
                <a:solidFill>
                  <a:srgbClr val="7030A0"/>
                </a:solidFill>
                <a:latin typeface="Times New Roman" panose="02020603050405020304" pitchFamily="18" charset="0"/>
                <a:cs typeface="Times New Roman" panose="02020603050405020304" pitchFamily="18" charset="0"/>
              </a:rPr>
              <a:t>tiết</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một</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số</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điều</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của</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Luật</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Nhà</a:t>
            </a:r>
            <a:r>
              <a:rPr lang="en-US" sz="1300" i="1" dirty="0" smtClean="0">
                <a:solidFill>
                  <a:srgbClr val="7030A0"/>
                </a:solidFill>
                <a:latin typeface="Times New Roman" panose="02020603050405020304" pitchFamily="18" charset="0"/>
                <a:cs typeface="Times New Roman" panose="02020603050405020304" pitchFamily="18" charset="0"/>
              </a:rPr>
              <a:t> ở</a:t>
            </a:r>
            <a:endParaRPr lang="en-US" sz="1300" i="1" dirty="0">
              <a:solidFill>
                <a:srgbClr val="7030A0"/>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3518338" y="4463343"/>
            <a:ext cx="4453057" cy="292388"/>
          </a:xfrm>
          <a:prstGeom prst="rect">
            <a:avLst/>
          </a:prstGeom>
        </p:spPr>
        <p:txBody>
          <a:bodyPr wrap="square">
            <a:spAutoFit/>
          </a:bodyPr>
          <a:lstStyle/>
          <a:p>
            <a:pPr algn="just">
              <a:spcBef>
                <a:spcPts val="400"/>
              </a:spcBef>
              <a:spcAft>
                <a:spcPts val="400"/>
              </a:spcAft>
            </a:pPr>
            <a:r>
              <a:rPr lang="en-US" sz="1300" i="1" dirty="0" smtClean="0">
                <a:solidFill>
                  <a:srgbClr val="FF0000"/>
                </a:solidFill>
                <a:latin typeface="Times New Roman" panose="02020603050405020304" pitchFamily="18" charset="0"/>
                <a:cs typeface="Times New Roman" panose="02020603050405020304" pitchFamily="18" charset="0"/>
              </a:rPr>
              <a:t>* Ban </a:t>
            </a:r>
            <a:r>
              <a:rPr lang="en-US" sz="1300" i="1" dirty="0" err="1" smtClean="0">
                <a:solidFill>
                  <a:srgbClr val="FF0000"/>
                </a:solidFill>
                <a:latin typeface="Times New Roman" panose="02020603050405020304" pitchFamily="18" charset="0"/>
                <a:cs typeface="Times New Roman" panose="02020603050405020304" pitchFamily="18" charset="0"/>
              </a:rPr>
              <a:t>hành</a:t>
            </a:r>
            <a:r>
              <a:rPr lang="en-US" sz="1300" i="1" dirty="0" smtClean="0">
                <a:solidFill>
                  <a:srgbClr val="FF0000"/>
                </a:solidFill>
                <a:latin typeface="Times New Roman" panose="02020603050405020304" pitchFamily="18" charset="0"/>
                <a:cs typeface="Times New Roman" panose="02020603050405020304" pitchFamily="18" charset="0"/>
              </a:rPr>
              <a:t> </a:t>
            </a:r>
            <a:r>
              <a:rPr lang="en-US" sz="1300" i="1" dirty="0" err="1" smtClean="0">
                <a:solidFill>
                  <a:srgbClr val="FF0000"/>
                </a:solidFill>
                <a:latin typeface="Times New Roman" panose="02020603050405020304" pitchFamily="18" charset="0"/>
                <a:cs typeface="Times New Roman" panose="02020603050405020304" pitchFamily="18" charset="0"/>
              </a:rPr>
              <a:t>Quy</a:t>
            </a:r>
            <a:r>
              <a:rPr lang="en-US" sz="1300" i="1" dirty="0" smtClean="0">
                <a:solidFill>
                  <a:srgbClr val="FF0000"/>
                </a:solidFill>
                <a:latin typeface="Times New Roman" panose="02020603050405020304" pitchFamily="18" charset="0"/>
                <a:cs typeface="Times New Roman" panose="02020603050405020304" pitchFamily="18" charset="0"/>
              </a:rPr>
              <a:t> </a:t>
            </a:r>
            <a:r>
              <a:rPr lang="en-US" sz="1300" i="1" dirty="0" err="1" smtClean="0">
                <a:solidFill>
                  <a:srgbClr val="FF0000"/>
                </a:solidFill>
                <a:latin typeface="Times New Roman" panose="02020603050405020304" pitchFamily="18" charset="0"/>
                <a:cs typeface="Times New Roman" panose="02020603050405020304" pitchFamily="18" charset="0"/>
              </a:rPr>
              <a:t>chế</a:t>
            </a:r>
            <a:r>
              <a:rPr lang="en-US" sz="1300" i="1" dirty="0" smtClean="0">
                <a:solidFill>
                  <a:srgbClr val="FF0000"/>
                </a:solidFill>
                <a:latin typeface="Times New Roman" panose="02020603050405020304" pitchFamily="18" charset="0"/>
                <a:cs typeface="Times New Roman" panose="02020603050405020304" pitchFamily="18" charset="0"/>
              </a:rPr>
              <a:t> </a:t>
            </a:r>
            <a:r>
              <a:rPr lang="en-US" sz="1300" i="1" dirty="0" err="1" smtClean="0">
                <a:solidFill>
                  <a:srgbClr val="FF0000"/>
                </a:solidFill>
                <a:latin typeface="Times New Roman" panose="02020603050405020304" pitchFamily="18" charset="0"/>
                <a:cs typeface="Times New Roman" panose="02020603050405020304" pitchFamily="18" charset="0"/>
              </a:rPr>
              <a:t>quản</a:t>
            </a:r>
            <a:r>
              <a:rPr lang="en-US" sz="1300" i="1" dirty="0" smtClean="0">
                <a:solidFill>
                  <a:srgbClr val="FF0000"/>
                </a:solidFill>
                <a:latin typeface="Times New Roman" panose="02020603050405020304" pitchFamily="18" charset="0"/>
                <a:cs typeface="Times New Roman" panose="02020603050405020304" pitchFamily="18" charset="0"/>
              </a:rPr>
              <a:t> </a:t>
            </a:r>
            <a:r>
              <a:rPr lang="en-US" sz="1300" i="1" dirty="0" err="1" smtClean="0">
                <a:solidFill>
                  <a:srgbClr val="FF0000"/>
                </a:solidFill>
                <a:latin typeface="Times New Roman" panose="02020603050405020304" pitchFamily="18" charset="0"/>
                <a:cs typeface="Times New Roman" panose="02020603050405020304" pitchFamily="18" charset="0"/>
              </a:rPr>
              <a:t>lý</a:t>
            </a:r>
            <a:r>
              <a:rPr lang="en-US" sz="1300" i="1" dirty="0" smtClean="0">
                <a:solidFill>
                  <a:srgbClr val="FF0000"/>
                </a:solidFill>
                <a:latin typeface="Times New Roman" panose="02020603050405020304" pitchFamily="18" charset="0"/>
                <a:cs typeface="Times New Roman" panose="02020603050405020304" pitchFamily="18" charset="0"/>
              </a:rPr>
              <a:t>, </a:t>
            </a:r>
            <a:r>
              <a:rPr lang="en-US" sz="1300" i="1" dirty="0" err="1" smtClean="0">
                <a:solidFill>
                  <a:srgbClr val="FF0000"/>
                </a:solidFill>
                <a:latin typeface="Times New Roman" panose="02020603050405020304" pitchFamily="18" charset="0"/>
                <a:cs typeface="Times New Roman" panose="02020603050405020304" pitchFamily="18" charset="0"/>
              </a:rPr>
              <a:t>sử</a:t>
            </a:r>
            <a:r>
              <a:rPr lang="en-US" sz="1300" i="1" dirty="0" smtClean="0">
                <a:solidFill>
                  <a:srgbClr val="FF0000"/>
                </a:solidFill>
                <a:latin typeface="Times New Roman" panose="02020603050405020304" pitchFamily="18" charset="0"/>
                <a:cs typeface="Times New Roman" panose="02020603050405020304" pitchFamily="18" charset="0"/>
              </a:rPr>
              <a:t> </a:t>
            </a:r>
            <a:r>
              <a:rPr lang="en-US" sz="1300" i="1" dirty="0" err="1" smtClean="0">
                <a:solidFill>
                  <a:srgbClr val="FF0000"/>
                </a:solidFill>
                <a:latin typeface="Times New Roman" panose="02020603050405020304" pitchFamily="18" charset="0"/>
                <a:cs typeface="Times New Roman" panose="02020603050405020304" pitchFamily="18" charset="0"/>
              </a:rPr>
              <a:t>dụng</a:t>
            </a:r>
            <a:r>
              <a:rPr lang="en-US" sz="1300" i="1" dirty="0" smtClean="0">
                <a:solidFill>
                  <a:srgbClr val="FF0000"/>
                </a:solidFill>
                <a:latin typeface="Times New Roman" panose="02020603050405020304" pitchFamily="18" charset="0"/>
                <a:cs typeface="Times New Roman" panose="02020603050405020304" pitchFamily="18" charset="0"/>
              </a:rPr>
              <a:t> </a:t>
            </a:r>
            <a:r>
              <a:rPr lang="en-US" sz="1300" i="1" dirty="0" err="1" smtClean="0">
                <a:solidFill>
                  <a:srgbClr val="FF0000"/>
                </a:solidFill>
                <a:latin typeface="Times New Roman" panose="02020603050405020304" pitchFamily="18" charset="0"/>
                <a:cs typeface="Times New Roman" panose="02020603050405020304" pitchFamily="18" charset="0"/>
              </a:rPr>
              <a:t>nhà</a:t>
            </a:r>
            <a:r>
              <a:rPr lang="en-US" sz="1300" i="1" dirty="0" smtClean="0">
                <a:solidFill>
                  <a:srgbClr val="FF0000"/>
                </a:solidFill>
                <a:latin typeface="Times New Roman" panose="02020603050405020304" pitchFamily="18" charset="0"/>
                <a:cs typeface="Times New Roman" panose="02020603050405020304" pitchFamily="18" charset="0"/>
              </a:rPr>
              <a:t> </a:t>
            </a:r>
            <a:r>
              <a:rPr lang="en-US" sz="1300" i="1" dirty="0" err="1" smtClean="0">
                <a:solidFill>
                  <a:srgbClr val="FF0000"/>
                </a:solidFill>
                <a:latin typeface="Times New Roman" panose="02020603050405020304" pitchFamily="18" charset="0"/>
                <a:cs typeface="Times New Roman" panose="02020603050405020304" pitchFamily="18" charset="0"/>
              </a:rPr>
              <a:t>chung</a:t>
            </a:r>
            <a:r>
              <a:rPr lang="en-US" sz="1300" i="1" dirty="0" smtClean="0">
                <a:solidFill>
                  <a:srgbClr val="FF0000"/>
                </a:solidFill>
                <a:latin typeface="Times New Roman" panose="02020603050405020304" pitchFamily="18" charset="0"/>
                <a:cs typeface="Times New Roman" panose="02020603050405020304" pitchFamily="18" charset="0"/>
              </a:rPr>
              <a:t> </a:t>
            </a:r>
            <a:r>
              <a:rPr lang="en-US" sz="1300" i="1" dirty="0" err="1" smtClean="0">
                <a:solidFill>
                  <a:srgbClr val="FF0000"/>
                </a:solidFill>
                <a:latin typeface="Times New Roman" panose="02020603050405020304" pitchFamily="18" charset="0"/>
                <a:cs typeface="Times New Roman" panose="02020603050405020304" pitchFamily="18" charset="0"/>
              </a:rPr>
              <a:t>cư</a:t>
            </a:r>
            <a:r>
              <a:rPr lang="en-US" sz="1300" i="1" dirty="0" smtClean="0">
                <a:solidFill>
                  <a:srgbClr val="FF0000"/>
                </a:solidFill>
                <a:latin typeface="Times New Roman" panose="02020603050405020304" pitchFamily="18" charset="0"/>
                <a:cs typeface="Times New Roman" panose="02020603050405020304" pitchFamily="18" charset="0"/>
              </a:rPr>
              <a:t> </a:t>
            </a:r>
            <a:r>
              <a:rPr lang="en-US" sz="1300" i="1" dirty="0" err="1" smtClean="0">
                <a:solidFill>
                  <a:srgbClr val="FF0000"/>
                </a:solidFill>
                <a:latin typeface="Times New Roman" panose="02020603050405020304" pitchFamily="18" charset="0"/>
                <a:cs typeface="Times New Roman" panose="02020603050405020304" pitchFamily="18" charset="0"/>
              </a:rPr>
              <a:t>kèm</a:t>
            </a:r>
            <a:r>
              <a:rPr lang="en-US" sz="1300" i="1" dirty="0" smtClean="0">
                <a:solidFill>
                  <a:srgbClr val="FF0000"/>
                </a:solidFill>
                <a:latin typeface="Times New Roman" panose="02020603050405020304" pitchFamily="18" charset="0"/>
                <a:cs typeface="Times New Roman" panose="02020603050405020304" pitchFamily="18" charset="0"/>
              </a:rPr>
              <a:t> </a:t>
            </a:r>
            <a:r>
              <a:rPr lang="en-US" sz="1300" i="1" dirty="0" err="1">
                <a:solidFill>
                  <a:srgbClr val="FF0000"/>
                </a:solidFill>
                <a:latin typeface="Times New Roman" panose="02020603050405020304" pitchFamily="18" charset="0"/>
                <a:cs typeface="Times New Roman" panose="02020603050405020304" pitchFamily="18" charset="0"/>
              </a:rPr>
              <a:t>theo</a:t>
            </a:r>
            <a:r>
              <a:rPr lang="en-US" sz="1300" i="1" dirty="0">
                <a:solidFill>
                  <a:srgbClr val="FF0000"/>
                </a:solidFill>
                <a:latin typeface="Times New Roman" panose="02020603050405020304" pitchFamily="18" charset="0"/>
                <a:cs typeface="Times New Roman" panose="02020603050405020304" pitchFamily="18" charset="0"/>
              </a:rPr>
              <a:t> </a:t>
            </a:r>
          </a:p>
        </p:txBody>
      </p:sp>
      <p:cxnSp>
        <p:nvCxnSpPr>
          <p:cNvPr id="3" name="Straight Arrow Connector 2"/>
          <p:cNvCxnSpPr>
            <a:stCxn id="6" idx="2"/>
          </p:cNvCxnSpPr>
          <p:nvPr/>
        </p:nvCxnSpPr>
        <p:spPr>
          <a:xfrm flipH="1">
            <a:off x="4603777" y="1153370"/>
            <a:ext cx="3894" cy="3874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1422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89692" y="31081"/>
            <a:ext cx="9459866"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04</a:t>
            </a:r>
            <a:r>
              <a:rPr lang="en-US" sz="1800" dirty="0" smtClean="0">
                <a:solidFill>
                  <a:srgbClr val="ED2727"/>
                </a:solidFill>
                <a:latin typeface="Times New Roman" panose="02020603050405020304" pitchFamily="18" charset="0"/>
                <a:cs typeface="Times New Roman" panose="02020603050405020304" pitchFamily="18" charset="0"/>
              </a:rPr>
              <a:t>. VỀ </a:t>
            </a:r>
            <a:r>
              <a:rPr lang="en" sz="1800" dirty="0" smtClean="0">
                <a:solidFill>
                  <a:srgbClr val="ED2727"/>
                </a:solidFill>
                <a:latin typeface="Times New Roman" panose="02020603050405020304" pitchFamily="18" charset="0"/>
                <a:cs typeface="Times New Roman" panose="02020603050405020304" pitchFamily="18" charset="0"/>
              </a:rPr>
              <a:t>PHÁT TRIỂN NHÀ Ở</a:t>
            </a:r>
            <a:endParaRPr sz="1800" dirty="0">
              <a:solidFill>
                <a:srgbClr val="ED2727"/>
              </a:solidFill>
            </a:endParaRPr>
          </a:p>
        </p:txBody>
      </p:sp>
      <p:sp>
        <p:nvSpPr>
          <p:cNvPr id="51" name="Rectangle 50"/>
          <p:cNvSpPr/>
          <p:nvPr/>
        </p:nvSpPr>
        <p:spPr>
          <a:xfrm>
            <a:off x="542046" y="547869"/>
            <a:ext cx="8400641" cy="307777"/>
          </a:xfrm>
          <a:prstGeom prst="rect">
            <a:avLst/>
          </a:prstGeom>
        </p:spPr>
        <p:txBody>
          <a:bodyPr wrap="square">
            <a:spAutoFit/>
          </a:bodyPr>
          <a:lstStyle/>
          <a:p>
            <a:pPr algn="just"/>
            <a:r>
              <a:rPr lang="en-US" b="1" dirty="0" smtClean="0">
                <a:solidFill>
                  <a:srgbClr val="C00000"/>
                </a:solidFill>
                <a:latin typeface="Times New Roman" panose="02020603050405020304" pitchFamily="18" charset="0"/>
                <a:cs typeface="Times New Roman" panose="02020603050405020304" pitchFamily="18" charset="0"/>
              </a:rPr>
              <a:t>CÁC GIAI ĐOẠN CỦA DỰ ÁN ĐẦU TƯ XÂY DỰNG NHÀ Ở</a:t>
            </a:r>
            <a:r>
              <a:rPr lang="en-US" dirty="0" smtClean="0">
                <a:solidFill>
                  <a:srgbClr val="C00000"/>
                </a:solidFill>
                <a:latin typeface="Times New Roman" panose="02020603050405020304" pitchFamily="18" charset="0"/>
                <a:cs typeface="Times New Roman" panose="02020603050405020304" pitchFamily="18" charset="0"/>
              </a:rPr>
              <a:t> (</a:t>
            </a:r>
            <a:r>
              <a:rPr lang="en-US" dirty="0" err="1" smtClean="0">
                <a:solidFill>
                  <a:srgbClr val="C00000"/>
                </a:solidFill>
                <a:latin typeface="Times New Roman" panose="02020603050405020304" pitchFamily="18" charset="0"/>
                <a:cs typeface="Times New Roman" panose="02020603050405020304" pitchFamily="18" charset="0"/>
              </a:rPr>
              <a:t>Điều</a:t>
            </a:r>
            <a:r>
              <a:rPr lang="en-US" dirty="0" smtClean="0">
                <a:solidFill>
                  <a:srgbClr val="C00000"/>
                </a:solidFill>
                <a:latin typeface="Times New Roman" panose="02020603050405020304" pitchFamily="18" charset="0"/>
                <a:cs typeface="Times New Roman" panose="02020603050405020304" pitchFamily="18" charset="0"/>
              </a:rPr>
              <a:t> 34)</a:t>
            </a:r>
          </a:p>
        </p:txBody>
      </p:sp>
      <p:sp>
        <p:nvSpPr>
          <p:cNvPr id="32" name="Rectangle 31"/>
          <p:cNvSpPr/>
          <p:nvPr/>
        </p:nvSpPr>
        <p:spPr>
          <a:xfrm>
            <a:off x="1094902" y="1577753"/>
            <a:ext cx="7729753" cy="523220"/>
          </a:xfrm>
          <a:prstGeom prst="rect">
            <a:avLst/>
          </a:prstGeom>
        </p:spPr>
        <p:txBody>
          <a:bodyPr wrap="square">
            <a:spAutoFit/>
          </a:bodyPr>
          <a:lstStyle/>
          <a:p>
            <a:pPr algn="just">
              <a:spcBef>
                <a:spcPts val="400"/>
              </a:spcBef>
              <a:spcAft>
                <a:spcPts val="400"/>
              </a:spcAft>
            </a:pPr>
            <a:r>
              <a:rPr lang="en-US"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Tại Chương </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IV </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13- 25</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Nghị</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95/2024/NĐ-CP, Chính phủ đã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chi tiết 3 </a:t>
            </a:r>
            <a:r>
              <a:rPr lang="en-US"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giai</a:t>
            </a:r>
            <a:r>
              <a:rPr lang="en-US"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đoạn của ĐÃ nhà ở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như</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sau</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cxnSp>
        <p:nvCxnSpPr>
          <p:cNvPr id="3" name="Elbow Connector 2"/>
          <p:cNvCxnSpPr/>
          <p:nvPr/>
        </p:nvCxnSpPr>
        <p:spPr>
          <a:xfrm>
            <a:off x="737709" y="1699756"/>
            <a:ext cx="357193" cy="177702"/>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71256" y="2157676"/>
            <a:ext cx="8153399" cy="954107"/>
          </a:xfrm>
          <a:prstGeom prst="rect">
            <a:avLst/>
          </a:prstGeom>
        </p:spPr>
        <p:txBody>
          <a:bodyPr wrap="square">
            <a:spAutoFit/>
          </a:bodyPr>
          <a:lstStyle/>
          <a:p>
            <a:pPr lvl="1" algn="just">
              <a:spcBef>
                <a:spcPts val="400"/>
              </a:spcBef>
              <a:spcAft>
                <a:spcPts val="400"/>
              </a:spcAft>
            </a:pPr>
            <a:r>
              <a:rPr lang="en-US"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Giai</a:t>
            </a:r>
            <a:r>
              <a:rPr lang="en-US"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đoạn</a:t>
            </a:r>
            <a:r>
              <a:rPr lang="en-US"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chuẩn</a:t>
            </a:r>
            <a:r>
              <a:rPr lang="en-US"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bị</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dự</a:t>
            </a:r>
            <a:r>
              <a:rPr lang="en-US"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Quy</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định</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rõ</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các</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bước</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thực</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hiện</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DA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như</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xuất</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dự</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án</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khi</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nghị</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chấp</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thuận</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chủ</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trương</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tư</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quy</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hoạch</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lựa</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chủ</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tư</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DA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đấu</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giá</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đấu</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thầu</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chấp</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thuận</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CĐT);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giao</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đất</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cho</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thuê</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đất</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phê</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duyệt</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dự</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án</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13-19</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bổ</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sung </a:t>
            </a:r>
            <a:r>
              <a:rPr lang="en-US"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quy</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cụ</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đánh</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giá</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phù</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n/dung DA </a:t>
            </a:r>
            <a:r>
              <a:rPr lang="en-US"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chương</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kế</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hoạch</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PTNO </a:t>
            </a:r>
            <a:r>
              <a:rPr lang="en-US"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khi</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lấy</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thẩm</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dư</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án</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nhà</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16</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5" name="Rectangle 14"/>
          <p:cNvSpPr/>
          <p:nvPr/>
        </p:nvSpPr>
        <p:spPr>
          <a:xfrm>
            <a:off x="1577850" y="3397080"/>
            <a:ext cx="1736520" cy="307777"/>
          </a:xfrm>
          <a:prstGeom prst="rect">
            <a:avLst/>
          </a:prstGeom>
          <a:solidFill>
            <a:srgbClr val="DFE9FA"/>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Chủ</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trương</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đầu</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tư</a:t>
            </a:r>
            <a:endPar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15"/>
          <p:cNvSpPr/>
          <p:nvPr/>
        </p:nvSpPr>
        <p:spPr>
          <a:xfrm>
            <a:off x="5462544" y="3392001"/>
            <a:ext cx="2534872" cy="307777"/>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Chương</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trình</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kế</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hoạch</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PTNO</a:t>
            </a:r>
            <a:endPar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1426016" y="3723695"/>
            <a:ext cx="1879246" cy="276999"/>
          </a:xfrm>
          <a:prstGeom prst="rect">
            <a:avLst/>
          </a:prstGeom>
        </p:spPr>
        <p:txBody>
          <a:bodyPr wrap="square">
            <a:spAutoFit/>
          </a:bodyPr>
          <a:lstStyle/>
          <a:p>
            <a:pPr lvl="1" algn="just">
              <a:spcBef>
                <a:spcPts val="400"/>
              </a:spcBef>
              <a:spcAft>
                <a:spcPts val="400"/>
              </a:spcAft>
            </a:pPr>
            <a:r>
              <a:rPr lang="en-US" sz="1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dự</a:t>
            </a:r>
            <a:r>
              <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án</a:t>
            </a:r>
            <a:endPar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p:cNvSpPr/>
          <p:nvPr/>
        </p:nvSpPr>
        <p:spPr>
          <a:xfrm>
            <a:off x="5462544" y="3704857"/>
            <a:ext cx="3480143" cy="276999"/>
          </a:xfrm>
          <a:prstGeom prst="rect">
            <a:avLst/>
          </a:prstGeom>
        </p:spPr>
        <p:txBody>
          <a:bodyPr wrap="square">
            <a:spAutoFit/>
          </a:bodyPr>
          <a:lstStyle/>
          <a:p>
            <a:pPr lvl="1" algn="just">
              <a:spcBef>
                <a:spcPts val="400"/>
              </a:spcBef>
              <a:spcAft>
                <a:spcPts val="400"/>
              </a:spcAft>
            </a:pP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Các</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khu</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vực</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dự</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PTNO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i</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khoản</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1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9)</a:t>
            </a:r>
            <a:endPar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0" name="Straight Arrow Connector 9"/>
          <p:cNvCxnSpPr/>
          <p:nvPr/>
        </p:nvCxnSpPr>
        <p:spPr>
          <a:xfrm>
            <a:off x="3339651" y="3914215"/>
            <a:ext cx="2164360" cy="0"/>
          </a:xfrm>
          <a:prstGeom prst="straightConnector1">
            <a:avLst/>
          </a:prstGeom>
          <a:ln>
            <a:prstDash val="dash"/>
            <a:headEnd type="triangle"/>
            <a:tailEnd type="triangle"/>
          </a:ln>
        </p:spPr>
        <p:style>
          <a:lnRef idx="1">
            <a:schemeClr val="accent2"/>
          </a:lnRef>
          <a:fillRef idx="0">
            <a:schemeClr val="accent2"/>
          </a:fillRef>
          <a:effectRef idx="0">
            <a:schemeClr val="accent2"/>
          </a:effectRef>
          <a:fontRef idx="minor">
            <a:schemeClr val="tx1"/>
          </a:fontRef>
        </p:style>
      </p:cxnSp>
      <p:sp>
        <p:nvSpPr>
          <p:cNvPr id="22" name="Rectangle 21"/>
          <p:cNvSpPr/>
          <p:nvPr/>
        </p:nvSpPr>
        <p:spPr>
          <a:xfrm>
            <a:off x="772098" y="4013737"/>
            <a:ext cx="2567553" cy="461665"/>
          </a:xfrm>
          <a:prstGeom prst="rect">
            <a:avLst/>
          </a:prstGeom>
        </p:spPr>
        <p:txBody>
          <a:bodyPr wrap="square">
            <a:spAutoFit/>
          </a:bodyPr>
          <a:lstStyle/>
          <a:p>
            <a:pPr lvl="1" algn="just">
              <a:spcBef>
                <a:spcPts val="400"/>
              </a:spcBef>
              <a:spcAft>
                <a:spcPts val="400"/>
              </a:spcAft>
            </a:pP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Diện</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tích</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sàn</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xây</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dựng</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DA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với</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các</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DA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cùng</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khu</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vực</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cùng</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giai</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đoạn</a:t>
            </a:r>
            <a:endPar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ectangle 22"/>
          <p:cNvSpPr/>
          <p:nvPr/>
        </p:nvSpPr>
        <p:spPr>
          <a:xfrm>
            <a:off x="5504011" y="3977135"/>
            <a:ext cx="3438676" cy="461665"/>
          </a:xfrm>
          <a:prstGeom prst="rect">
            <a:avLst/>
          </a:prstGeom>
        </p:spPr>
        <p:txBody>
          <a:bodyPr wrap="square">
            <a:spAutoFit/>
          </a:bodyPr>
          <a:lstStyle/>
          <a:p>
            <a:pPr lvl="1" algn="just">
              <a:spcBef>
                <a:spcPts val="400"/>
              </a:spcBef>
              <a:spcAft>
                <a:spcPts val="400"/>
              </a:spcAft>
            </a:pP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Dự</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diện</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tích</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sàn</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xây</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dựng</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hoàn</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g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khoản</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1,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c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khoản</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2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9)</a:t>
            </a:r>
            <a:endPar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4" name="Straight Arrow Connector 23"/>
          <p:cNvCxnSpPr/>
          <p:nvPr/>
        </p:nvCxnSpPr>
        <p:spPr>
          <a:xfrm>
            <a:off x="3339651" y="4252243"/>
            <a:ext cx="2164360" cy="0"/>
          </a:xfrm>
          <a:prstGeom prst="straightConnector1">
            <a:avLst/>
          </a:prstGeom>
          <a:ln>
            <a:prstDash val="dash"/>
            <a:headEnd type="triangle"/>
            <a:tailEnd type="triangle"/>
          </a:ln>
        </p:spPr>
        <p:style>
          <a:lnRef idx="1">
            <a:schemeClr val="accent2"/>
          </a:lnRef>
          <a:fillRef idx="0">
            <a:schemeClr val="accent2"/>
          </a:fillRef>
          <a:effectRef idx="0">
            <a:schemeClr val="accent2"/>
          </a:effectRef>
          <a:fontRef idx="minor">
            <a:schemeClr val="tx1"/>
          </a:fontRef>
        </p:style>
      </p:cxnSp>
      <p:sp>
        <p:nvSpPr>
          <p:cNvPr id="25" name="Rectangle 24"/>
          <p:cNvSpPr/>
          <p:nvPr/>
        </p:nvSpPr>
        <p:spPr>
          <a:xfrm>
            <a:off x="1460406" y="4462989"/>
            <a:ext cx="1879246" cy="276999"/>
          </a:xfrm>
          <a:prstGeom prst="rect">
            <a:avLst/>
          </a:prstGeom>
        </p:spPr>
        <p:txBody>
          <a:bodyPr wrap="square">
            <a:spAutoFit/>
          </a:bodyPr>
          <a:lstStyle/>
          <a:p>
            <a:pPr lvl="1" algn="just">
              <a:spcBef>
                <a:spcPts val="400"/>
              </a:spcBef>
              <a:spcAft>
                <a:spcPts val="400"/>
              </a:spcAft>
            </a:pP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Diện</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tích</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trừ</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NOTM)</a:t>
            </a:r>
            <a:endPar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6" name="Straight Arrow Connector 25"/>
          <p:cNvCxnSpPr/>
          <p:nvPr/>
        </p:nvCxnSpPr>
        <p:spPr>
          <a:xfrm>
            <a:off x="3339652" y="4613390"/>
            <a:ext cx="2164360" cy="0"/>
          </a:xfrm>
          <a:prstGeom prst="straightConnector1">
            <a:avLst/>
          </a:prstGeom>
          <a:ln>
            <a:prstDash val="dash"/>
            <a:headEnd type="triangle"/>
            <a:tailEnd type="triangle"/>
          </a:ln>
        </p:spPr>
        <p:style>
          <a:lnRef idx="1">
            <a:schemeClr val="accent2"/>
          </a:lnRef>
          <a:fillRef idx="0">
            <a:schemeClr val="accent2"/>
          </a:fillRef>
          <a:effectRef idx="0">
            <a:schemeClr val="accent2"/>
          </a:effectRef>
          <a:fontRef idx="minor">
            <a:schemeClr val="tx1"/>
          </a:fontRef>
        </p:style>
      </p:cxnSp>
      <p:sp>
        <p:nvSpPr>
          <p:cNvPr id="27" name="Rectangle 26"/>
          <p:cNvSpPr/>
          <p:nvPr/>
        </p:nvSpPr>
        <p:spPr>
          <a:xfrm>
            <a:off x="5504011" y="4425626"/>
            <a:ext cx="3154261" cy="276999"/>
          </a:xfrm>
          <a:prstGeom prst="rect">
            <a:avLst/>
          </a:prstGeom>
        </p:spPr>
        <p:txBody>
          <a:bodyPr wrap="square">
            <a:spAutoFit/>
          </a:bodyPr>
          <a:lstStyle/>
          <a:p>
            <a:pPr lvl="1" algn="just">
              <a:spcBef>
                <a:spcPts val="400"/>
              </a:spcBef>
              <a:spcAft>
                <a:spcPts val="400"/>
              </a:spcAft>
            </a:pP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Diện</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tích</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đ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khoản</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1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9)</a:t>
            </a:r>
            <a:endPar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3" name="Straight Arrow Connector 12"/>
          <p:cNvCxnSpPr>
            <a:stCxn id="15" idx="3"/>
            <a:endCxn id="16" idx="1"/>
          </p:cNvCxnSpPr>
          <p:nvPr/>
        </p:nvCxnSpPr>
        <p:spPr>
          <a:xfrm flipV="1">
            <a:off x="3314370" y="3545890"/>
            <a:ext cx="2148174" cy="507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1" name="Rectangle 30"/>
          <p:cNvSpPr/>
          <p:nvPr/>
        </p:nvSpPr>
        <p:spPr>
          <a:xfrm>
            <a:off x="3671227" y="3499366"/>
            <a:ext cx="1509302" cy="276999"/>
          </a:xfrm>
          <a:prstGeom prst="rect">
            <a:avLst/>
          </a:prstGeom>
        </p:spPr>
        <p:txBody>
          <a:bodyPr wrap="square">
            <a:spAutoFit/>
          </a:bodyPr>
          <a:lstStyle/>
          <a:p>
            <a:pPr lvl="1" algn="just">
              <a:spcBef>
                <a:spcPts val="400"/>
              </a:spcBef>
              <a:spcAft>
                <a:spcPts val="400"/>
              </a:spcAft>
            </a:pP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Đánh</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giá</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sự</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phù</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hợp</a:t>
            </a:r>
            <a:endPar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542046" y="839089"/>
            <a:ext cx="8492897" cy="738664"/>
          </a:xfrm>
          <a:prstGeom prst="rect">
            <a:avLst/>
          </a:prstGeom>
        </p:spPr>
        <p:txBody>
          <a:bodyPr wrap="square">
            <a:spAutoFit/>
          </a:bodyPr>
          <a:lstStyle/>
          <a:p>
            <a:pPr algn="just"/>
            <a:r>
              <a:rPr lang="en-US" smtClean="0">
                <a:solidFill>
                  <a:schemeClr val="accent6">
                    <a:lumMod val="75000"/>
                  </a:schemeClr>
                </a:solidFill>
                <a:latin typeface="Times New Roman" panose="02020603050405020304" pitchFamily="18" charset="0"/>
                <a:cs typeface="Times New Roman" panose="02020603050405020304" pitchFamily="18" charset="0"/>
              </a:rPr>
              <a:t>Theo Điều 34 của LNO thì có 3 GĐ, gồm:</a:t>
            </a:r>
            <a:r>
              <a:rPr lang="vi-VN" smtClean="0">
                <a:solidFill>
                  <a:schemeClr val="accent6">
                    <a:lumMod val="75000"/>
                  </a:schemeClr>
                </a:solidFill>
                <a:latin typeface="Times New Roman" panose="02020603050405020304" pitchFamily="18" charset="0"/>
                <a:cs typeface="Times New Roman" panose="02020603050405020304" pitchFamily="18" charset="0"/>
              </a:rPr>
              <a:t> </a:t>
            </a:r>
            <a:r>
              <a:rPr lang="vi-VN" b="1" dirty="0">
                <a:solidFill>
                  <a:srgbClr val="FF0000"/>
                </a:solidFill>
                <a:latin typeface="Times New Roman" panose="02020603050405020304" pitchFamily="18" charset="0"/>
                <a:cs typeface="Times New Roman" panose="02020603050405020304" pitchFamily="18" charset="0"/>
              </a:rPr>
              <a:t>giai đoạn chuẩn bị dự án, giai đoạn thực hiện dự án, giai đoạn kết thúc xây dựng </a:t>
            </a:r>
            <a:r>
              <a:rPr lang="vi-VN" b="1">
                <a:solidFill>
                  <a:srgbClr val="FF0000"/>
                </a:solidFill>
                <a:latin typeface="Times New Roman" panose="02020603050405020304" pitchFamily="18" charset="0"/>
                <a:cs typeface="Times New Roman" panose="02020603050405020304" pitchFamily="18" charset="0"/>
              </a:rPr>
              <a:t>dự </a:t>
            </a:r>
            <a:r>
              <a:rPr lang="vi-VN" b="1" smtClean="0">
                <a:solidFill>
                  <a:srgbClr val="FF0000"/>
                </a:solidFill>
                <a:latin typeface="Times New Roman" panose="02020603050405020304" pitchFamily="18" charset="0"/>
                <a:cs typeface="Times New Roman" panose="02020603050405020304" pitchFamily="18" charset="0"/>
              </a:rPr>
              <a:t>án</a:t>
            </a:r>
            <a:r>
              <a:rPr lang="en-US" b="1" smtClean="0">
                <a:solidFill>
                  <a:srgbClr val="FF0000"/>
                </a:solidFill>
                <a:latin typeface="Times New Roman" panose="02020603050405020304" pitchFamily="18" charset="0"/>
                <a:cs typeface="Times New Roman" panose="02020603050405020304" pitchFamily="18" charset="0"/>
              </a:rPr>
              <a:t>. Đây là quy định mới trong LNO 2023. Quốc hội giao Chình phủ quy định chi tiết về 3 GĐ thực hiện dự án đầu tư XD nhà ở này</a:t>
            </a:r>
            <a:endParaRPr lang="en-US" b="1" dirty="0"/>
          </a:p>
        </p:txBody>
      </p:sp>
    </p:spTree>
    <p:extLst>
      <p:ext uri="{BB962C8B-B14F-4D97-AF65-F5344CB8AC3E}">
        <p14:creationId xmlns:p14="http://schemas.microsoft.com/office/powerpoint/2010/main" val="1800250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89692" y="31081"/>
            <a:ext cx="9459866"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04</a:t>
            </a:r>
            <a:r>
              <a:rPr lang="en-US" sz="1800" smtClean="0">
                <a:solidFill>
                  <a:srgbClr val="ED2727"/>
                </a:solidFill>
                <a:latin typeface="Times New Roman" panose="02020603050405020304" pitchFamily="18" charset="0"/>
                <a:cs typeface="Times New Roman" panose="02020603050405020304" pitchFamily="18" charset="0"/>
              </a:rPr>
              <a:t>. VỀ </a:t>
            </a:r>
            <a:r>
              <a:rPr lang="en" sz="1800" smtClean="0">
                <a:solidFill>
                  <a:srgbClr val="ED2727"/>
                </a:solidFill>
                <a:latin typeface="Times New Roman" panose="02020603050405020304" pitchFamily="18" charset="0"/>
                <a:cs typeface="Times New Roman" panose="02020603050405020304" pitchFamily="18" charset="0"/>
              </a:rPr>
              <a:t>PHÁT </a:t>
            </a:r>
            <a:r>
              <a:rPr lang="en" sz="1800" dirty="0" smtClean="0">
                <a:solidFill>
                  <a:srgbClr val="ED2727"/>
                </a:solidFill>
                <a:latin typeface="Times New Roman" panose="02020603050405020304" pitchFamily="18" charset="0"/>
                <a:cs typeface="Times New Roman" panose="02020603050405020304" pitchFamily="18" charset="0"/>
              </a:rPr>
              <a:t>TRIỂN NHÀ Ở</a:t>
            </a:r>
            <a:endParaRPr sz="1800" dirty="0">
              <a:solidFill>
                <a:srgbClr val="ED2727"/>
              </a:solidFill>
            </a:endParaRPr>
          </a:p>
        </p:txBody>
      </p:sp>
      <p:sp>
        <p:nvSpPr>
          <p:cNvPr id="32" name="Rectangle 31"/>
          <p:cNvSpPr/>
          <p:nvPr/>
        </p:nvSpPr>
        <p:spPr>
          <a:xfrm>
            <a:off x="570044" y="511525"/>
            <a:ext cx="7729753" cy="307777"/>
          </a:xfrm>
          <a:prstGeom prst="rect">
            <a:avLst/>
          </a:prstGeom>
        </p:spPr>
        <p:txBody>
          <a:bodyPr wrap="square">
            <a:spAutoFit/>
          </a:bodyPr>
          <a:lstStyle/>
          <a:p>
            <a:pPr algn="just">
              <a:spcBef>
                <a:spcPts val="400"/>
              </a:spcBef>
              <a:spcAft>
                <a:spcPts val="400"/>
              </a:spcAft>
            </a:pP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Chương</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IV </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13- 25</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Nghị</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95/2024/NĐ-C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cụ</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giai</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đoạn</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như</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sau</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0" name="Rectangle 39"/>
          <p:cNvSpPr/>
          <p:nvPr/>
        </p:nvSpPr>
        <p:spPr>
          <a:xfrm>
            <a:off x="541279" y="857541"/>
            <a:ext cx="8153398" cy="738664"/>
          </a:xfrm>
          <a:prstGeom prst="rect">
            <a:avLst/>
          </a:prstGeom>
        </p:spPr>
        <p:txBody>
          <a:bodyPr wrap="square">
            <a:spAutoFit/>
          </a:bodyPr>
          <a:lstStyle/>
          <a:p>
            <a:pPr algn="just">
              <a:spcBef>
                <a:spcPts val="400"/>
              </a:spcBef>
              <a:spcAft>
                <a:spcPts val="400"/>
              </a:spcAft>
            </a:pPr>
            <a:r>
              <a:rPr lang="en-US"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Giai</a:t>
            </a:r>
            <a:r>
              <a:rPr lang="en-US"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đoạn</a:t>
            </a:r>
            <a:r>
              <a:rPr lang="en-US"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dự</a:t>
            </a:r>
            <a:r>
              <a:rPr lang="en-US"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dẫn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chiếu</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các</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thủ</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tục</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thực</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hiện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theo</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PL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về</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xây</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dựng</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Điều</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20-23),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bổ</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sung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quy</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định</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về</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thời</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hạn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phải</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hoàn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thành</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việc</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xây</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dựng</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nhà</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ở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dân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tại</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các</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DA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phân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lô</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bán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nền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khoản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4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Điều</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22)</a:t>
            </a:r>
          </a:p>
        </p:txBody>
      </p:sp>
      <p:sp>
        <p:nvSpPr>
          <p:cNvPr id="41" name="Rectangle 40"/>
          <p:cNvSpPr/>
          <p:nvPr/>
        </p:nvSpPr>
        <p:spPr>
          <a:xfrm>
            <a:off x="655519" y="2986966"/>
            <a:ext cx="8053328" cy="523220"/>
          </a:xfrm>
          <a:prstGeom prst="rect">
            <a:avLst/>
          </a:prstGeom>
        </p:spPr>
        <p:txBody>
          <a:bodyPr wrap="square">
            <a:spAutoFit/>
          </a:bodyPr>
          <a:lstStyle/>
          <a:p>
            <a:pPr algn="just">
              <a:spcBef>
                <a:spcPts val="400"/>
              </a:spcBef>
              <a:spcAft>
                <a:spcPts val="400"/>
              </a:spcAft>
            </a:pPr>
            <a:r>
              <a:rPr lang="en-US"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Giai</a:t>
            </a:r>
            <a:r>
              <a:rPr lang="en-US"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thúc</a:t>
            </a:r>
            <a:r>
              <a:rPr lang="en-US"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dự</a:t>
            </a:r>
            <a:r>
              <a:rPr lang="en-US"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dẫn</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chiếu</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các</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thủ</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tục</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theo</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PL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về</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xây</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dựng</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Điều</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24,25);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ổ</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sung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quy</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định</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về</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bàn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giao</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nhà</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ở,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bàn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giao</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căn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hộ</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chung</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cư</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phải</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có</a:t>
            </a:r>
            <a:r>
              <a:rPr lang="en-US"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các hồ sơ sau đây: </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khoản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3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Điều</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25)</a:t>
            </a:r>
          </a:p>
        </p:txBody>
      </p:sp>
      <p:sp>
        <p:nvSpPr>
          <p:cNvPr id="4" name="Rectangle 3"/>
          <p:cNvSpPr/>
          <p:nvPr/>
        </p:nvSpPr>
        <p:spPr>
          <a:xfrm>
            <a:off x="3077891" y="1798519"/>
            <a:ext cx="1026243" cy="30777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nl-NL" dirty="0">
                <a:latin typeface="Times New Roman" panose="02020603050405020304" pitchFamily="18" charset="0"/>
                <a:ea typeface="Cambria Math" panose="02040503050406030204" pitchFamily="18" charset="0"/>
              </a:rPr>
              <a:t>Chủ đầu tư </a:t>
            </a:r>
            <a:endParaRPr lang="en-US" dirty="0"/>
          </a:p>
        </p:txBody>
      </p:sp>
      <p:sp>
        <p:nvSpPr>
          <p:cNvPr id="12" name="Rectangle 11"/>
          <p:cNvSpPr/>
          <p:nvPr/>
        </p:nvSpPr>
        <p:spPr>
          <a:xfrm>
            <a:off x="1129798" y="1798519"/>
            <a:ext cx="1018227" cy="30777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nl-NL" dirty="0" smtClean="0">
                <a:latin typeface="Times New Roman" panose="02020603050405020304" pitchFamily="18" charset="0"/>
                <a:ea typeface="Cambria Math" panose="02040503050406030204" pitchFamily="18" charset="0"/>
              </a:rPr>
              <a:t>UBND tỉnh</a:t>
            </a:r>
            <a:endParaRPr lang="en-US" dirty="0"/>
          </a:p>
        </p:txBody>
      </p:sp>
      <p:sp>
        <p:nvSpPr>
          <p:cNvPr id="15" name="Rectangle 14"/>
          <p:cNvSpPr/>
          <p:nvPr/>
        </p:nvSpPr>
        <p:spPr>
          <a:xfrm>
            <a:off x="2299257" y="1684346"/>
            <a:ext cx="841506" cy="307777"/>
          </a:xfrm>
          <a:prstGeom prst="rect">
            <a:avLst/>
          </a:prstGeom>
        </p:spPr>
        <p:txBody>
          <a:bodyPr wrap="square">
            <a:spAutoFit/>
          </a:bodyPr>
          <a:lstStyle/>
          <a:p>
            <a:pPr algn="just">
              <a:spcBef>
                <a:spcPts val="400"/>
              </a:spcBef>
              <a:spcAft>
                <a:spcPts val="400"/>
              </a:spcAft>
            </a:pP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Đề</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nghị</a:t>
            </a:r>
            <a:endPar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15"/>
          <p:cNvSpPr/>
          <p:nvPr/>
        </p:nvSpPr>
        <p:spPr>
          <a:xfrm>
            <a:off x="1006408" y="2467445"/>
            <a:ext cx="1684105" cy="523220"/>
          </a:xfrm>
          <a:prstGeom prst="rect">
            <a:avLst/>
          </a:prstGeom>
        </p:spPr>
        <p:txBody>
          <a:bodyPr wrap="square">
            <a:spAutoFit/>
          </a:bodyPr>
          <a:lstStyle/>
          <a:p>
            <a:pPr algn="ctr">
              <a:spcBef>
                <a:spcPts val="400"/>
              </a:spcBef>
              <a:spcAft>
                <a:spcPts val="400"/>
              </a:spcAft>
            </a:pP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Yêu</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cầu</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về</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thời</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gian</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hoàn</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thành</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đtxd</a:t>
            </a:r>
            <a:endPar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8" name="Straight Arrow Connector 17"/>
          <p:cNvCxnSpPr>
            <a:stCxn id="4" idx="1"/>
            <a:endCxn id="12" idx="3"/>
          </p:cNvCxnSpPr>
          <p:nvPr/>
        </p:nvCxnSpPr>
        <p:spPr>
          <a:xfrm flipH="1">
            <a:off x="2148025" y="1952408"/>
            <a:ext cx="92986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a:stCxn id="12" idx="2"/>
          </p:cNvCxnSpPr>
          <p:nvPr/>
        </p:nvCxnSpPr>
        <p:spPr>
          <a:xfrm flipH="1">
            <a:off x="1638911" y="2106296"/>
            <a:ext cx="1" cy="3611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Elbow Connector 21"/>
          <p:cNvCxnSpPr>
            <a:stCxn id="16" idx="3"/>
            <a:endCxn id="4" idx="2"/>
          </p:cNvCxnSpPr>
          <p:nvPr/>
        </p:nvCxnSpPr>
        <p:spPr>
          <a:xfrm flipV="1">
            <a:off x="2690513" y="2106296"/>
            <a:ext cx="900500" cy="622759"/>
          </a:xfrm>
          <a:prstGeom prst="bentConnector2">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30" name="Rectangle 29"/>
          <p:cNvSpPr/>
          <p:nvPr/>
        </p:nvSpPr>
        <p:spPr>
          <a:xfrm>
            <a:off x="2778873" y="2441059"/>
            <a:ext cx="841506" cy="307777"/>
          </a:xfrm>
          <a:prstGeom prst="rect">
            <a:avLst/>
          </a:prstGeom>
        </p:spPr>
        <p:txBody>
          <a:bodyPr wrap="square">
            <a:spAutoFit/>
          </a:bodyPr>
          <a:lstStyle/>
          <a:p>
            <a:pPr algn="just">
              <a:spcBef>
                <a:spcPts val="400"/>
              </a:spcBef>
              <a:spcAft>
                <a:spcPts val="400"/>
              </a:spcAft>
            </a:pP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Căn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cứ</a:t>
            </a:r>
            <a:endPar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4" name="Straight Arrow Connector 23"/>
          <p:cNvCxnSpPr>
            <a:stCxn id="4" idx="3"/>
          </p:cNvCxnSpPr>
          <p:nvPr/>
        </p:nvCxnSpPr>
        <p:spPr>
          <a:xfrm flipV="1">
            <a:off x="4104134" y="1952407"/>
            <a:ext cx="563879"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Rectangle 33"/>
          <p:cNvSpPr/>
          <p:nvPr/>
        </p:nvSpPr>
        <p:spPr>
          <a:xfrm>
            <a:off x="4668012" y="1719680"/>
            <a:ext cx="3510787" cy="523220"/>
          </a:xfrm>
          <a:prstGeom prst="rect">
            <a:avLst/>
          </a:prstGeom>
        </p:spPr>
        <p:txBody>
          <a:bodyPr wrap="square">
            <a:spAutoFit/>
          </a:bodyPr>
          <a:lstStyle/>
          <a:p>
            <a:pPr algn="ctr">
              <a:spcBef>
                <a:spcPts val="400"/>
              </a:spcBef>
              <a:spcAft>
                <a:spcPts val="400"/>
              </a:spcAft>
            </a:pP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Xác</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định</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thời</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gian</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cá</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nhân</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nhận</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chuyển</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nhượng</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phải</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hoàn</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thành</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đtxd</a:t>
            </a:r>
            <a:r>
              <a:rPr lang="en-US"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nhà ở rong </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HĐ</a:t>
            </a:r>
          </a:p>
        </p:txBody>
      </p:sp>
      <p:cxnSp>
        <p:nvCxnSpPr>
          <p:cNvPr id="27" name="Elbow Connector 26"/>
          <p:cNvCxnSpPr>
            <a:endCxn id="34" idx="2"/>
          </p:cNvCxnSpPr>
          <p:nvPr/>
        </p:nvCxnSpPr>
        <p:spPr>
          <a:xfrm>
            <a:off x="3887837" y="2106296"/>
            <a:ext cx="2535569" cy="136604"/>
          </a:xfrm>
          <a:prstGeom prst="bentConnector4">
            <a:avLst>
              <a:gd name="adj1" fmla="val 15385"/>
              <a:gd name="adj2" fmla="val 267345"/>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386073" y="2475627"/>
            <a:ext cx="1562116" cy="307777"/>
          </a:xfrm>
          <a:prstGeom prst="rect">
            <a:avLst/>
          </a:prstGeom>
        </p:spPr>
        <p:txBody>
          <a:bodyPr wrap="square">
            <a:spAutoFit/>
          </a:bodyPr>
          <a:lstStyle/>
          <a:p>
            <a:pPr algn="just">
              <a:spcBef>
                <a:spcPts val="400"/>
              </a:spcBef>
              <a:spcAft>
                <a:spcPts val="400"/>
              </a:spcAft>
            </a:pP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Theo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dõi</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giám</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sát</a:t>
            </a:r>
            <a:endPar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Rectangle 28"/>
          <p:cNvSpPr/>
          <p:nvPr/>
        </p:nvSpPr>
        <p:spPr>
          <a:xfrm>
            <a:off x="828789" y="3630708"/>
            <a:ext cx="1470468" cy="1169551"/>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nl-NL" dirty="0">
                <a:latin typeface="Times New Roman" panose="02020603050405020304" pitchFamily="18" charset="0"/>
                <a:ea typeface="Cambria Math" panose="02040503050406030204" pitchFamily="18" charset="0"/>
              </a:rPr>
              <a:t>Biên bản nghiệm </a:t>
            </a:r>
            <a:r>
              <a:rPr lang="nl-NL" dirty="0" smtClean="0">
                <a:latin typeface="Times New Roman" panose="02020603050405020304" pitchFamily="18" charset="0"/>
                <a:ea typeface="Cambria Math" panose="02040503050406030204" pitchFamily="18" charset="0"/>
              </a:rPr>
              <a:t>thu hoàn thành NCC, công trình hạ tầng KT, XH theo tiến độ DA </a:t>
            </a:r>
            <a:endParaRPr lang="en-US" dirty="0"/>
          </a:p>
        </p:txBody>
      </p:sp>
      <p:sp>
        <p:nvSpPr>
          <p:cNvPr id="42" name="Rectangle 41"/>
          <p:cNvSpPr/>
          <p:nvPr/>
        </p:nvSpPr>
        <p:spPr>
          <a:xfrm>
            <a:off x="2851301" y="3620498"/>
            <a:ext cx="1470468" cy="738664"/>
          </a:xfrm>
          <a:prstGeom prst="rect">
            <a:avLst/>
          </a:prstGeom>
          <a:solidFill>
            <a:srgbClr val="FFC475"/>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nl-NL" dirty="0" smtClean="0">
                <a:latin typeface="Times New Roman" panose="02020603050405020304" pitchFamily="18" charset="0"/>
                <a:ea typeface="Cambria Math" panose="02040503050406030204" pitchFamily="18" charset="0"/>
              </a:rPr>
              <a:t>VB chấp thuận kết quả nghiệm thu PCCC</a:t>
            </a:r>
            <a:endParaRPr lang="en-US" dirty="0"/>
          </a:p>
        </p:txBody>
      </p:sp>
      <p:sp>
        <p:nvSpPr>
          <p:cNvPr id="43" name="Rectangle 42"/>
          <p:cNvSpPr/>
          <p:nvPr/>
        </p:nvSpPr>
        <p:spPr>
          <a:xfrm>
            <a:off x="494731" y="3630708"/>
            <a:ext cx="321576" cy="30777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spcBef>
                <a:spcPts val="400"/>
              </a:spcBef>
              <a:spcAft>
                <a:spcPts val="400"/>
              </a:spcAft>
            </a:pP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p>
        </p:txBody>
      </p:sp>
      <p:sp>
        <p:nvSpPr>
          <p:cNvPr id="44" name="Rectangle 43"/>
          <p:cNvSpPr/>
          <p:nvPr/>
        </p:nvSpPr>
        <p:spPr>
          <a:xfrm>
            <a:off x="2529725" y="3630708"/>
            <a:ext cx="321576" cy="30777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spcBef>
                <a:spcPts val="400"/>
              </a:spcBef>
              <a:spcAft>
                <a:spcPts val="400"/>
              </a:spcAft>
            </a:pP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p>
        </p:txBody>
      </p:sp>
      <p:sp>
        <p:nvSpPr>
          <p:cNvPr id="45" name="Rectangle 44"/>
          <p:cNvSpPr/>
          <p:nvPr/>
        </p:nvSpPr>
        <p:spPr>
          <a:xfrm>
            <a:off x="4964920" y="3620498"/>
            <a:ext cx="1603659" cy="954107"/>
          </a:xfrm>
          <a:prstGeom prst="rect">
            <a:avLst/>
          </a:prstGeom>
          <a:solidFill>
            <a:srgbClr val="DFE9FA"/>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nl-NL" dirty="0" smtClean="0">
                <a:latin typeface="Times New Roman" panose="02020603050405020304" pitchFamily="18" charset="0"/>
                <a:ea typeface="Cambria Math" panose="02040503050406030204" pitchFamily="18" charset="0"/>
              </a:rPr>
              <a:t>Thông báo chấp thuận kết quả nghiệm thu đối với công trình NCC</a:t>
            </a:r>
            <a:endParaRPr lang="en-US" dirty="0"/>
          </a:p>
        </p:txBody>
      </p:sp>
      <p:sp>
        <p:nvSpPr>
          <p:cNvPr id="46" name="Rectangle 45"/>
          <p:cNvSpPr/>
          <p:nvPr/>
        </p:nvSpPr>
        <p:spPr>
          <a:xfrm>
            <a:off x="4643345" y="3630708"/>
            <a:ext cx="321576" cy="30777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spcBef>
                <a:spcPts val="400"/>
              </a:spcBef>
              <a:spcAft>
                <a:spcPts val="400"/>
              </a:spcAft>
            </a:pP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p>
        </p:txBody>
      </p:sp>
      <p:sp>
        <p:nvSpPr>
          <p:cNvPr id="47" name="Rectangle 46"/>
          <p:cNvSpPr/>
          <p:nvPr/>
        </p:nvSpPr>
        <p:spPr>
          <a:xfrm>
            <a:off x="7211730" y="3606219"/>
            <a:ext cx="1672211" cy="954107"/>
          </a:xfrm>
          <a:prstGeom prst="rect">
            <a:avLst/>
          </a:prstGeom>
          <a:solidFill>
            <a:srgbClr val="BAE18F"/>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nl-NL" dirty="0" smtClean="0">
                <a:latin typeface="Times New Roman" panose="02020603050405020304" pitchFamily="18" charset="0"/>
                <a:ea typeface="Cambria Math" panose="02040503050406030204" pitchFamily="18" charset="0"/>
              </a:rPr>
              <a:t>Bản vẽ mặt bằng khu vực để xe NCC (phân rõ sở hữu chung, sở hữu riêng)</a:t>
            </a:r>
            <a:endParaRPr lang="en-US" dirty="0"/>
          </a:p>
        </p:txBody>
      </p:sp>
      <p:sp>
        <p:nvSpPr>
          <p:cNvPr id="48" name="Rectangle 47"/>
          <p:cNvSpPr/>
          <p:nvPr/>
        </p:nvSpPr>
        <p:spPr>
          <a:xfrm>
            <a:off x="6890155" y="3616429"/>
            <a:ext cx="321576" cy="30777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spcBef>
                <a:spcPts val="400"/>
              </a:spcBef>
              <a:spcAft>
                <a:spcPts val="400"/>
              </a:spcAft>
            </a:pP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p>
        </p:txBody>
      </p:sp>
    </p:spTree>
    <p:extLst>
      <p:ext uri="{BB962C8B-B14F-4D97-AF65-F5344CB8AC3E}">
        <p14:creationId xmlns:p14="http://schemas.microsoft.com/office/powerpoint/2010/main" val="21678603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89692" y="-31151"/>
            <a:ext cx="9459866"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04</a:t>
            </a:r>
            <a:r>
              <a:rPr lang="en-US" sz="1800" smtClean="0">
                <a:solidFill>
                  <a:srgbClr val="ED2727"/>
                </a:solidFill>
                <a:latin typeface="Times New Roman" panose="02020603050405020304" pitchFamily="18" charset="0"/>
                <a:cs typeface="Times New Roman" panose="02020603050405020304" pitchFamily="18" charset="0"/>
              </a:rPr>
              <a:t>. VỀ </a:t>
            </a:r>
            <a:r>
              <a:rPr lang="en" sz="1800" smtClean="0">
                <a:solidFill>
                  <a:srgbClr val="ED2727"/>
                </a:solidFill>
                <a:latin typeface="Times New Roman" panose="02020603050405020304" pitchFamily="18" charset="0"/>
                <a:cs typeface="Times New Roman" panose="02020603050405020304" pitchFamily="18" charset="0"/>
              </a:rPr>
              <a:t>PHÁT </a:t>
            </a:r>
            <a:r>
              <a:rPr lang="en" sz="1800" dirty="0" smtClean="0">
                <a:solidFill>
                  <a:srgbClr val="ED2727"/>
                </a:solidFill>
                <a:latin typeface="Times New Roman" panose="02020603050405020304" pitchFamily="18" charset="0"/>
                <a:cs typeface="Times New Roman" panose="02020603050405020304" pitchFamily="18" charset="0"/>
              </a:rPr>
              <a:t>TRIỂN NHÀ Ở</a:t>
            </a:r>
            <a:endParaRPr sz="1800" dirty="0">
              <a:solidFill>
                <a:srgbClr val="ED2727"/>
              </a:solidFill>
            </a:endParaRPr>
          </a:p>
        </p:txBody>
      </p:sp>
      <p:sp>
        <p:nvSpPr>
          <p:cNvPr id="42" name="Rectangle 41"/>
          <p:cNvSpPr/>
          <p:nvPr/>
        </p:nvSpPr>
        <p:spPr>
          <a:xfrm>
            <a:off x="455918" y="496094"/>
            <a:ext cx="8525017" cy="738664"/>
          </a:xfrm>
          <a:prstGeom prst="rect">
            <a:avLst/>
          </a:prstGeom>
        </p:spPr>
        <p:txBody>
          <a:bodyPr wrap="square">
            <a:spAutoFit/>
          </a:bodyPr>
          <a:lstStyle/>
          <a:p>
            <a:pPr algn="just"/>
            <a:r>
              <a:rPr lang="en-US" b="1" i="1" dirty="0" smtClean="0">
                <a:solidFill>
                  <a:srgbClr val="C00000"/>
                </a:solidFill>
                <a:latin typeface="Times New Roman" panose="02020603050405020304" pitchFamily="18" charset="0"/>
                <a:cs typeface="Times New Roman" panose="02020603050405020304" pitchFamily="18" charset="0"/>
              </a:rPr>
              <a:t>2. </a:t>
            </a:r>
            <a:r>
              <a:rPr lang="en-US" b="1" i="1" dirty="0" err="1" smtClean="0">
                <a:solidFill>
                  <a:srgbClr val="C00000"/>
                </a:solidFill>
                <a:latin typeface="Times New Roman" panose="02020603050405020304" pitchFamily="18" charset="0"/>
                <a:cs typeface="Times New Roman" panose="02020603050405020304" pitchFamily="18" charset="0"/>
              </a:rPr>
              <a:t>Dự</a:t>
            </a:r>
            <a:r>
              <a:rPr lang="en-US" b="1" i="1" dirty="0" smtClean="0">
                <a:solidFill>
                  <a:srgbClr val="C00000"/>
                </a:solidFill>
                <a:latin typeface="Times New Roman" panose="02020603050405020304" pitchFamily="18" charset="0"/>
                <a:cs typeface="Times New Roman" panose="02020603050405020304" pitchFamily="18" charset="0"/>
              </a:rPr>
              <a:t> </a:t>
            </a:r>
            <a:r>
              <a:rPr lang="en-US" b="1" i="1" dirty="0" err="1" smtClean="0">
                <a:solidFill>
                  <a:srgbClr val="C00000"/>
                </a:solidFill>
                <a:latin typeface="Times New Roman" panose="02020603050405020304" pitchFamily="18" charset="0"/>
                <a:cs typeface="Times New Roman" panose="02020603050405020304" pitchFamily="18" charset="0"/>
              </a:rPr>
              <a:t>án</a:t>
            </a:r>
            <a:r>
              <a:rPr lang="en-US" b="1" i="1" dirty="0" smtClean="0">
                <a:solidFill>
                  <a:srgbClr val="C00000"/>
                </a:solidFill>
                <a:latin typeface="Times New Roman" panose="02020603050405020304" pitchFamily="18" charset="0"/>
                <a:cs typeface="Times New Roman" panose="02020603050405020304" pitchFamily="18" charset="0"/>
              </a:rPr>
              <a:t> XD </a:t>
            </a:r>
            <a:r>
              <a:rPr lang="en-US" b="1" i="1" dirty="0" err="1" smtClean="0">
                <a:solidFill>
                  <a:srgbClr val="C00000"/>
                </a:solidFill>
                <a:latin typeface="Times New Roman" panose="02020603050405020304" pitchFamily="18" charset="0"/>
                <a:cs typeface="Times New Roman" panose="02020603050405020304" pitchFamily="18" charset="0"/>
              </a:rPr>
              <a:t>nhà</a:t>
            </a:r>
            <a:r>
              <a:rPr lang="en-US" b="1" i="1" dirty="0" smtClean="0">
                <a:solidFill>
                  <a:srgbClr val="C00000"/>
                </a:solidFill>
                <a:latin typeface="Times New Roman" panose="02020603050405020304" pitchFamily="18" charset="0"/>
                <a:cs typeface="Times New Roman" panose="02020603050405020304" pitchFamily="18" charset="0"/>
              </a:rPr>
              <a:t> ở </a:t>
            </a:r>
            <a:r>
              <a:rPr lang="en-US" b="1" i="1" dirty="0" err="1" smtClean="0">
                <a:solidFill>
                  <a:srgbClr val="C00000"/>
                </a:solidFill>
                <a:latin typeface="Times New Roman" panose="02020603050405020304" pitchFamily="18" charset="0"/>
                <a:cs typeface="Times New Roman" panose="02020603050405020304" pitchFamily="18" charset="0"/>
              </a:rPr>
              <a:t>thương</a:t>
            </a:r>
            <a:r>
              <a:rPr lang="en-US" b="1" i="1" dirty="0" smtClean="0">
                <a:solidFill>
                  <a:srgbClr val="C00000"/>
                </a:solidFill>
                <a:latin typeface="Times New Roman" panose="02020603050405020304" pitchFamily="18" charset="0"/>
                <a:cs typeface="Times New Roman" panose="02020603050405020304" pitchFamily="18" charset="0"/>
              </a:rPr>
              <a:t> </a:t>
            </a:r>
            <a:r>
              <a:rPr lang="en-US" b="1" i="1" dirty="0" err="1" smtClean="0">
                <a:solidFill>
                  <a:srgbClr val="C00000"/>
                </a:solidFill>
                <a:latin typeface="Times New Roman" panose="02020603050405020304" pitchFamily="18" charset="0"/>
                <a:cs typeface="Times New Roman" panose="02020603050405020304" pitchFamily="18" charset="0"/>
              </a:rPr>
              <a:t>mại</a:t>
            </a:r>
            <a:r>
              <a:rPr lang="en-US" b="1" i="1" dirty="0" smtClean="0">
                <a:solidFill>
                  <a:srgbClr val="C00000"/>
                </a:solidFill>
                <a:latin typeface="Times New Roman" panose="02020603050405020304" pitchFamily="18" charset="0"/>
                <a:cs typeface="Times New Roman" panose="02020603050405020304" pitchFamily="18" charset="0"/>
              </a:rPr>
              <a:t>:</a:t>
            </a:r>
            <a:r>
              <a:rPr lang="en-US" b="1" dirty="0" smtClean="0">
                <a:solidFill>
                  <a:srgbClr val="C00000"/>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Kế</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thừa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smtClean="0">
                <a:solidFill>
                  <a:schemeClr val="accent6">
                    <a:lumMod val="75000"/>
                  </a:schemeClr>
                </a:solidFill>
                <a:latin typeface="Times New Roman" panose="02020603050405020304" pitchFamily="18" charset="0"/>
                <a:cs typeface="Times New Roman" panose="02020603050405020304" pitchFamily="18" charset="0"/>
              </a:rPr>
              <a:t>ở </a:t>
            </a:r>
            <a:r>
              <a:rPr lang="en-US" dirty="0">
                <a:solidFill>
                  <a:schemeClr val="accent6">
                    <a:lumMod val="75000"/>
                  </a:schemeClr>
                </a:solidFill>
                <a:latin typeface="Times New Roman" panose="02020603050405020304" pitchFamily="18" charset="0"/>
                <a:cs typeface="Times New Roman" panose="02020603050405020304" pitchFamily="18" charset="0"/>
              </a:rPr>
              <a:t>2014 </a:t>
            </a:r>
            <a:r>
              <a:rPr lang="en-US" dirty="0" err="1">
                <a:solidFill>
                  <a:schemeClr val="accent6">
                    <a:lumMod val="75000"/>
                  </a:schemeClr>
                </a:solidFill>
                <a:latin typeface="Times New Roman" panose="02020603050405020304" pitchFamily="18" charset="0"/>
                <a:cs typeface="Times New Roman" panose="02020603050405020304" pitchFamily="18" charset="0"/>
              </a:rPr>
              <a:t>về</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thực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hiện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DA,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quyền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nghĩa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vụ</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của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chủ</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đầu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tư</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37, 38); </a:t>
            </a:r>
            <a:r>
              <a:rPr lang="en-US" dirty="0" err="1" smtClean="0">
                <a:solidFill>
                  <a:srgbClr val="7030A0"/>
                </a:solidFill>
                <a:latin typeface="Times New Roman" panose="02020603050405020304" pitchFamily="18" charset="0"/>
                <a:cs typeface="Times New Roman" panose="02020603050405020304" pitchFamily="18" charset="0"/>
              </a:rPr>
              <a:t>chỉnh</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lý</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điều</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kiện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của</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chủ</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đầu</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tư</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dự</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án</a:t>
            </a:r>
            <a:r>
              <a:rPr lang="en-US" dirty="0" smtClean="0">
                <a:solidFill>
                  <a:srgbClr val="7030A0"/>
                </a:solidFill>
                <a:latin typeface="Times New Roman" panose="02020603050405020304" pitchFamily="18" charset="0"/>
                <a:cs typeface="Times New Roman" panose="02020603050405020304" pitchFamily="18" charset="0"/>
              </a:rPr>
              <a:t> NOTM </a:t>
            </a:r>
            <a:r>
              <a:rPr lang="en-US" dirty="0" err="1" smtClean="0">
                <a:solidFill>
                  <a:srgbClr val="7030A0"/>
                </a:solidFill>
                <a:latin typeface="Times New Roman" panose="02020603050405020304" pitchFamily="18" charset="0"/>
                <a:cs typeface="Times New Roman" panose="02020603050405020304" pitchFamily="18" charset="0"/>
              </a:rPr>
              <a:t>cho</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phù</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hợp</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với</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Luật</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Đất</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đai</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pháp</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luật</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về</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đầu</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tư</a:t>
            </a:r>
            <a:r>
              <a:rPr lang="en-US" dirty="0">
                <a:solidFill>
                  <a:srgbClr val="7030A0"/>
                </a:solidFill>
                <a:latin typeface="Times New Roman" panose="02020603050405020304" pitchFamily="18" charset="0"/>
                <a:cs typeface="Times New Roman" panose="02020603050405020304" pitchFamily="18" charset="0"/>
              </a:rPr>
              <a:t> </a:t>
            </a:r>
            <a:r>
              <a:rPr lang="en-US" dirty="0" smtClean="0">
                <a:solidFill>
                  <a:srgbClr val="7030A0"/>
                </a:solidFill>
                <a:latin typeface="Times New Roman" panose="02020603050405020304" pitchFamily="18" charset="0"/>
                <a:cs typeface="Times New Roman" panose="02020603050405020304" pitchFamily="18" charset="0"/>
              </a:rPr>
              <a:t>(</a:t>
            </a:r>
            <a:r>
              <a:rPr lang="en-US" dirty="0" err="1" smtClean="0">
                <a:solidFill>
                  <a:srgbClr val="7030A0"/>
                </a:solidFill>
                <a:latin typeface="Times New Roman" panose="02020603050405020304" pitchFamily="18" charset="0"/>
                <a:cs typeface="Times New Roman" panose="02020603050405020304" pitchFamily="18" charset="0"/>
              </a:rPr>
              <a:t>Điều</a:t>
            </a:r>
            <a:r>
              <a:rPr lang="en-US" dirty="0" smtClean="0">
                <a:solidFill>
                  <a:srgbClr val="7030A0"/>
                </a:solidFill>
                <a:latin typeface="Times New Roman" panose="02020603050405020304" pitchFamily="18" charset="0"/>
                <a:cs typeface="Times New Roman" panose="02020603050405020304" pitchFamily="18" charset="0"/>
              </a:rPr>
              <a:t> 36)</a:t>
            </a:r>
          </a:p>
        </p:txBody>
      </p:sp>
      <p:sp>
        <p:nvSpPr>
          <p:cNvPr id="6" name="Rectangle 5"/>
          <p:cNvSpPr/>
          <p:nvPr/>
        </p:nvSpPr>
        <p:spPr>
          <a:xfrm>
            <a:off x="455917" y="1630387"/>
            <a:ext cx="8525017" cy="995144"/>
          </a:xfrm>
          <a:prstGeom prst="rect">
            <a:avLst/>
          </a:prstGeom>
        </p:spPr>
        <p:txBody>
          <a:bodyPr wrap="square">
            <a:spAutoFit/>
          </a:bodyPr>
          <a:lstStyle/>
          <a:p>
            <a:pPr lvl="0" algn="just">
              <a:spcBef>
                <a:spcPts val="200"/>
              </a:spcBef>
              <a:spcAft>
                <a:spcPts val="200"/>
              </a:spcAft>
              <a:buSzPts val="1100"/>
              <a:defRPr/>
            </a:pPr>
            <a:r>
              <a:rPr lang="en-US" sz="1300" b="1" dirty="0" smtClean="0">
                <a:solidFill>
                  <a:srgbClr val="FF0000"/>
                </a:solidFill>
                <a:latin typeface="Times New Roman" panose="02020603050405020304" pitchFamily="18" charset="0"/>
                <a:cs typeface="Times New Roman" panose="02020603050405020304" pitchFamily="18" charset="0"/>
              </a:rPr>
              <a:t>1</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7030A0"/>
                </a:solidFill>
                <a:latin typeface="Times New Roman" panose="02020603050405020304" pitchFamily="18" charset="0"/>
                <a:cs typeface="Times New Roman" panose="02020603050405020304" pitchFamily="18" charset="0"/>
              </a:rPr>
              <a:t>Là</a:t>
            </a:r>
            <a:r>
              <a:rPr lang="en-US" sz="1300" dirty="0" smtClean="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doanh</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smtClean="0">
                <a:solidFill>
                  <a:srgbClr val="7030A0"/>
                </a:solidFill>
                <a:latin typeface="Times New Roman" panose="02020603050405020304" pitchFamily="18" charset="0"/>
                <a:cs typeface="Times New Roman" panose="02020603050405020304" pitchFamily="18" charset="0"/>
              </a:rPr>
              <a:t>nghiệp</a:t>
            </a:r>
            <a:r>
              <a:rPr lang="en-US" sz="1300" dirty="0" smtClean="0">
                <a:solidFill>
                  <a:srgbClr val="7030A0"/>
                </a:solidFill>
                <a:latin typeface="Times New Roman" panose="02020603050405020304" pitchFamily="18" charset="0"/>
                <a:cs typeface="Times New Roman" panose="02020603050405020304" pitchFamily="18" charset="0"/>
              </a:rPr>
              <a:t>, HTX, </a:t>
            </a:r>
            <a:r>
              <a:rPr lang="en-US" sz="1300" dirty="0" err="1" smtClean="0">
                <a:solidFill>
                  <a:srgbClr val="C00000"/>
                </a:solidFill>
                <a:latin typeface="Times New Roman" panose="02020603050405020304" pitchFamily="18" charset="0"/>
                <a:cs typeface="Times New Roman" panose="02020603050405020304" pitchFamily="18" charset="0"/>
              </a:rPr>
              <a:t>Liên</a:t>
            </a:r>
            <a:r>
              <a:rPr lang="en-US" sz="1300" dirty="0" smtClean="0">
                <a:solidFill>
                  <a:srgbClr val="C00000"/>
                </a:solidFill>
                <a:latin typeface="Times New Roman" panose="02020603050405020304" pitchFamily="18" charset="0"/>
                <a:cs typeface="Times New Roman" panose="02020603050405020304" pitchFamily="18" charset="0"/>
              </a:rPr>
              <a:t> </a:t>
            </a:r>
            <a:r>
              <a:rPr lang="en-US" sz="1300" dirty="0" err="1" smtClean="0">
                <a:solidFill>
                  <a:srgbClr val="C00000"/>
                </a:solidFill>
                <a:latin typeface="Times New Roman" panose="02020603050405020304" pitchFamily="18" charset="0"/>
                <a:cs typeface="Times New Roman" panose="02020603050405020304" pitchFamily="18" charset="0"/>
              </a:rPr>
              <a:t>hiệp</a:t>
            </a:r>
            <a:r>
              <a:rPr lang="en-US" sz="1300" dirty="0" smtClean="0">
                <a:solidFill>
                  <a:srgbClr val="C00000"/>
                </a:solidFill>
                <a:latin typeface="Times New Roman" panose="02020603050405020304" pitchFamily="18" charset="0"/>
                <a:cs typeface="Times New Roman" panose="02020603050405020304" pitchFamily="18" charset="0"/>
              </a:rPr>
              <a:t> HTX </a:t>
            </a:r>
            <a:r>
              <a:rPr lang="en-US" sz="1300" dirty="0" err="1" smtClean="0">
                <a:solidFill>
                  <a:srgbClr val="C00000"/>
                </a:solidFill>
                <a:latin typeface="Times New Roman" panose="02020603050405020304" pitchFamily="18" charset="0"/>
                <a:cs typeface="Times New Roman" panose="02020603050405020304" pitchFamily="18" charset="0"/>
              </a:rPr>
              <a:t>có</a:t>
            </a:r>
            <a:r>
              <a:rPr lang="en-US" sz="1300" dirty="0" smtClean="0">
                <a:solidFill>
                  <a:srgbClr val="C00000"/>
                </a:solidFill>
                <a:latin typeface="Times New Roman" panose="02020603050405020304" pitchFamily="18" charset="0"/>
                <a:cs typeface="Times New Roman" panose="02020603050405020304" pitchFamily="18" charset="0"/>
              </a:rPr>
              <a:t> </a:t>
            </a:r>
            <a:r>
              <a:rPr lang="en-US" sz="1300" dirty="0" err="1" smtClean="0">
                <a:solidFill>
                  <a:srgbClr val="C00000"/>
                </a:solidFill>
                <a:latin typeface="Times New Roman" panose="02020603050405020304" pitchFamily="18" charset="0"/>
                <a:cs typeface="Times New Roman" panose="02020603050405020304" pitchFamily="18" charset="0"/>
              </a:rPr>
              <a:t>ngành</a:t>
            </a:r>
            <a:r>
              <a:rPr lang="en-US" sz="1300" dirty="0" smtClean="0">
                <a:solidFill>
                  <a:srgbClr val="C00000"/>
                </a:solidFill>
                <a:latin typeface="Times New Roman" panose="02020603050405020304" pitchFamily="18" charset="0"/>
                <a:cs typeface="Times New Roman" panose="02020603050405020304" pitchFamily="18" charset="0"/>
              </a:rPr>
              <a:t> </a:t>
            </a:r>
            <a:r>
              <a:rPr lang="en-US" sz="1300" dirty="0" err="1" smtClean="0">
                <a:solidFill>
                  <a:srgbClr val="C00000"/>
                </a:solidFill>
                <a:latin typeface="Times New Roman" panose="02020603050405020304" pitchFamily="18" charset="0"/>
                <a:cs typeface="Times New Roman" panose="02020603050405020304" pitchFamily="18" charset="0"/>
              </a:rPr>
              <a:t>nghề</a:t>
            </a:r>
            <a:r>
              <a:rPr lang="en-US" sz="1300" dirty="0" smtClean="0">
                <a:solidFill>
                  <a:srgbClr val="C00000"/>
                </a:solidFill>
                <a:latin typeface="Times New Roman" panose="02020603050405020304" pitchFamily="18" charset="0"/>
                <a:cs typeface="Times New Roman" panose="02020603050405020304" pitchFamily="18" charset="0"/>
              </a:rPr>
              <a:t> </a:t>
            </a:r>
            <a:r>
              <a:rPr lang="en-US" sz="1300" dirty="0" err="1">
                <a:solidFill>
                  <a:srgbClr val="C00000"/>
                </a:solidFill>
                <a:latin typeface="Times New Roman" panose="02020603050405020304" pitchFamily="18" charset="0"/>
                <a:cs typeface="Times New Roman" panose="02020603050405020304" pitchFamily="18" charset="0"/>
              </a:rPr>
              <a:t>kinh</a:t>
            </a:r>
            <a:r>
              <a:rPr lang="en-US" sz="1300" dirty="0">
                <a:solidFill>
                  <a:srgbClr val="C00000"/>
                </a:solidFill>
                <a:latin typeface="Times New Roman" panose="02020603050405020304" pitchFamily="18" charset="0"/>
                <a:cs typeface="Times New Roman" panose="02020603050405020304" pitchFamily="18" charset="0"/>
              </a:rPr>
              <a:t> </a:t>
            </a:r>
            <a:r>
              <a:rPr lang="en-US" sz="1300" dirty="0" err="1">
                <a:solidFill>
                  <a:srgbClr val="C00000"/>
                </a:solidFill>
                <a:latin typeface="Times New Roman" panose="02020603050405020304" pitchFamily="18" charset="0"/>
                <a:cs typeface="Times New Roman" panose="02020603050405020304" pitchFamily="18" charset="0"/>
              </a:rPr>
              <a:t>doanh</a:t>
            </a:r>
            <a:r>
              <a:rPr lang="en-US" sz="1300" dirty="0">
                <a:solidFill>
                  <a:srgbClr val="C00000"/>
                </a:solidFill>
                <a:latin typeface="Times New Roman" panose="02020603050405020304" pitchFamily="18" charset="0"/>
                <a:cs typeface="Times New Roman" panose="02020603050405020304" pitchFamily="18" charset="0"/>
              </a:rPr>
              <a:t> </a:t>
            </a:r>
            <a:r>
              <a:rPr lang="en-US" sz="1300" dirty="0" err="1" smtClean="0">
                <a:solidFill>
                  <a:srgbClr val="C00000"/>
                </a:solidFill>
                <a:latin typeface="Times New Roman" panose="02020603050405020304" pitchFamily="18" charset="0"/>
                <a:cs typeface="Times New Roman" panose="02020603050405020304" pitchFamily="18" charset="0"/>
              </a:rPr>
              <a:t>bất</a:t>
            </a:r>
            <a:r>
              <a:rPr lang="en-US" sz="1300" dirty="0" smtClean="0">
                <a:solidFill>
                  <a:srgbClr val="C00000"/>
                </a:solidFill>
                <a:latin typeface="Times New Roman" panose="02020603050405020304" pitchFamily="18" charset="0"/>
                <a:cs typeface="Times New Roman" panose="02020603050405020304" pitchFamily="18" charset="0"/>
              </a:rPr>
              <a:t> </a:t>
            </a:r>
            <a:r>
              <a:rPr lang="en-US" sz="1300" dirty="0" err="1" smtClean="0">
                <a:solidFill>
                  <a:srgbClr val="C00000"/>
                </a:solidFill>
                <a:latin typeface="Times New Roman" panose="02020603050405020304" pitchFamily="18" charset="0"/>
                <a:cs typeface="Times New Roman" panose="02020603050405020304" pitchFamily="18" charset="0"/>
              </a:rPr>
              <a:t>động</a:t>
            </a:r>
            <a:r>
              <a:rPr lang="en-US" sz="1300" dirty="0" smtClean="0">
                <a:solidFill>
                  <a:srgbClr val="C00000"/>
                </a:solidFill>
                <a:latin typeface="Times New Roman" panose="02020603050405020304" pitchFamily="18" charset="0"/>
                <a:cs typeface="Times New Roman" panose="02020603050405020304" pitchFamily="18" charset="0"/>
              </a:rPr>
              <a:t> </a:t>
            </a:r>
            <a:r>
              <a:rPr lang="en-US" sz="1300" dirty="0" err="1" smtClean="0">
                <a:solidFill>
                  <a:srgbClr val="C00000"/>
                </a:solidFill>
                <a:latin typeface="Times New Roman" panose="02020603050405020304" pitchFamily="18" charset="0"/>
                <a:cs typeface="Times New Roman" panose="02020603050405020304" pitchFamily="18" charset="0"/>
              </a:rPr>
              <a:t>sản</a:t>
            </a:r>
            <a:r>
              <a:rPr lang="en-US" sz="1300" dirty="0" smtClean="0">
                <a:solidFill>
                  <a:srgbClr val="C00000"/>
                </a:solidFill>
                <a:latin typeface="Times New Roman" panose="02020603050405020304" pitchFamily="18" charset="0"/>
                <a:cs typeface="Times New Roman" panose="02020603050405020304" pitchFamily="18" charset="0"/>
              </a:rPr>
              <a:t>;</a:t>
            </a:r>
          </a:p>
          <a:p>
            <a:pPr lvl="0" algn="just">
              <a:spcBef>
                <a:spcPts val="200"/>
              </a:spcBef>
              <a:spcAft>
                <a:spcPts val="200"/>
              </a:spcAft>
              <a:buSzPts val="1100"/>
              <a:defRPr/>
            </a:pPr>
            <a:r>
              <a:rPr lang="en-US" sz="1300" b="1" dirty="0" smtClean="0">
                <a:solidFill>
                  <a:srgbClr val="FF0000"/>
                </a:solidFill>
                <a:latin typeface="Times New Roman" panose="02020603050405020304" pitchFamily="18" charset="0"/>
                <a:cs typeface="Times New Roman" panose="02020603050405020304" pitchFamily="18" charset="0"/>
              </a:rPr>
              <a:t>2</a:t>
            </a:r>
            <a:r>
              <a:rPr lang="en-US" sz="1300" dirty="0" smtClean="0">
                <a:solidFill>
                  <a:srgbClr val="7030A0"/>
                </a:solidFill>
                <a:latin typeface="Times New Roman" panose="02020603050405020304" pitchFamily="18" charset="0"/>
                <a:cs typeface="Times New Roman" panose="02020603050405020304" pitchFamily="18" charset="0"/>
              </a:rPr>
              <a:t>. </a:t>
            </a:r>
            <a:r>
              <a:rPr lang="en-US" sz="1300" dirty="0" err="1" smtClean="0">
                <a:solidFill>
                  <a:srgbClr val="7030A0"/>
                </a:solidFill>
                <a:latin typeface="Times New Roman" panose="02020603050405020304" pitchFamily="18" charset="0"/>
                <a:cs typeface="Times New Roman" panose="02020603050405020304" pitchFamily="18" charset="0"/>
              </a:rPr>
              <a:t>Được</a:t>
            </a:r>
            <a:r>
              <a:rPr lang="en-US" sz="1300" dirty="0" smtClean="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giao</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đất</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cho</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thuê</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đất</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hoặc</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chấp</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thuận</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nhà</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đầu</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tư</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khi</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tổ</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chức</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đấu</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smtClean="0">
                <a:solidFill>
                  <a:srgbClr val="7030A0"/>
                </a:solidFill>
                <a:latin typeface="Times New Roman" panose="02020603050405020304" pitchFamily="18" charset="0"/>
                <a:cs typeface="Times New Roman" panose="02020603050405020304" pitchFamily="18" charset="0"/>
              </a:rPr>
              <a:t>giá</a:t>
            </a:r>
            <a:r>
              <a:rPr lang="en-US" sz="1300" dirty="0" smtClean="0">
                <a:solidFill>
                  <a:srgbClr val="7030A0"/>
                </a:solidFill>
                <a:latin typeface="Times New Roman" panose="02020603050405020304" pitchFamily="18" charset="0"/>
                <a:cs typeface="Times New Roman" panose="02020603050405020304" pitchFamily="18" charset="0"/>
              </a:rPr>
              <a:t> QSDĐ, </a:t>
            </a:r>
            <a:r>
              <a:rPr lang="en-US" sz="1300" dirty="0" err="1">
                <a:solidFill>
                  <a:srgbClr val="7030A0"/>
                </a:solidFill>
                <a:latin typeface="Times New Roman" panose="02020603050405020304" pitchFamily="18" charset="0"/>
                <a:cs typeface="Times New Roman" panose="02020603050405020304" pitchFamily="18" charset="0"/>
              </a:rPr>
              <a:t>đấu</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smtClean="0">
                <a:solidFill>
                  <a:srgbClr val="7030A0"/>
                </a:solidFill>
                <a:latin typeface="Times New Roman" panose="02020603050405020304" pitchFamily="18" charset="0"/>
                <a:cs typeface="Times New Roman" panose="02020603050405020304" pitchFamily="18" charset="0"/>
              </a:rPr>
              <a:t>thấu</a:t>
            </a:r>
            <a:r>
              <a:rPr lang="en-US" sz="1300" dirty="0" smtClean="0">
                <a:solidFill>
                  <a:srgbClr val="7030A0"/>
                </a:solidFill>
                <a:latin typeface="Times New Roman" panose="02020603050405020304" pitchFamily="18" charset="0"/>
                <a:cs typeface="Times New Roman" panose="02020603050405020304" pitchFamily="18" charset="0"/>
              </a:rPr>
              <a:t> DA;</a:t>
            </a:r>
            <a:endParaRPr lang="en-US" sz="1300" dirty="0">
              <a:solidFill>
                <a:srgbClr val="7030A0"/>
              </a:solidFill>
              <a:latin typeface="Times New Roman" panose="02020603050405020304" pitchFamily="18" charset="0"/>
              <a:cs typeface="Times New Roman" panose="02020603050405020304" pitchFamily="18" charset="0"/>
            </a:endParaRPr>
          </a:p>
          <a:p>
            <a:pPr lvl="0" algn="just">
              <a:spcBef>
                <a:spcPts val="200"/>
              </a:spcBef>
              <a:spcAft>
                <a:spcPts val="200"/>
              </a:spcAft>
              <a:buSzPts val="1100"/>
              <a:defRPr/>
            </a:pPr>
            <a:r>
              <a:rPr lang="en-US" sz="1300" b="1" dirty="0" smtClean="0">
                <a:solidFill>
                  <a:srgbClr val="FF0000"/>
                </a:solidFill>
                <a:latin typeface="Times New Roman" panose="02020603050405020304" pitchFamily="18" charset="0"/>
                <a:cs typeface="Times New Roman" panose="02020603050405020304" pitchFamily="18" charset="0"/>
              </a:rPr>
              <a:t>3. </a:t>
            </a:r>
            <a:r>
              <a:rPr lang="en-US" sz="1300" dirty="0" err="1" smtClean="0">
                <a:solidFill>
                  <a:srgbClr val="7030A0"/>
                </a:solidFill>
                <a:latin typeface="Times New Roman" panose="02020603050405020304" pitchFamily="18" charset="0"/>
                <a:cs typeface="Times New Roman" panose="02020603050405020304" pitchFamily="18" charset="0"/>
              </a:rPr>
              <a:t>Được</a:t>
            </a:r>
            <a:r>
              <a:rPr lang="en-US" sz="1300" dirty="0" smtClean="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chấp</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smtClean="0">
                <a:solidFill>
                  <a:srgbClr val="7030A0"/>
                </a:solidFill>
                <a:latin typeface="Times New Roman" panose="02020603050405020304" pitchFamily="18" charset="0"/>
                <a:cs typeface="Times New Roman" panose="02020603050405020304" pitchFamily="18" charset="0"/>
              </a:rPr>
              <a:t>thuận</a:t>
            </a:r>
            <a:r>
              <a:rPr lang="en-US" sz="1300" dirty="0" smtClean="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chủ</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trương</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đầu</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tư</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đồng</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thời</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chấp</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thuận</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nhà</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đầu</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tư</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làm</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chủ</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đầu</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tư</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khi</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có</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quyền</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sử</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dụng</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đất</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thông</a:t>
            </a:r>
            <a:r>
              <a:rPr lang="en-US" sz="1300" dirty="0">
                <a:solidFill>
                  <a:srgbClr val="7030A0"/>
                </a:solidFill>
                <a:latin typeface="Times New Roman" panose="02020603050405020304" pitchFamily="18" charset="0"/>
                <a:cs typeface="Times New Roman" panose="02020603050405020304" pitchFamily="18" charset="0"/>
              </a:rPr>
              <a:t> qua </a:t>
            </a:r>
            <a:r>
              <a:rPr lang="en-US" sz="1300" dirty="0" err="1">
                <a:solidFill>
                  <a:srgbClr val="7030A0"/>
                </a:solidFill>
                <a:latin typeface="Times New Roman" panose="02020603050405020304" pitchFamily="18" charset="0"/>
                <a:cs typeface="Times New Roman" panose="02020603050405020304" pitchFamily="18" charset="0"/>
              </a:rPr>
              <a:t>nhận</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quyền</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sử</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dụng</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đất</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hoặc</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đang</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có</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smtClean="0">
                <a:solidFill>
                  <a:srgbClr val="7030A0"/>
                </a:solidFill>
                <a:latin typeface="Times New Roman" panose="02020603050405020304" pitchFamily="18" charset="0"/>
                <a:cs typeface="Times New Roman" panose="02020603050405020304" pitchFamily="18" charset="0"/>
              </a:rPr>
              <a:t>quyền</a:t>
            </a:r>
            <a:r>
              <a:rPr lang="en-US" sz="1300" dirty="0" smtClean="0">
                <a:solidFill>
                  <a:srgbClr val="7030A0"/>
                </a:solidFill>
                <a:latin typeface="Times New Roman" panose="02020603050405020304" pitchFamily="18" charset="0"/>
                <a:cs typeface="Times New Roman" panose="02020603050405020304" pitchFamily="18" charset="0"/>
              </a:rPr>
              <a:t> </a:t>
            </a:r>
            <a:r>
              <a:rPr lang="en-US" sz="1300" dirty="0" err="1" smtClean="0">
                <a:solidFill>
                  <a:srgbClr val="7030A0"/>
                </a:solidFill>
                <a:latin typeface="Times New Roman" panose="02020603050405020304" pitchFamily="18" charset="0"/>
                <a:cs typeface="Times New Roman" panose="02020603050405020304" pitchFamily="18" charset="0"/>
              </a:rPr>
              <a:t>sử</a:t>
            </a:r>
            <a:r>
              <a:rPr lang="en-US" sz="1300" dirty="0" smtClean="0">
                <a:solidFill>
                  <a:srgbClr val="7030A0"/>
                </a:solidFill>
                <a:latin typeface="Times New Roman" panose="02020603050405020304" pitchFamily="18" charset="0"/>
                <a:cs typeface="Times New Roman" panose="02020603050405020304" pitchFamily="18" charset="0"/>
              </a:rPr>
              <a:t> </a:t>
            </a:r>
            <a:r>
              <a:rPr lang="en-US" sz="1300" dirty="0" err="1" smtClean="0">
                <a:solidFill>
                  <a:srgbClr val="7030A0"/>
                </a:solidFill>
                <a:latin typeface="Times New Roman" panose="02020603050405020304" pitchFamily="18" charset="0"/>
                <a:cs typeface="Times New Roman" panose="02020603050405020304" pitchFamily="18" charset="0"/>
              </a:rPr>
              <a:t>dụng</a:t>
            </a:r>
            <a:r>
              <a:rPr lang="en-US" sz="1300" dirty="0" smtClean="0">
                <a:solidFill>
                  <a:srgbClr val="7030A0"/>
                </a:solidFill>
                <a:latin typeface="Times New Roman" panose="02020603050405020304" pitchFamily="18" charset="0"/>
                <a:cs typeface="Times New Roman" panose="02020603050405020304" pitchFamily="18" charset="0"/>
              </a:rPr>
              <a:t> </a:t>
            </a:r>
            <a:r>
              <a:rPr lang="en-US" sz="1300" dirty="0" err="1" smtClean="0">
                <a:solidFill>
                  <a:srgbClr val="7030A0"/>
                </a:solidFill>
                <a:latin typeface="Times New Roman" panose="02020603050405020304" pitchFamily="18" charset="0"/>
                <a:cs typeface="Times New Roman" panose="02020603050405020304" pitchFamily="18" charset="0"/>
              </a:rPr>
              <a:t>đất</a:t>
            </a:r>
            <a:r>
              <a:rPr lang="en-US" sz="1300" dirty="0" smtClean="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theo</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quy</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định</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của</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Luật</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Đất</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smtClean="0">
                <a:solidFill>
                  <a:srgbClr val="7030A0"/>
                </a:solidFill>
                <a:latin typeface="Times New Roman" panose="02020603050405020304" pitchFamily="18" charset="0"/>
                <a:cs typeface="Times New Roman" panose="02020603050405020304" pitchFamily="18" charset="0"/>
              </a:rPr>
              <a:t>đai</a:t>
            </a:r>
            <a:r>
              <a:rPr lang="en-US" sz="1300" dirty="0" smtClean="0">
                <a:solidFill>
                  <a:srgbClr val="7030A0"/>
                </a:solidFill>
                <a:latin typeface="Times New Roman" panose="02020603050405020304" pitchFamily="18" charset="0"/>
                <a:cs typeface="Times New Roman" panose="02020603050405020304" pitchFamily="18" charset="0"/>
              </a:rPr>
              <a:t>.</a:t>
            </a:r>
            <a:endParaRPr lang="en-US" sz="1300" dirty="0">
              <a:solidFill>
                <a:srgbClr val="7030A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455918" y="1322610"/>
            <a:ext cx="8400641" cy="307777"/>
          </a:xfrm>
          <a:prstGeom prst="rect">
            <a:avLst/>
          </a:prstGeom>
        </p:spPr>
        <p:txBody>
          <a:bodyPr wrap="square">
            <a:spAutoFit/>
          </a:bodyPr>
          <a:lstStyle/>
          <a:p>
            <a:pPr algn="just"/>
            <a:r>
              <a:rPr lang="en-US" b="1" dirty="0" smtClean="0">
                <a:solidFill>
                  <a:schemeClr val="accent6">
                    <a:lumMod val="75000"/>
                  </a:schemeClr>
                </a:solidFill>
                <a:latin typeface="Times New Roman" panose="02020603050405020304" pitchFamily="18" charset="0"/>
                <a:cs typeface="Times New Roman" panose="02020603050405020304" pitchFamily="18" charset="0"/>
              </a:rPr>
              <a:t>ĐIỀU KIỆN CỦA CHỦ ĐẦU TƯ DỰ ÁN NOTM </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36)</a:t>
            </a:r>
            <a:endParaRPr lang="en-US" dirty="0" smtClean="0">
              <a:solidFill>
                <a:srgbClr val="7030A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473501" y="2735211"/>
            <a:ext cx="8400641" cy="307777"/>
          </a:xfrm>
          <a:prstGeom prst="rect">
            <a:avLst/>
          </a:prstGeom>
        </p:spPr>
        <p:txBody>
          <a:bodyPr wrap="square">
            <a:spAutoFit/>
          </a:bodyPr>
          <a:lstStyle/>
          <a:p>
            <a:pPr algn="just"/>
            <a:r>
              <a:rPr lang="en-US" b="1" dirty="0" smtClean="0">
                <a:solidFill>
                  <a:schemeClr val="accent6">
                    <a:lumMod val="75000"/>
                  </a:schemeClr>
                </a:solidFill>
                <a:latin typeface="Times New Roman" panose="02020603050405020304" pitchFamily="18" charset="0"/>
                <a:cs typeface="Times New Roman" panose="02020603050405020304" pitchFamily="18" charset="0"/>
              </a:rPr>
              <a:t>THỰC HIỆN DỰ ÁN NOTM </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37)</a:t>
            </a:r>
            <a:endParaRPr lang="en-US" dirty="0" smtClean="0">
              <a:solidFill>
                <a:srgbClr val="7030A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47125" y="3021160"/>
            <a:ext cx="8489851" cy="292388"/>
          </a:xfrm>
          <a:prstGeom prst="rect">
            <a:avLst/>
          </a:prstGeom>
        </p:spPr>
        <p:txBody>
          <a:bodyPr wrap="square">
            <a:spAutoFit/>
          </a:bodyPr>
          <a:lstStyle/>
          <a:p>
            <a:r>
              <a:rPr lang="en-US" sz="1300" b="1" dirty="0">
                <a:solidFill>
                  <a:srgbClr val="FF0000"/>
                </a:solidFill>
                <a:latin typeface="Times New Roman" panose="02020603050405020304" pitchFamily="18" charset="0"/>
                <a:cs typeface="Times New Roman" panose="02020603050405020304" pitchFamily="18" charset="0"/>
              </a:rPr>
              <a:t>1. </a:t>
            </a:r>
            <a:r>
              <a:rPr lang="en-US" sz="1300" dirty="0">
                <a:solidFill>
                  <a:schemeClr val="accent6">
                    <a:lumMod val="75000"/>
                  </a:schemeClr>
                </a:solidFill>
                <a:latin typeface="Times New Roman" panose="02020603050405020304" pitchFamily="18" charset="0"/>
                <a:cs typeface="Times New Roman" panose="02020603050405020304" pitchFamily="18" charset="0"/>
              </a:rPr>
              <a:t>T</a:t>
            </a:r>
            <a:r>
              <a:rPr lang="vi-VN" sz="1300" dirty="0">
                <a:solidFill>
                  <a:schemeClr val="accent6">
                    <a:lumMod val="75000"/>
                  </a:schemeClr>
                </a:solidFill>
                <a:latin typeface="Times New Roman" panose="02020603050405020304" pitchFamily="18" charset="0"/>
                <a:cs typeface="Times New Roman" panose="02020603050405020304" pitchFamily="18" charset="0"/>
              </a:rPr>
              <a:t>uân thủ quy định của Luật này, pháp luật về xây dựng và quy định khác của pháp luật có liên quan</a:t>
            </a:r>
            <a:endParaRPr lang="en-US" sz="13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455917" y="3320110"/>
            <a:ext cx="8472268" cy="461665"/>
          </a:xfrm>
          <a:prstGeom prst="rect">
            <a:avLst/>
          </a:prstGeom>
        </p:spPr>
        <p:txBody>
          <a:bodyPr wrap="square">
            <a:spAutoFit/>
          </a:bodyPr>
          <a:lstStyle/>
          <a:p>
            <a:pPr algn="just"/>
            <a:r>
              <a:rPr lang="en-US" sz="1200" b="1" dirty="0">
                <a:solidFill>
                  <a:srgbClr val="FF0000"/>
                </a:solidFill>
                <a:latin typeface="Times New Roman" panose="02020603050405020304" pitchFamily="18" charset="0"/>
                <a:cs typeface="Times New Roman" panose="02020603050405020304" pitchFamily="18" charset="0"/>
              </a:rPr>
              <a:t>2. </a:t>
            </a:r>
            <a:r>
              <a:rPr lang="en-US" sz="1200" dirty="0">
                <a:solidFill>
                  <a:schemeClr val="accent6">
                    <a:lumMod val="75000"/>
                  </a:schemeClr>
                </a:solidFill>
                <a:latin typeface="Times New Roman" panose="02020603050405020304" pitchFamily="18" charset="0"/>
                <a:cs typeface="Times New Roman" panose="02020603050405020304" pitchFamily="18" charset="0"/>
              </a:rPr>
              <a:t>P</a:t>
            </a:r>
            <a:r>
              <a:rPr lang="vi-VN" sz="1200" dirty="0">
                <a:solidFill>
                  <a:schemeClr val="accent6">
                    <a:lumMod val="75000"/>
                  </a:schemeClr>
                </a:solidFill>
                <a:latin typeface="Times New Roman" panose="02020603050405020304" pitchFamily="18" charset="0"/>
                <a:cs typeface="Times New Roman" panose="02020603050405020304" pitchFamily="18" charset="0"/>
              </a:rPr>
              <a:t>hải xây dựng nhà ở và hệ thống hạ tầng kỹ thuật, hạ tầng xã hội theo quy hoạch, nội dung và tiến độ dự án đã được phê duyệt; trường hợp dự án có phân kỳ đầu tư thì phải thực hiện xây dựng theo đúng phân kỳ đầu tư đã được chấp thuận</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455917" y="3779374"/>
            <a:ext cx="8472268" cy="276999"/>
          </a:xfrm>
          <a:prstGeom prst="rect">
            <a:avLst/>
          </a:prstGeom>
        </p:spPr>
        <p:txBody>
          <a:bodyPr wrap="square">
            <a:spAutoFit/>
          </a:bodyPr>
          <a:lstStyle/>
          <a:p>
            <a:pPr algn="just"/>
            <a:r>
              <a:rPr lang="en-US" sz="1200" b="1" dirty="0" smtClean="0">
                <a:solidFill>
                  <a:srgbClr val="FF0000"/>
                </a:solidFill>
                <a:latin typeface="Times New Roman" panose="02020603050405020304" pitchFamily="18" charset="0"/>
                <a:cs typeface="Times New Roman" panose="02020603050405020304" pitchFamily="18" charset="0"/>
              </a:rPr>
              <a:t>3. </a:t>
            </a:r>
            <a:r>
              <a:rPr lang="en-US" sz="1200" dirty="0" err="1" smtClean="0">
                <a:solidFill>
                  <a:srgbClr val="C00000"/>
                </a:solidFill>
                <a:latin typeface="Times New Roman" panose="02020603050405020304" pitchFamily="18" charset="0"/>
                <a:cs typeface="Times New Roman" panose="02020603050405020304" pitchFamily="18" charset="0"/>
              </a:rPr>
              <a:t>Bàn</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giao</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hệ</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thống</a:t>
            </a:r>
            <a:r>
              <a:rPr lang="en-US" sz="1200" dirty="0" smtClean="0">
                <a:solidFill>
                  <a:srgbClr val="C00000"/>
                </a:solidFill>
                <a:latin typeface="Times New Roman" panose="02020603050405020304" pitchFamily="18" charset="0"/>
                <a:cs typeface="Times New Roman" panose="02020603050405020304" pitchFamily="18" charset="0"/>
              </a:rPr>
              <a:t> HTKT, HTXH </a:t>
            </a:r>
            <a:r>
              <a:rPr lang="en-US" sz="1200" dirty="0" err="1" smtClean="0">
                <a:solidFill>
                  <a:srgbClr val="C00000"/>
                </a:solidFill>
                <a:latin typeface="Times New Roman" panose="02020603050405020304" pitchFamily="18" charset="0"/>
                <a:cs typeface="Times New Roman" panose="02020603050405020304" pitchFamily="18" charset="0"/>
              </a:rPr>
              <a:t>theo</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nội</a:t>
            </a:r>
            <a:r>
              <a:rPr lang="en-US" sz="1200" dirty="0" smtClean="0">
                <a:solidFill>
                  <a:srgbClr val="C00000"/>
                </a:solidFill>
                <a:latin typeface="Times New Roman" panose="02020603050405020304" pitchFamily="18" charset="0"/>
                <a:cs typeface="Times New Roman" panose="02020603050405020304" pitchFamily="18" charset="0"/>
              </a:rPr>
              <a:t> dung </a:t>
            </a:r>
            <a:r>
              <a:rPr lang="en-US" sz="1200" dirty="0" err="1" smtClean="0">
                <a:solidFill>
                  <a:srgbClr val="C00000"/>
                </a:solidFill>
                <a:latin typeface="Times New Roman" panose="02020603050405020304" pitchFamily="18" charset="0"/>
                <a:cs typeface="Times New Roman" panose="02020603050405020304" pitchFamily="18" charset="0"/>
              </a:rPr>
              <a:t>chủ</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trương</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đầu</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tư</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theo</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tiến</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độ</a:t>
            </a:r>
            <a:r>
              <a:rPr lang="en-US" sz="1200" dirty="0" smtClean="0">
                <a:solidFill>
                  <a:srgbClr val="C00000"/>
                </a:solidFill>
                <a:latin typeface="Times New Roman" panose="02020603050405020304" pitchFamily="18" charset="0"/>
                <a:cs typeface="Times New Roman" panose="02020603050405020304" pitchFamily="18" charset="0"/>
              </a:rPr>
              <a:t> DA </a:t>
            </a:r>
            <a:r>
              <a:rPr lang="en-US" sz="1200" dirty="0" err="1" smtClean="0">
                <a:solidFill>
                  <a:srgbClr val="C00000"/>
                </a:solidFill>
                <a:latin typeface="Times New Roman" panose="02020603050405020304" pitchFamily="18" charset="0"/>
                <a:cs typeface="Times New Roman" panose="02020603050405020304" pitchFamily="18" charset="0"/>
              </a:rPr>
              <a:t>đã</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được</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phê</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duyệt</a:t>
            </a:r>
            <a:endParaRPr lang="en-US" sz="1200" dirty="0">
              <a:solidFill>
                <a:srgbClr val="C0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473501" y="4056373"/>
            <a:ext cx="8472268" cy="461665"/>
          </a:xfrm>
          <a:prstGeom prst="rect">
            <a:avLst/>
          </a:prstGeom>
        </p:spPr>
        <p:txBody>
          <a:bodyPr wrap="square">
            <a:spAutoFit/>
          </a:bodyPr>
          <a:lstStyle/>
          <a:p>
            <a:pPr algn="just"/>
            <a:r>
              <a:rPr lang="en-US" sz="1200" b="1" dirty="0" smtClean="0">
                <a:solidFill>
                  <a:srgbClr val="FF0000"/>
                </a:solidFill>
                <a:latin typeface="Times New Roman" panose="02020603050405020304" pitchFamily="18" charset="0"/>
                <a:cs typeface="Times New Roman" panose="02020603050405020304" pitchFamily="18" charset="0"/>
              </a:rPr>
              <a:t>4. </a:t>
            </a:r>
            <a:r>
              <a:rPr lang="en-US" sz="1200" dirty="0" err="1" smtClean="0">
                <a:solidFill>
                  <a:srgbClr val="C00000"/>
                </a:solidFill>
                <a:latin typeface="Times New Roman" panose="02020603050405020304" pitchFamily="18" charset="0"/>
                <a:cs typeface="Times New Roman" panose="02020603050405020304" pitchFamily="18" charset="0"/>
              </a:rPr>
              <a:t>Bàn</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giao</a:t>
            </a:r>
            <a:r>
              <a:rPr lang="en-US" sz="1200" dirty="0" smtClean="0">
                <a:solidFill>
                  <a:srgbClr val="C00000"/>
                </a:solidFill>
                <a:latin typeface="Times New Roman" panose="02020603050405020304" pitchFamily="18" charset="0"/>
                <a:cs typeface="Times New Roman" panose="02020603050405020304" pitchFamily="18" charset="0"/>
              </a:rPr>
              <a:t> NO </a:t>
            </a:r>
            <a:r>
              <a:rPr lang="en-US" sz="1200" dirty="0" err="1" smtClean="0">
                <a:solidFill>
                  <a:srgbClr val="C00000"/>
                </a:solidFill>
                <a:latin typeface="Times New Roman" panose="02020603050405020304" pitchFamily="18" charset="0"/>
                <a:cs typeface="Times New Roman" panose="02020603050405020304" pitchFamily="18" charset="0"/>
              </a:rPr>
              <a:t>sau</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khi</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đã</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hoàn</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thành</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nghiệm</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thu</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công</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trình</a:t>
            </a:r>
            <a:r>
              <a:rPr lang="en-US" sz="1200" dirty="0" smtClean="0">
                <a:solidFill>
                  <a:srgbClr val="C00000"/>
                </a:solidFill>
                <a:latin typeface="Times New Roman" panose="02020603050405020304" pitchFamily="18" charset="0"/>
                <a:cs typeface="Times New Roman" panose="02020603050405020304" pitchFamily="18" charset="0"/>
              </a:rPr>
              <a:t> NO </a:t>
            </a:r>
            <a:r>
              <a:rPr lang="en-US" sz="1200" dirty="0" err="1" smtClean="0">
                <a:solidFill>
                  <a:srgbClr val="C00000"/>
                </a:solidFill>
                <a:latin typeface="Times New Roman" panose="02020603050405020304" pitchFamily="18" charset="0"/>
                <a:cs typeface="Times New Roman" panose="02020603050405020304" pitchFamily="18" charset="0"/>
              </a:rPr>
              <a:t>và</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công</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trình</a:t>
            </a:r>
            <a:r>
              <a:rPr lang="en-US" sz="1200" dirty="0" smtClean="0">
                <a:solidFill>
                  <a:srgbClr val="C00000"/>
                </a:solidFill>
                <a:latin typeface="Times New Roman" panose="02020603050405020304" pitchFamily="18" charset="0"/>
                <a:cs typeface="Times New Roman" panose="02020603050405020304" pitchFamily="18" charset="0"/>
              </a:rPr>
              <a:t> HTKT </a:t>
            </a:r>
            <a:r>
              <a:rPr lang="en-US" sz="1200" dirty="0" err="1" smtClean="0">
                <a:solidFill>
                  <a:srgbClr val="C00000"/>
                </a:solidFill>
                <a:latin typeface="Times New Roman" panose="02020603050405020304" pitchFamily="18" charset="0"/>
                <a:cs typeface="Times New Roman" panose="02020603050405020304" pitchFamily="18" charset="0"/>
              </a:rPr>
              <a:t>của</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khu</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vực</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có</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nhà</a:t>
            </a:r>
            <a:r>
              <a:rPr lang="en-US" sz="1200" dirty="0" smtClean="0">
                <a:solidFill>
                  <a:srgbClr val="C00000"/>
                </a:solidFill>
                <a:latin typeface="Times New Roman" panose="02020603050405020304" pitchFamily="18" charset="0"/>
                <a:cs typeface="Times New Roman" panose="02020603050405020304" pitchFamily="18" charset="0"/>
              </a:rPr>
              <a:t> ở </a:t>
            </a:r>
            <a:r>
              <a:rPr lang="en-US" sz="1200" dirty="0" err="1" smtClean="0">
                <a:solidFill>
                  <a:srgbClr val="C00000"/>
                </a:solidFill>
                <a:latin typeface="Times New Roman" panose="02020603050405020304" pitchFamily="18" charset="0"/>
                <a:cs typeface="Times New Roman" panose="02020603050405020304" pitchFamily="18" charset="0"/>
              </a:rPr>
              <a:t>theo</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tiến</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độ</a:t>
            </a:r>
            <a:r>
              <a:rPr lang="en-US" sz="1200" dirty="0" smtClean="0">
                <a:solidFill>
                  <a:srgbClr val="C00000"/>
                </a:solidFill>
                <a:latin typeface="Times New Roman" panose="02020603050405020304" pitchFamily="18" charset="0"/>
                <a:cs typeface="Times New Roman" panose="02020603050405020304" pitchFamily="18" charset="0"/>
              </a:rPr>
              <a:t> DA; t/h </a:t>
            </a:r>
            <a:r>
              <a:rPr lang="en-US" sz="1200" dirty="0" err="1" smtClean="0">
                <a:solidFill>
                  <a:srgbClr val="C00000"/>
                </a:solidFill>
                <a:latin typeface="Times New Roman" panose="02020603050405020304" pitchFamily="18" charset="0"/>
                <a:cs typeface="Times New Roman" panose="02020603050405020304" pitchFamily="18" charset="0"/>
              </a:rPr>
              <a:t>bàn</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giao</a:t>
            </a:r>
            <a:r>
              <a:rPr lang="en-US" sz="1200" dirty="0" smtClean="0">
                <a:solidFill>
                  <a:srgbClr val="C00000"/>
                </a:solidFill>
                <a:latin typeface="Times New Roman" panose="02020603050405020304" pitchFamily="18" charset="0"/>
                <a:cs typeface="Times New Roman" panose="02020603050405020304" pitchFamily="18" charset="0"/>
              </a:rPr>
              <a:t> NO </a:t>
            </a:r>
            <a:r>
              <a:rPr lang="en-US" sz="1200" dirty="0" err="1" smtClean="0">
                <a:solidFill>
                  <a:srgbClr val="C00000"/>
                </a:solidFill>
                <a:latin typeface="Times New Roman" panose="02020603050405020304" pitchFamily="18" charset="0"/>
                <a:cs typeface="Times New Roman" panose="02020603050405020304" pitchFamily="18" charset="0"/>
              </a:rPr>
              <a:t>xây</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dựng</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thô</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thì</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phải</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hoàn</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thiện</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toàn</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bộ</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mặt</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ngoài</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của</a:t>
            </a:r>
            <a:r>
              <a:rPr lang="en-US" sz="1200" dirty="0" smtClean="0">
                <a:solidFill>
                  <a:srgbClr val="C00000"/>
                </a:solidFill>
                <a:latin typeface="Times New Roman" panose="02020603050405020304" pitchFamily="18" charset="0"/>
                <a:cs typeface="Times New Roman" panose="02020603050405020304" pitchFamily="18" charset="0"/>
              </a:rPr>
              <a:t> NO </a:t>
            </a:r>
            <a:r>
              <a:rPr lang="en-US" sz="1200" dirty="0" err="1" smtClean="0">
                <a:solidFill>
                  <a:srgbClr val="C00000"/>
                </a:solidFill>
                <a:latin typeface="Times New Roman" panose="02020603050405020304" pitchFamily="18" charset="0"/>
                <a:cs typeface="Times New Roman" panose="02020603050405020304" pitchFamily="18" charset="0"/>
              </a:rPr>
              <a:t>đó</a:t>
            </a:r>
            <a:r>
              <a:rPr lang="en-US" sz="1200" dirty="0" smtClean="0">
                <a:solidFill>
                  <a:srgbClr val="C00000"/>
                </a:solidFill>
                <a:latin typeface="Times New Roman" panose="02020603050405020304" pitchFamily="18" charset="0"/>
                <a:cs typeface="Times New Roman" panose="02020603050405020304" pitchFamily="18" charset="0"/>
              </a:rPr>
              <a:t>; t/h </a:t>
            </a:r>
            <a:r>
              <a:rPr lang="en-US" sz="1200" dirty="0" err="1" smtClean="0">
                <a:solidFill>
                  <a:srgbClr val="C00000"/>
                </a:solidFill>
                <a:latin typeface="Times New Roman" panose="02020603050405020304" pitchFamily="18" charset="0"/>
                <a:cs typeface="Times New Roman" panose="02020603050405020304" pitchFamily="18" charset="0"/>
              </a:rPr>
              <a:t>bàn</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giao</a:t>
            </a:r>
            <a:r>
              <a:rPr lang="en-US" sz="1200" dirty="0" smtClean="0">
                <a:solidFill>
                  <a:srgbClr val="C00000"/>
                </a:solidFill>
                <a:latin typeface="Times New Roman" panose="02020603050405020304" pitchFamily="18" charset="0"/>
                <a:cs typeface="Times New Roman" panose="02020603050405020304" pitchFamily="18" charset="0"/>
              </a:rPr>
              <a:t> NCC </a:t>
            </a:r>
            <a:r>
              <a:rPr lang="en-US" sz="1200" dirty="0" err="1" smtClean="0">
                <a:solidFill>
                  <a:srgbClr val="C00000"/>
                </a:solidFill>
                <a:latin typeface="Times New Roman" panose="02020603050405020304" pitchFamily="18" charset="0"/>
                <a:cs typeface="Times New Roman" panose="02020603050405020304" pitchFamily="18" charset="0"/>
              </a:rPr>
              <a:t>thì</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phải</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có</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đủ</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hồ</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sơ</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bàn</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giao</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theo</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quy</a:t>
            </a:r>
            <a:r>
              <a:rPr lang="en-US" sz="1200" dirty="0" smtClean="0">
                <a:solidFill>
                  <a:srgbClr val="C00000"/>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định</a:t>
            </a:r>
            <a:endParaRPr lang="en-US" sz="1200" dirty="0">
              <a:solidFill>
                <a:srgbClr val="C0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491085" y="4515637"/>
            <a:ext cx="8472268" cy="292388"/>
          </a:xfrm>
          <a:prstGeom prst="rect">
            <a:avLst/>
          </a:prstGeom>
        </p:spPr>
        <p:txBody>
          <a:bodyPr wrap="square">
            <a:spAutoFit/>
          </a:bodyPr>
          <a:lstStyle/>
          <a:p>
            <a:pPr algn="just"/>
            <a:r>
              <a:rPr lang="en-US" sz="1300" b="1" dirty="0" smtClean="0">
                <a:solidFill>
                  <a:srgbClr val="FF0000"/>
                </a:solidFill>
                <a:latin typeface="Times New Roman" panose="02020603050405020304" pitchFamily="18" charset="0"/>
                <a:cs typeface="Times New Roman" panose="02020603050405020304" pitchFamily="18" charset="0"/>
              </a:rPr>
              <a:t>5.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Việc</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nghiệm</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thu</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NO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và</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hệ</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thống</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HTKT, HTXH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được</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thực</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hiện</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theo</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quy</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của</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pháp</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về</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xây</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dựng</a:t>
            </a:r>
            <a:endParaRPr lang="en-US" sz="13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33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89692" y="-31151"/>
            <a:ext cx="9459866"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04</a:t>
            </a:r>
            <a:r>
              <a:rPr lang="en-US" sz="1800" smtClean="0">
                <a:solidFill>
                  <a:srgbClr val="ED2727"/>
                </a:solidFill>
                <a:latin typeface="Times New Roman" panose="02020603050405020304" pitchFamily="18" charset="0"/>
                <a:cs typeface="Times New Roman" panose="02020603050405020304" pitchFamily="18" charset="0"/>
              </a:rPr>
              <a:t>. VỀ </a:t>
            </a:r>
            <a:r>
              <a:rPr lang="en" sz="1800" smtClean="0">
                <a:solidFill>
                  <a:srgbClr val="ED2727"/>
                </a:solidFill>
                <a:latin typeface="Times New Roman" panose="02020603050405020304" pitchFamily="18" charset="0"/>
                <a:cs typeface="Times New Roman" panose="02020603050405020304" pitchFamily="18" charset="0"/>
              </a:rPr>
              <a:t>PHÁT </a:t>
            </a:r>
            <a:r>
              <a:rPr lang="en" sz="1800" dirty="0" smtClean="0">
                <a:solidFill>
                  <a:srgbClr val="ED2727"/>
                </a:solidFill>
                <a:latin typeface="Times New Roman" panose="02020603050405020304" pitchFamily="18" charset="0"/>
                <a:cs typeface="Times New Roman" panose="02020603050405020304" pitchFamily="18" charset="0"/>
              </a:rPr>
              <a:t>TRIỂN NHÀ Ở</a:t>
            </a:r>
            <a:endParaRPr sz="1800" dirty="0">
              <a:solidFill>
                <a:srgbClr val="ED2727"/>
              </a:solidFill>
            </a:endParaRPr>
          </a:p>
        </p:txBody>
      </p:sp>
      <p:sp>
        <p:nvSpPr>
          <p:cNvPr id="47" name="Rectangle 46"/>
          <p:cNvSpPr/>
          <p:nvPr/>
        </p:nvSpPr>
        <p:spPr>
          <a:xfrm>
            <a:off x="277732" y="314738"/>
            <a:ext cx="8525017" cy="738664"/>
          </a:xfrm>
          <a:prstGeom prst="rect">
            <a:avLst/>
          </a:prstGeom>
        </p:spPr>
        <p:txBody>
          <a:bodyPr wrap="square">
            <a:spAutoFit/>
          </a:bodyPr>
          <a:lstStyle/>
          <a:p>
            <a:pPr algn="just"/>
            <a:r>
              <a:rPr lang="en-US" b="1" i="1" dirty="0" smtClean="0">
                <a:solidFill>
                  <a:srgbClr val="C00000"/>
                </a:solidFill>
                <a:latin typeface="Times New Roman" panose="02020603050405020304" pitchFamily="18" charset="0"/>
                <a:cs typeface="Times New Roman" panose="02020603050405020304" pitchFamily="18" charset="0"/>
              </a:rPr>
              <a:t>3. </a:t>
            </a:r>
            <a:r>
              <a:rPr lang="en-US" b="1" i="1" dirty="0" err="1" smtClean="0">
                <a:solidFill>
                  <a:srgbClr val="C00000"/>
                </a:solidFill>
                <a:latin typeface="Times New Roman" panose="02020603050405020304" pitchFamily="18" charset="0"/>
                <a:cs typeface="Times New Roman" panose="02020603050405020304" pitchFamily="18" charset="0"/>
              </a:rPr>
              <a:t>Nhà</a:t>
            </a:r>
            <a:r>
              <a:rPr lang="en-US" b="1" i="1" dirty="0" smtClean="0">
                <a:solidFill>
                  <a:srgbClr val="C00000"/>
                </a:solidFill>
                <a:latin typeface="Times New Roman" panose="02020603050405020304" pitchFamily="18" charset="0"/>
                <a:cs typeface="Times New Roman" panose="02020603050405020304" pitchFamily="18" charset="0"/>
              </a:rPr>
              <a:t> ở </a:t>
            </a:r>
            <a:r>
              <a:rPr lang="en-US" b="1" i="1" dirty="0" err="1" smtClean="0">
                <a:solidFill>
                  <a:srgbClr val="C00000"/>
                </a:solidFill>
                <a:latin typeface="Times New Roman" panose="02020603050405020304" pitchFamily="18" charset="0"/>
                <a:cs typeface="Times New Roman" panose="02020603050405020304" pitchFamily="18" charset="0"/>
              </a:rPr>
              <a:t>để</a:t>
            </a:r>
            <a:r>
              <a:rPr lang="en-US" b="1" i="1" dirty="0" smtClean="0">
                <a:solidFill>
                  <a:srgbClr val="C00000"/>
                </a:solidFill>
                <a:latin typeface="Times New Roman" panose="02020603050405020304" pitchFamily="18" charset="0"/>
                <a:cs typeface="Times New Roman" panose="02020603050405020304" pitchFamily="18" charset="0"/>
              </a:rPr>
              <a:t> </a:t>
            </a:r>
            <a:r>
              <a:rPr lang="en-US" b="1" i="1" dirty="0" err="1" smtClean="0">
                <a:solidFill>
                  <a:srgbClr val="C00000"/>
                </a:solidFill>
                <a:latin typeface="Times New Roman" panose="02020603050405020304" pitchFamily="18" charset="0"/>
                <a:cs typeface="Times New Roman" panose="02020603050405020304" pitchFamily="18" charset="0"/>
              </a:rPr>
              <a:t>phục</a:t>
            </a:r>
            <a:r>
              <a:rPr lang="en-US" b="1" i="1" dirty="0" smtClean="0">
                <a:solidFill>
                  <a:srgbClr val="C00000"/>
                </a:solidFill>
                <a:latin typeface="Times New Roman" panose="02020603050405020304" pitchFamily="18" charset="0"/>
                <a:cs typeface="Times New Roman" panose="02020603050405020304" pitchFamily="18" charset="0"/>
              </a:rPr>
              <a:t> </a:t>
            </a:r>
            <a:r>
              <a:rPr lang="en-US" b="1" i="1" dirty="0" err="1" smtClean="0">
                <a:solidFill>
                  <a:srgbClr val="C00000"/>
                </a:solidFill>
                <a:latin typeface="Times New Roman" panose="02020603050405020304" pitchFamily="18" charset="0"/>
                <a:cs typeface="Times New Roman" panose="02020603050405020304" pitchFamily="18" charset="0"/>
              </a:rPr>
              <a:t>vụ</a:t>
            </a:r>
            <a:r>
              <a:rPr lang="en-US" b="1" i="1" dirty="0" smtClean="0">
                <a:solidFill>
                  <a:srgbClr val="C00000"/>
                </a:solidFill>
                <a:latin typeface="Times New Roman" panose="02020603050405020304" pitchFamily="18" charset="0"/>
                <a:cs typeface="Times New Roman" panose="02020603050405020304" pitchFamily="18" charset="0"/>
              </a:rPr>
              <a:t> </a:t>
            </a:r>
            <a:r>
              <a:rPr lang="en-US" b="1" i="1" dirty="0" err="1" smtClean="0">
                <a:solidFill>
                  <a:srgbClr val="C00000"/>
                </a:solidFill>
                <a:latin typeface="Times New Roman" panose="02020603050405020304" pitchFamily="18" charset="0"/>
                <a:cs typeface="Times New Roman" panose="02020603050405020304" pitchFamily="18" charset="0"/>
              </a:rPr>
              <a:t>tái</a:t>
            </a:r>
            <a:r>
              <a:rPr lang="en-US" b="1" i="1" dirty="0" smtClean="0">
                <a:solidFill>
                  <a:srgbClr val="C00000"/>
                </a:solidFill>
                <a:latin typeface="Times New Roman" panose="02020603050405020304" pitchFamily="18" charset="0"/>
                <a:cs typeface="Times New Roman" panose="02020603050405020304" pitchFamily="18" charset="0"/>
              </a:rPr>
              <a:t> </a:t>
            </a:r>
            <a:r>
              <a:rPr lang="en-US" b="1" i="1" dirty="0" err="1" smtClean="0">
                <a:solidFill>
                  <a:srgbClr val="C00000"/>
                </a:solidFill>
                <a:latin typeface="Times New Roman" panose="02020603050405020304" pitchFamily="18" charset="0"/>
                <a:cs typeface="Times New Roman" panose="02020603050405020304" pitchFamily="18" charset="0"/>
              </a:rPr>
              <a:t>định</a:t>
            </a:r>
            <a:r>
              <a:rPr lang="en-US" b="1" i="1" dirty="0" smtClean="0">
                <a:solidFill>
                  <a:srgbClr val="C00000"/>
                </a:solidFill>
                <a:latin typeface="Times New Roman" panose="02020603050405020304" pitchFamily="18" charset="0"/>
                <a:cs typeface="Times New Roman" panose="02020603050405020304" pitchFamily="18" charset="0"/>
              </a:rPr>
              <a:t> </a:t>
            </a:r>
            <a:r>
              <a:rPr lang="en-US" b="1" i="1" dirty="0" err="1" smtClean="0">
                <a:solidFill>
                  <a:srgbClr val="C00000"/>
                </a:solidFill>
                <a:latin typeface="Times New Roman" panose="02020603050405020304" pitchFamily="18" charset="0"/>
                <a:cs typeface="Times New Roman" panose="02020603050405020304" pitchFamily="18" charset="0"/>
              </a:rPr>
              <a:t>cư</a:t>
            </a:r>
            <a:r>
              <a:rPr lang="en-US" b="1" i="1" dirty="0" smtClean="0">
                <a:solidFill>
                  <a:schemeClr val="accent6">
                    <a:lumMod val="75000"/>
                  </a:schemeClr>
                </a:solidFill>
                <a:latin typeface="Times New Roman" panose="02020603050405020304" pitchFamily="18" charset="0"/>
                <a:cs typeface="Times New Roman" panose="02020603050405020304" pitchFamily="18" charset="0"/>
              </a:rPr>
              <a:t>:</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Kế</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thừa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smtClean="0">
                <a:solidFill>
                  <a:schemeClr val="accent6">
                    <a:lumMod val="75000"/>
                  </a:schemeClr>
                </a:solidFill>
                <a:latin typeface="Times New Roman" panose="02020603050405020304" pitchFamily="18" charset="0"/>
                <a:cs typeface="Times New Roman" panose="02020603050405020304" pitchFamily="18" charset="0"/>
              </a:rPr>
              <a:t>ở 2014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về</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nguyên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tắc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yêu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cầu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phát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triển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phục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vụ</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tái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cư</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từ</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49-57); </a:t>
            </a:r>
            <a:r>
              <a:rPr lang="en-US" dirty="0" err="1" smtClean="0">
                <a:solidFill>
                  <a:srgbClr val="7030A0"/>
                </a:solidFill>
                <a:latin typeface="Times New Roman" panose="02020603050405020304" pitchFamily="18" charset="0"/>
                <a:cs typeface="Times New Roman" panose="02020603050405020304" pitchFamily="18" charset="0"/>
              </a:rPr>
              <a:t>chỉnh</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lý</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quy</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định</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về</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bố</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trí</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nhà</a:t>
            </a:r>
            <a:r>
              <a:rPr lang="en-US" dirty="0" smtClean="0">
                <a:solidFill>
                  <a:srgbClr val="7030A0"/>
                </a:solidFill>
                <a:latin typeface="Times New Roman" panose="02020603050405020304" pitchFamily="18" charset="0"/>
                <a:cs typeface="Times New Roman" panose="02020603050405020304" pitchFamily="18" charset="0"/>
              </a:rPr>
              <a:t> ở </a:t>
            </a:r>
            <a:r>
              <a:rPr lang="en-US" dirty="0" err="1" smtClean="0">
                <a:solidFill>
                  <a:srgbClr val="7030A0"/>
                </a:solidFill>
                <a:latin typeface="Times New Roman" panose="02020603050405020304" pitchFamily="18" charset="0"/>
                <a:cs typeface="Times New Roman" panose="02020603050405020304" pitchFamily="18" charset="0"/>
              </a:rPr>
              <a:t>phục</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vụ</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tái</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định</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cư</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bổ</a:t>
            </a:r>
            <a:r>
              <a:rPr lang="en-US" dirty="0" smtClean="0">
                <a:solidFill>
                  <a:srgbClr val="7030A0"/>
                </a:solidFill>
                <a:latin typeface="Times New Roman" panose="02020603050405020304" pitchFamily="18" charset="0"/>
                <a:cs typeface="Times New Roman" panose="02020603050405020304" pitchFamily="18" charset="0"/>
              </a:rPr>
              <a:t> sung </a:t>
            </a:r>
            <a:r>
              <a:rPr lang="en-US" dirty="0" err="1" smtClean="0">
                <a:solidFill>
                  <a:srgbClr val="7030A0"/>
                </a:solidFill>
                <a:latin typeface="Times New Roman" panose="02020603050405020304" pitchFamily="18" charset="0"/>
                <a:cs typeface="Times New Roman" panose="02020603050405020304" pitchFamily="18" charset="0"/>
              </a:rPr>
              <a:t>quy</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định</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bố</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trí</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tái</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định</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cư</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trong</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dự</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án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cải</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tạo</a:t>
            </a:r>
            <a:r>
              <a:rPr lang="en-US" dirty="0" smtClean="0">
                <a:solidFill>
                  <a:srgbClr val="7030A0"/>
                </a:solidFill>
                <a:latin typeface="Times New Roman" panose="02020603050405020304" pitchFamily="18" charset="0"/>
                <a:cs typeface="Times New Roman" panose="02020603050405020304" pitchFamily="18" charset="0"/>
              </a:rPr>
              <a:t> NCC (</a:t>
            </a:r>
            <a:r>
              <a:rPr lang="en-US" dirty="0" err="1" smtClean="0">
                <a:solidFill>
                  <a:srgbClr val="7030A0"/>
                </a:solidFill>
                <a:latin typeface="Times New Roman" panose="02020603050405020304" pitchFamily="18" charset="0"/>
                <a:cs typeface="Times New Roman" panose="02020603050405020304" pitchFamily="18" charset="0"/>
              </a:rPr>
              <a:t>Điều</a:t>
            </a:r>
            <a:r>
              <a:rPr lang="en-US" dirty="0" smtClean="0">
                <a:solidFill>
                  <a:srgbClr val="7030A0"/>
                </a:solidFill>
                <a:latin typeface="Times New Roman" panose="02020603050405020304" pitchFamily="18" charset="0"/>
                <a:cs typeface="Times New Roman" panose="02020603050405020304" pitchFamily="18" charset="0"/>
              </a:rPr>
              <a:t> 48)</a:t>
            </a:r>
          </a:p>
        </p:txBody>
      </p:sp>
      <p:sp>
        <p:nvSpPr>
          <p:cNvPr id="22" name="Rectangle 21"/>
          <p:cNvSpPr/>
          <p:nvPr/>
        </p:nvSpPr>
        <p:spPr>
          <a:xfrm>
            <a:off x="230696" y="1021027"/>
            <a:ext cx="8400641" cy="307777"/>
          </a:xfrm>
          <a:prstGeom prst="rect">
            <a:avLst/>
          </a:prstGeom>
        </p:spPr>
        <p:txBody>
          <a:bodyPr wrap="square">
            <a:spAutoFit/>
          </a:bodyPr>
          <a:lstStyle/>
          <a:p>
            <a:pPr algn="just"/>
            <a:r>
              <a:rPr lang="en-US" b="1" dirty="0" smtClean="0">
                <a:solidFill>
                  <a:schemeClr val="accent6">
                    <a:lumMod val="75000"/>
                  </a:schemeClr>
                </a:solidFill>
                <a:latin typeface="Times New Roman" panose="02020603050405020304" pitchFamily="18" charset="0"/>
                <a:cs typeface="Times New Roman" panose="02020603050405020304" pitchFamily="18" charset="0"/>
              </a:rPr>
              <a:t>HÌNH THỨC BỐ TRÍ NHÀ Ở TĐC </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48)</a:t>
            </a:r>
            <a:endParaRPr lang="en-US" dirty="0" smtClean="0">
              <a:solidFill>
                <a:srgbClr val="7030A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7F09BC18-D8CE-49F4-B022-8307C8C32481}"/>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Lst>
          </a:blip>
          <a:stretch>
            <a:fillRect/>
          </a:stretch>
        </p:blipFill>
        <p:spPr>
          <a:xfrm>
            <a:off x="478735" y="1246661"/>
            <a:ext cx="868887" cy="1158963"/>
          </a:xfrm>
          <a:prstGeom prst="rect">
            <a:avLst/>
          </a:prstGeom>
        </p:spPr>
      </p:pic>
      <p:sp>
        <p:nvSpPr>
          <p:cNvPr id="3" name="Rectangle 2"/>
          <p:cNvSpPr/>
          <p:nvPr/>
        </p:nvSpPr>
        <p:spPr>
          <a:xfrm>
            <a:off x="230696" y="2634402"/>
            <a:ext cx="1581326" cy="861774"/>
          </a:xfrm>
          <a:prstGeom prst="rect">
            <a:avLst/>
          </a:prstGeom>
        </p:spPr>
        <p:txBody>
          <a:bodyPr wrap="square">
            <a:spAutoFit/>
          </a:bodyPr>
          <a:lstStyle/>
          <a:p>
            <a:pPr algn="ctr"/>
            <a:r>
              <a:rPr lang="en-US" b="1" dirty="0" smtClean="0">
                <a:solidFill>
                  <a:srgbClr val="FF0000"/>
                </a:solidFill>
                <a:latin typeface="Times New Roman" panose="02020603050405020304" pitchFamily="18" charset="0"/>
                <a:cs typeface="Times New Roman" panose="02020603050405020304" pitchFamily="18" charset="0"/>
              </a:rPr>
              <a:t>1.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Xây </a:t>
            </a:r>
            <a:r>
              <a:rPr lang="vi-VN" sz="1200" dirty="0">
                <a:solidFill>
                  <a:schemeClr val="accent6">
                    <a:lumMod val="75000"/>
                  </a:schemeClr>
                </a:solidFill>
                <a:latin typeface="Times New Roman" panose="02020603050405020304" pitchFamily="18" charset="0"/>
                <a:cs typeface="Times New Roman" panose="02020603050405020304" pitchFamily="18" charset="0"/>
              </a:rPr>
              <a:t>dựng nhà ở theo dự án để bán, cho thuê mua, cho thuê cho người được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TĐC</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1812022" y="2598495"/>
            <a:ext cx="1421934" cy="1231106"/>
          </a:xfrm>
          <a:prstGeom prst="rect">
            <a:avLst/>
          </a:prstGeom>
        </p:spPr>
        <p:txBody>
          <a:bodyPr wrap="square">
            <a:spAutoFit/>
          </a:bodyPr>
          <a:lstStyle/>
          <a:p>
            <a:pPr algn="just"/>
            <a:r>
              <a:rPr lang="en-US" b="1" dirty="0" smtClean="0">
                <a:solidFill>
                  <a:srgbClr val="FF0000"/>
                </a:solidFill>
                <a:latin typeface="Times New Roman" panose="02020603050405020304" pitchFamily="18" charset="0"/>
                <a:cs typeface="Times New Roman" panose="02020603050405020304" pitchFamily="18" charset="0"/>
              </a:rPr>
              <a:t>2.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Đặt </a:t>
            </a:r>
            <a:r>
              <a:rPr lang="vi-VN" sz="1200" dirty="0">
                <a:solidFill>
                  <a:schemeClr val="accent6">
                    <a:lumMod val="75000"/>
                  </a:schemeClr>
                </a:solidFill>
                <a:latin typeface="Times New Roman" panose="02020603050405020304" pitchFamily="18" charset="0"/>
                <a:cs typeface="Times New Roman" panose="02020603050405020304" pitchFamily="18" charset="0"/>
              </a:rPr>
              <a:t>hàng hoặc mua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NOTM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được </a:t>
            </a:r>
            <a:r>
              <a:rPr lang="vi-VN" sz="1200" dirty="0">
                <a:solidFill>
                  <a:schemeClr val="accent6">
                    <a:lumMod val="75000"/>
                  </a:schemeClr>
                </a:solidFill>
                <a:latin typeface="Times New Roman" panose="02020603050405020304" pitchFamily="18" charset="0"/>
                <a:cs typeface="Times New Roman" panose="02020603050405020304" pitchFamily="18" charset="0"/>
              </a:rPr>
              <a:t>xây dựng theo dự án để bán, cho thuê mua, cho thuê cho người được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TĐC</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7159" y="1320030"/>
            <a:ext cx="1526796" cy="1190901"/>
          </a:xfrm>
          <a:prstGeom prst="rect">
            <a:avLst/>
          </a:prstGeom>
        </p:spPr>
      </p:pic>
      <p:sp>
        <p:nvSpPr>
          <p:cNvPr id="7" name="Rectangle 6"/>
          <p:cNvSpPr/>
          <p:nvPr/>
        </p:nvSpPr>
        <p:spPr>
          <a:xfrm>
            <a:off x="3309456" y="2574859"/>
            <a:ext cx="1350627" cy="1118255"/>
          </a:xfrm>
          <a:prstGeom prst="rect">
            <a:avLst/>
          </a:prstGeom>
        </p:spPr>
        <p:txBody>
          <a:bodyPr wrap="square">
            <a:spAutoFit/>
          </a:bodyPr>
          <a:lstStyle/>
          <a:p>
            <a:pPr algn="just">
              <a:lnSpc>
                <a:spcPts val="1550"/>
              </a:lnSpc>
              <a:spcBef>
                <a:spcPts val="600"/>
              </a:spcBef>
              <a:spcAft>
                <a:spcPts val="600"/>
              </a:spcAft>
            </a:pPr>
            <a:r>
              <a:rPr lang="en-US" sz="1200" b="1" dirty="0">
                <a:solidFill>
                  <a:srgbClr val="FF0000"/>
                </a:solidFill>
                <a:latin typeface="Times New Roman" panose="02020603050405020304" pitchFamily="18" charset="0"/>
                <a:cs typeface="Times New Roman" panose="02020603050405020304" pitchFamily="18" charset="0"/>
              </a:rPr>
              <a:t>3. </a:t>
            </a:r>
            <a:r>
              <a:rPr lang="vi-VN" sz="1200" dirty="0">
                <a:solidFill>
                  <a:schemeClr val="accent6">
                    <a:lumMod val="75000"/>
                  </a:schemeClr>
                </a:solidFill>
                <a:latin typeface="Times New Roman" panose="02020603050405020304" pitchFamily="18" charset="0"/>
                <a:cs typeface="Times New Roman" panose="02020603050405020304" pitchFamily="18" charset="0"/>
              </a:rPr>
              <a:t>Bố trí cho người được tái định cư mua, thuê mua, thuê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NOXH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xây </a:t>
            </a:r>
            <a:r>
              <a:rPr lang="vi-VN" sz="1200" dirty="0">
                <a:solidFill>
                  <a:schemeClr val="accent6">
                    <a:lumMod val="75000"/>
                  </a:schemeClr>
                </a:solidFill>
                <a:latin typeface="Times New Roman" panose="02020603050405020304" pitchFamily="18" charset="0"/>
                <a:cs typeface="Times New Roman" panose="02020603050405020304" pitchFamily="18" charset="0"/>
              </a:rPr>
              <a:t>dựng theo dự án</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9456" y="1364445"/>
            <a:ext cx="1132513" cy="1132513"/>
          </a:xfrm>
          <a:prstGeom prst="rect">
            <a:avLst/>
          </a:prstGeom>
        </p:spPr>
      </p:pic>
      <p:sp>
        <p:nvSpPr>
          <p:cNvPr id="8" name="Rectangle 7"/>
          <p:cNvSpPr/>
          <p:nvPr/>
        </p:nvSpPr>
        <p:spPr>
          <a:xfrm>
            <a:off x="4806889" y="2598495"/>
            <a:ext cx="1350628" cy="1118255"/>
          </a:xfrm>
          <a:prstGeom prst="rect">
            <a:avLst/>
          </a:prstGeom>
        </p:spPr>
        <p:txBody>
          <a:bodyPr wrap="square">
            <a:spAutoFit/>
          </a:bodyPr>
          <a:lstStyle/>
          <a:p>
            <a:pPr algn="just">
              <a:lnSpc>
                <a:spcPts val="1550"/>
              </a:lnSpc>
              <a:spcBef>
                <a:spcPts val="600"/>
              </a:spcBef>
              <a:spcAft>
                <a:spcPts val="600"/>
              </a:spcAft>
            </a:pPr>
            <a:r>
              <a:rPr lang="en-US" sz="1200" b="1" dirty="0" smtClean="0">
                <a:solidFill>
                  <a:srgbClr val="FF0000"/>
                </a:solidFill>
                <a:latin typeface="Times New Roman" panose="02020603050405020304" pitchFamily="18" charset="0"/>
                <a:cs typeface="Times New Roman" panose="02020603050405020304" pitchFamily="18" charset="0"/>
              </a:rPr>
              <a:t>4.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Người </a:t>
            </a:r>
            <a:r>
              <a:rPr lang="vi-VN" sz="1200" dirty="0">
                <a:solidFill>
                  <a:schemeClr val="accent6">
                    <a:lumMod val="75000"/>
                  </a:schemeClr>
                </a:solidFill>
                <a:latin typeface="Times New Roman" panose="02020603050405020304" pitchFamily="18" charset="0"/>
                <a:cs typeface="Times New Roman" panose="02020603050405020304" pitchFamily="18" charset="0"/>
              </a:rPr>
              <a:t>được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TĐC</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a:solidFill>
                  <a:schemeClr val="accent6">
                    <a:lumMod val="75000"/>
                  </a:schemeClr>
                </a:solidFill>
                <a:latin typeface="Times New Roman" panose="02020603050405020304" pitchFamily="18" charset="0"/>
                <a:cs typeface="Times New Roman" panose="02020603050405020304" pitchFamily="18" charset="0"/>
              </a:rPr>
              <a:t>được thanh toán tiền để tự mua, thuê mua,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thuê</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ở</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9" name="Rectangle 8"/>
          <p:cNvSpPr/>
          <p:nvPr/>
        </p:nvSpPr>
        <p:spPr>
          <a:xfrm>
            <a:off x="7466198" y="2585595"/>
            <a:ext cx="1598870" cy="1323439"/>
          </a:xfrm>
          <a:prstGeom prst="rect">
            <a:avLst/>
          </a:prstGeom>
        </p:spPr>
        <p:txBody>
          <a:bodyPr wrap="square">
            <a:spAutoFit/>
          </a:bodyPr>
          <a:lstStyle/>
          <a:p>
            <a:pPr algn="just">
              <a:lnSpc>
                <a:spcPts val="1550"/>
              </a:lnSpc>
              <a:spcBef>
                <a:spcPts val="600"/>
              </a:spcBef>
              <a:spcAft>
                <a:spcPts val="600"/>
              </a:spcAft>
            </a:pPr>
            <a:r>
              <a:rPr lang="en-US" sz="1200" b="1" dirty="0" smtClean="0">
                <a:solidFill>
                  <a:srgbClr val="FF0000"/>
                </a:solidFill>
                <a:latin typeface="Times New Roman" panose="02020603050405020304" pitchFamily="18" charset="0"/>
                <a:cs typeface="Times New Roman" panose="02020603050405020304" pitchFamily="18" charset="0"/>
              </a:rPr>
              <a:t>6.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Bố </a:t>
            </a:r>
            <a:r>
              <a:rPr lang="vi-VN" sz="1200" dirty="0">
                <a:solidFill>
                  <a:schemeClr val="accent6">
                    <a:lumMod val="75000"/>
                  </a:schemeClr>
                </a:solidFill>
                <a:latin typeface="Times New Roman" panose="02020603050405020304" pitchFamily="18" charset="0"/>
                <a:cs typeface="Times New Roman" panose="02020603050405020304" pitchFamily="18" charset="0"/>
              </a:rPr>
              <a:t>trí nhà ở cho người được tái định cư trong dự án đầu tư cải tạo, xây dựng lại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NCC</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a:solidFill>
                  <a:schemeClr val="accent6">
                    <a:lumMod val="75000"/>
                  </a:schemeClr>
                </a:solidFill>
                <a:latin typeface="Times New Roman" panose="02020603050405020304" pitchFamily="18" charset="0"/>
                <a:cs typeface="Times New Roman" panose="02020603050405020304" pitchFamily="18" charset="0"/>
              </a:rPr>
              <a:t>theo quy định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về</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cải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tạo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xây</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dựng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lại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NCC</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304323" y="2585595"/>
            <a:ext cx="1157683" cy="830997"/>
          </a:xfrm>
          <a:prstGeom prst="rect">
            <a:avLst/>
          </a:prstGeom>
        </p:spPr>
        <p:txBody>
          <a:bodyPr wrap="square">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5.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Bố </a:t>
            </a:r>
            <a:r>
              <a:rPr lang="vi-VN" sz="1200" dirty="0">
                <a:solidFill>
                  <a:schemeClr val="accent6">
                    <a:lumMod val="75000"/>
                  </a:schemeClr>
                </a:solidFill>
                <a:latin typeface="Times New Roman" panose="02020603050405020304" pitchFamily="18" charset="0"/>
                <a:cs typeface="Times New Roman" panose="02020603050405020304" pitchFamily="18" charset="0"/>
              </a:rPr>
              <a:t>trí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TĐC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theo </a:t>
            </a:r>
            <a:r>
              <a:rPr lang="vi-VN" sz="1200" dirty="0">
                <a:solidFill>
                  <a:schemeClr val="accent6">
                    <a:lumMod val="75000"/>
                  </a:schemeClr>
                </a:solidFill>
                <a:latin typeface="Times New Roman" panose="02020603050405020304" pitchFamily="18" charset="0"/>
                <a:cs typeface="Times New Roman" panose="02020603050405020304" pitchFamily="18" charset="0"/>
              </a:rPr>
              <a:t>quy định của pháp luật về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đất đai</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rotWithShape="1">
          <a:blip r:embed="rId7">
            <a:extLst>
              <a:ext uri="{28A0092B-C50C-407E-A947-70E740481C1C}">
                <a14:useLocalDpi xmlns:a14="http://schemas.microsoft.com/office/drawing/2010/main" val="0"/>
              </a:ext>
            </a:extLst>
          </a:blip>
          <a:srcRect l="11998" t="6361" r="14608" b="37370"/>
          <a:stretch/>
        </p:blipFill>
        <p:spPr>
          <a:xfrm>
            <a:off x="4806889" y="1525446"/>
            <a:ext cx="1219518" cy="934964"/>
          </a:xfrm>
          <a:prstGeom prst="rect">
            <a:avLst/>
          </a:prstGeom>
        </p:spPr>
      </p:pic>
      <p:pic>
        <p:nvPicPr>
          <p:cNvPr id="20" name="Picture 19"/>
          <p:cNvPicPr>
            <a:picLocks noChangeAspect="1"/>
          </p:cNvPicPr>
          <p:nvPr/>
        </p:nvPicPr>
        <p:blipFill rotWithShape="1">
          <a:blip r:embed="rId8">
            <a:extLst>
              <a:ext uri="{28A0092B-C50C-407E-A947-70E740481C1C}">
                <a14:useLocalDpi xmlns:a14="http://schemas.microsoft.com/office/drawing/2010/main" val="0"/>
              </a:ext>
            </a:extLst>
          </a:blip>
          <a:srcRect l="62245" r="-76" b="45959"/>
          <a:stretch/>
        </p:blipFill>
        <p:spPr>
          <a:xfrm>
            <a:off x="7662918" y="1399291"/>
            <a:ext cx="1205429" cy="1188806"/>
          </a:xfrm>
          <a:prstGeom prst="rect">
            <a:avLst/>
          </a:prstGeom>
        </p:spPr>
      </p:pic>
      <p:pic>
        <p:nvPicPr>
          <p:cNvPr id="17" name="Picture 16"/>
          <p:cNvPicPr>
            <a:picLocks noChangeAspect="1"/>
          </p:cNvPicPr>
          <p:nvPr/>
        </p:nvPicPr>
        <p:blipFill rotWithShape="1">
          <a:blip r:embed="rId9">
            <a:duotone>
              <a:schemeClr val="accent6">
                <a:shade val="45000"/>
                <a:satMod val="135000"/>
              </a:schemeClr>
              <a:prstClr val="white"/>
            </a:duotone>
            <a:extLst>
              <a:ext uri="{BEBA8EAE-BF5A-486C-A8C5-ECC9F3942E4B}">
                <a14:imgProps xmlns:a14="http://schemas.microsoft.com/office/drawing/2010/main">
                  <a14:imgLayer r:embed="rId10">
                    <a14:imgEffect>
                      <a14:saturation sat="200000"/>
                    </a14:imgEffect>
                  </a14:imgLayer>
                </a14:imgProps>
              </a:ext>
              <a:ext uri="{28A0092B-C50C-407E-A947-70E740481C1C}">
                <a14:useLocalDpi xmlns:a14="http://schemas.microsoft.com/office/drawing/2010/main" val="0"/>
              </a:ext>
            </a:extLst>
          </a:blip>
          <a:srcRect l="83394" t="54249" r="7616" b="6393"/>
          <a:stretch/>
        </p:blipFill>
        <p:spPr>
          <a:xfrm>
            <a:off x="6454904" y="1502689"/>
            <a:ext cx="722537" cy="1054314"/>
          </a:xfrm>
          <a:prstGeom prst="rect">
            <a:avLst/>
          </a:prstGeom>
        </p:spPr>
      </p:pic>
      <p:sp>
        <p:nvSpPr>
          <p:cNvPr id="23" name="Rectangle 22"/>
          <p:cNvSpPr/>
          <p:nvPr/>
        </p:nvSpPr>
        <p:spPr>
          <a:xfrm>
            <a:off x="5054613" y="3999570"/>
            <a:ext cx="3984427"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400"/>
              </a:spcBef>
              <a:spcAft>
                <a:spcPts val="400"/>
              </a:spcAft>
            </a:pPr>
            <a:r>
              <a:rPr lang="en-US" sz="1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Nghị</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98/2024/NĐ-CP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cụ</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bồi</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TĐC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dự</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án</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cải</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tạo</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NCC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bồi</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căn</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hộ</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diện</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khác</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cư</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diện</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phải</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cư</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hỗ</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trợ</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căn</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hộ</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tầng</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diện</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kinh</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doanh</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28),…</a:t>
            </a:r>
          </a:p>
        </p:txBody>
      </p:sp>
      <p:sp>
        <p:nvSpPr>
          <p:cNvPr id="24" name="Rectangle 23"/>
          <p:cNvSpPr/>
          <p:nvPr/>
        </p:nvSpPr>
        <p:spPr>
          <a:xfrm>
            <a:off x="403640" y="4352381"/>
            <a:ext cx="4133834"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spcBef>
                <a:spcPts val="400"/>
              </a:spcBef>
              <a:spcAft>
                <a:spcPts val="400"/>
              </a:spcAft>
            </a:pPr>
            <a:r>
              <a:rPr lang="en-US" sz="1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Nghị</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95/2024/NĐ-CP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bổ</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sung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thủ</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tục</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đặt</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hàng</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mua</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mại</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phục</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vụ</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TĐC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36),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bàn</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giao</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quản</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lý</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TĐC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40)</a:t>
            </a:r>
          </a:p>
        </p:txBody>
      </p:sp>
      <p:cxnSp>
        <p:nvCxnSpPr>
          <p:cNvPr id="21" name="Straight Arrow Connector 20"/>
          <p:cNvCxnSpPr>
            <a:stCxn id="4" idx="2"/>
          </p:cNvCxnSpPr>
          <p:nvPr/>
        </p:nvCxnSpPr>
        <p:spPr>
          <a:xfrm>
            <a:off x="2522989" y="3829601"/>
            <a:ext cx="0" cy="52278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8" name="Elbow Connector 27"/>
          <p:cNvCxnSpPr>
            <a:endCxn id="23" idx="0"/>
          </p:cNvCxnSpPr>
          <p:nvPr/>
        </p:nvCxnSpPr>
        <p:spPr>
          <a:xfrm rot="5400000">
            <a:off x="6987726" y="3512458"/>
            <a:ext cx="546213" cy="428010"/>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804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89692" y="-31151"/>
            <a:ext cx="9459866"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04</a:t>
            </a:r>
            <a:r>
              <a:rPr lang="en-US" sz="1800" smtClean="0">
                <a:solidFill>
                  <a:srgbClr val="ED2727"/>
                </a:solidFill>
                <a:latin typeface="Times New Roman" panose="02020603050405020304" pitchFamily="18" charset="0"/>
                <a:cs typeface="Times New Roman" panose="02020603050405020304" pitchFamily="18" charset="0"/>
              </a:rPr>
              <a:t>. VỀ </a:t>
            </a:r>
            <a:r>
              <a:rPr lang="en" sz="1800" smtClean="0">
                <a:solidFill>
                  <a:srgbClr val="ED2727"/>
                </a:solidFill>
                <a:latin typeface="Times New Roman" panose="02020603050405020304" pitchFamily="18" charset="0"/>
                <a:cs typeface="Times New Roman" panose="02020603050405020304" pitchFamily="18" charset="0"/>
              </a:rPr>
              <a:t>PHÁT </a:t>
            </a:r>
            <a:r>
              <a:rPr lang="en" sz="1800" dirty="0" smtClean="0">
                <a:solidFill>
                  <a:srgbClr val="ED2727"/>
                </a:solidFill>
                <a:latin typeface="Times New Roman" panose="02020603050405020304" pitchFamily="18" charset="0"/>
                <a:cs typeface="Times New Roman" panose="02020603050405020304" pitchFamily="18" charset="0"/>
              </a:rPr>
              <a:t>TRIỂN NHÀ Ở</a:t>
            </a:r>
            <a:endParaRPr sz="1800" dirty="0">
              <a:solidFill>
                <a:srgbClr val="ED2727"/>
              </a:solidFill>
            </a:endParaRPr>
          </a:p>
        </p:txBody>
      </p:sp>
      <p:grpSp>
        <p:nvGrpSpPr>
          <p:cNvPr id="44" name="Google Shape;316;p37"/>
          <p:cNvGrpSpPr/>
          <p:nvPr/>
        </p:nvGrpSpPr>
        <p:grpSpPr>
          <a:xfrm rot="10800000" flipH="1">
            <a:off x="8504259" y="3241640"/>
            <a:ext cx="318259" cy="339480"/>
            <a:chOff x="3625816" y="1393740"/>
            <a:chExt cx="289966" cy="306926"/>
          </a:xfrm>
        </p:grpSpPr>
        <p:sp>
          <p:nvSpPr>
            <p:cNvPr id="51" name="Google Shape;317;p37"/>
            <p:cNvSpPr/>
            <p:nvPr/>
          </p:nvSpPr>
          <p:spPr>
            <a:xfrm>
              <a:off x="3773068" y="1393740"/>
              <a:ext cx="142714" cy="169600"/>
            </a:xfrm>
            <a:custGeom>
              <a:avLst/>
              <a:gdLst/>
              <a:ahLst/>
              <a:cxnLst/>
              <a:rect l="l" t="t" r="r" b="b"/>
              <a:pathLst>
                <a:path w="2516" h="2990" extrusionOk="0">
                  <a:moveTo>
                    <a:pt x="1258" y="1"/>
                  </a:moveTo>
                  <a:lnTo>
                    <a:pt x="810" y="998"/>
                  </a:lnTo>
                  <a:lnTo>
                    <a:pt x="0" y="1495"/>
                  </a:lnTo>
                  <a:lnTo>
                    <a:pt x="810" y="1994"/>
                  </a:lnTo>
                  <a:lnTo>
                    <a:pt x="1258" y="2989"/>
                  </a:lnTo>
                  <a:lnTo>
                    <a:pt x="1707" y="1994"/>
                  </a:lnTo>
                  <a:lnTo>
                    <a:pt x="2516" y="1495"/>
                  </a:lnTo>
                  <a:lnTo>
                    <a:pt x="1707" y="998"/>
                  </a:lnTo>
                  <a:lnTo>
                    <a:pt x="12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18;p37"/>
            <p:cNvSpPr/>
            <p:nvPr/>
          </p:nvSpPr>
          <p:spPr>
            <a:xfrm>
              <a:off x="3625816" y="1585803"/>
              <a:ext cx="96769" cy="114863"/>
            </a:xfrm>
            <a:custGeom>
              <a:avLst/>
              <a:gdLst/>
              <a:ahLst/>
              <a:cxnLst/>
              <a:rect l="l" t="t" r="r" b="b"/>
              <a:pathLst>
                <a:path w="1706" h="2025" extrusionOk="0">
                  <a:moveTo>
                    <a:pt x="854" y="0"/>
                  </a:moveTo>
                  <a:lnTo>
                    <a:pt x="549" y="676"/>
                  </a:lnTo>
                  <a:lnTo>
                    <a:pt x="1" y="1012"/>
                  </a:lnTo>
                  <a:lnTo>
                    <a:pt x="549" y="1350"/>
                  </a:lnTo>
                  <a:lnTo>
                    <a:pt x="854" y="2025"/>
                  </a:lnTo>
                  <a:lnTo>
                    <a:pt x="1157" y="1350"/>
                  </a:lnTo>
                  <a:lnTo>
                    <a:pt x="1705" y="1012"/>
                  </a:lnTo>
                  <a:lnTo>
                    <a:pt x="1157" y="676"/>
                  </a:lnTo>
                  <a:lnTo>
                    <a:pt x="8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764" y="3244272"/>
            <a:ext cx="2393028" cy="1899228"/>
          </a:xfrm>
          <a:prstGeom prst="rect">
            <a:avLst/>
          </a:prstGeom>
        </p:spPr>
      </p:pic>
      <p:sp>
        <p:nvSpPr>
          <p:cNvPr id="15" name="Rectangle 14"/>
          <p:cNvSpPr/>
          <p:nvPr/>
        </p:nvSpPr>
        <p:spPr>
          <a:xfrm>
            <a:off x="485051" y="519891"/>
            <a:ext cx="8400641" cy="307777"/>
          </a:xfrm>
          <a:prstGeom prst="rect">
            <a:avLst/>
          </a:prstGeom>
        </p:spPr>
        <p:txBody>
          <a:bodyPr wrap="square">
            <a:spAutoFit/>
          </a:bodyPr>
          <a:lstStyle/>
          <a:p>
            <a:pPr algn="just"/>
            <a:r>
              <a:rPr lang="en-US" b="1" dirty="0" smtClean="0">
                <a:solidFill>
                  <a:srgbClr val="FF0000"/>
                </a:solidFill>
                <a:latin typeface="Times New Roman" panose="02020603050405020304" pitchFamily="18" charset="0"/>
                <a:cs typeface="Times New Roman" panose="02020603050405020304" pitchFamily="18" charset="0"/>
              </a:rPr>
              <a:t>NGUYÊN TẮC BỐ TRÍ NHÀ Ở TĐC </a:t>
            </a:r>
            <a:r>
              <a:rPr lang="en-US" dirty="0" smtClean="0">
                <a:solidFill>
                  <a:srgbClr val="FF0000"/>
                </a:solidFill>
                <a:latin typeface="Times New Roman" panose="02020603050405020304" pitchFamily="18" charset="0"/>
                <a:cs typeface="Times New Roman" panose="02020603050405020304" pitchFamily="18" charset="0"/>
              </a:rPr>
              <a:t>(</a:t>
            </a:r>
            <a:r>
              <a:rPr lang="en-US" dirty="0" err="1" smtClean="0">
                <a:solidFill>
                  <a:srgbClr val="FF0000"/>
                </a:solidFill>
                <a:latin typeface="Times New Roman" panose="02020603050405020304" pitchFamily="18" charset="0"/>
                <a:cs typeface="Times New Roman" panose="02020603050405020304" pitchFamily="18" charset="0"/>
              </a:rPr>
              <a:t>Điều</a:t>
            </a:r>
            <a:r>
              <a:rPr lang="en-US" dirty="0" smtClean="0">
                <a:solidFill>
                  <a:srgbClr val="FF0000"/>
                </a:solidFill>
                <a:latin typeface="Times New Roman" panose="02020603050405020304" pitchFamily="18" charset="0"/>
                <a:cs typeface="Times New Roman" panose="02020603050405020304" pitchFamily="18" charset="0"/>
              </a:rPr>
              <a:t> 49)</a:t>
            </a:r>
          </a:p>
        </p:txBody>
      </p:sp>
      <p:sp>
        <p:nvSpPr>
          <p:cNvPr id="2" name="Rectangle 1"/>
          <p:cNvSpPr/>
          <p:nvPr/>
        </p:nvSpPr>
        <p:spPr>
          <a:xfrm>
            <a:off x="511469" y="790004"/>
            <a:ext cx="8311049" cy="502702"/>
          </a:xfrm>
          <a:prstGeom prst="rect">
            <a:avLst/>
          </a:prstGeom>
        </p:spPr>
        <p:txBody>
          <a:bodyPr wrap="square">
            <a:spAutoFit/>
          </a:bodyPr>
          <a:lstStyle/>
          <a:p>
            <a:pPr algn="just">
              <a:lnSpc>
                <a:spcPts val="1600"/>
              </a:lnSpc>
              <a:spcBef>
                <a:spcPts val="600"/>
              </a:spcBef>
              <a:spcAft>
                <a:spcPts val="600"/>
              </a:spcAft>
            </a:pPr>
            <a:r>
              <a:rPr lang="vi-VN" sz="1200" b="1" dirty="0">
                <a:solidFill>
                  <a:srgbClr val="FF0000"/>
                </a:solidFill>
                <a:latin typeface="Times New Roman" panose="02020603050405020304" pitchFamily="18" charset="0"/>
                <a:cs typeface="Times New Roman" panose="02020603050405020304" pitchFamily="18" charset="0"/>
              </a:rPr>
              <a:t>1.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T/h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di </a:t>
            </a:r>
            <a:r>
              <a:rPr lang="vi-VN" sz="1200" dirty="0">
                <a:solidFill>
                  <a:schemeClr val="accent6">
                    <a:lumMod val="75000"/>
                  </a:schemeClr>
                </a:solidFill>
                <a:latin typeface="Times New Roman" panose="02020603050405020304" pitchFamily="18" charset="0"/>
                <a:cs typeface="Times New Roman" panose="02020603050405020304" pitchFamily="18" charset="0"/>
              </a:rPr>
              <a:t>dời đến nơi ở mới phải được thực hiện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TĐC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trước </a:t>
            </a:r>
            <a:r>
              <a:rPr lang="vi-VN" sz="1200" dirty="0">
                <a:solidFill>
                  <a:schemeClr val="accent6">
                    <a:lumMod val="75000"/>
                  </a:schemeClr>
                </a:solidFill>
                <a:latin typeface="Times New Roman" panose="02020603050405020304" pitchFamily="18" charset="0"/>
                <a:cs typeface="Times New Roman" panose="02020603050405020304" pitchFamily="18" charset="0"/>
              </a:rPr>
              <a:t>khi thu hồi, giải tỏa nhà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ở</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smtClean="0">
                <a:solidFill>
                  <a:srgbClr val="C00000"/>
                </a:solidFill>
                <a:latin typeface="Times New Roman" panose="02020603050405020304" pitchFamily="18" charset="0"/>
                <a:cs typeface="Times New Roman" panose="02020603050405020304" pitchFamily="18" charset="0"/>
              </a:rPr>
              <a:t>(</a:t>
            </a:r>
            <a:r>
              <a:rPr lang="en-US" sz="1200" smtClean="0">
                <a:solidFill>
                  <a:srgbClr val="C00000"/>
                </a:solidFill>
                <a:latin typeface="Times New Roman" panose="02020603050405020304" pitchFamily="18" charset="0"/>
                <a:cs typeface="Times New Roman" panose="02020603050405020304" pitchFamily="18" charset="0"/>
              </a:rPr>
              <a:t>t</a:t>
            </a:r>
            <a:r>
              <a:rPr lang="vi-VN" sz="1200" smtClean="0">
                <a:solidFill>
                  <a:srgbClr val="C00000"/>
                </a:solidFill>
                <a:latin typeface="Times New Roman" panose="02020603050405020304" pitchFamily="18" charset="0"/>
                <a:cs typeface="Times New Roman" panose="02020603050405020304" pitchFamily="18" charset="0"/>
              </a:rPr>
              <a:t>rừ </a:t>
            </a:r>
            <a:r>
              <a:rPr lang="vi-VN" sz="1200" dirty="0">
                <a:solidFill>
                  <a:srgbClr val="C00000"/>
                </a:solidFill>
                <a:latin typeface="Times New Roman" panose="02020603050405020304" pitchFamily="18" charset="0"/>
                <a:cs typeface="Times New Roman" panose="02020603050405020304" pitchFamily="18" charset="0"/>
              </a:rPr>
              <a:t>trường hợp </a:t>
            </a:r>
            <a:r>
              <a:rPr lang="vi-VN" sz="1200" dirty="0" smtClean="0">
                <a:solidFill>
                  <a:srgbClr val="C00000"/>
                </a:solidFill>
                <a:latin typeface="Times New Roman" panose="02020603050405020304" pitchFamily="18" charset="0"/>
                <a:cs typeface="Times New Roman" panose="02020603050405020304" pitchFamily="18" charset="0"/>
              </a:rPr>
              <a:t>tự </a:t>
            </a:r>
            <a:r>
              <a:rPr lang="vi-VN" sz="1200" dirty="0">
                <a:solidFill>
                  <a:srgbClr val="C00000"/>
                </a:solidFill>
                <a:latin typeface="Times New Roman" panose="02020603050405020304" pitchFamily="18" charset="0"/>
                <a:cs typeface="Times New Roman" panose="02020603050405020304" pitchFamily="18" charset="0"/>
              </a:rPr>
              <a:t>nguyện bàn giao nhà ở trước khi </a:t>
            </a:r>
            <a:r>
              <a:rPr lang="en-US" sz="1200" dirty="0" smtClean="0">
                <a:solidFill>
                  <a:srgbClr val="C00000"/>
                </a:solidFill>
                <a:latin typeface="Times New Roman" panose="02020603050405020304" pitchFamily="18" charset="0"/>
                <a:cs typeface="Times New Roman" panose="02020603050405020304" pitchFamily="18" charset="0"/>
              </a:rPr>
              <a:t>TĐC)</a:t>
            </a:r>
            <a:r>
              <a:rPr lang="vi-VN" sz="1200" dirty="0" smtClean="0">
                <a:solidFill>
                  <a:srgbClr val="C00000"/>
                </a:solidFill>
                <a:latin typeface="Times New Roman" panose="02020603050405020304" pitchFamily="18" charset="0"/>
                <a:cs typeface="Times New Roman" panose="02020603050405020304" pitchFamily="18" charset="0"/>
              </a:rPr>
              <a:t>, bảo </a:t>
            </a:r>
            <a:r>
              <a:rPr lang="vi-VN" sz="1200" dirty="0">
                <a:solidFill>
                  <a:srgbClr val="C00000"/>
                </a:solidFill>
                <a:latin typeface="Times New Roman" panose="02020603050405020304" pitchFamily="18" charset="0"/>
                <a:cs typeface="Times New Roman" panose="02020603050405020304" pitchFamily="18" charset="0"/>
              </a:rPr>
              <a:t>đảm có điều kiện bằng hoặc tốt hơn nhà ở bị thu hồi, giải tỏa. </a:t>
            </a:r>
            <a:endParaRPr lang="en-US" sz="1200" dirty="0">
              <a:solidFill>
                <a:srgbClr val="C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26620" y="1238020"/>
            <a:ext cx="8311049" cy="913070"/>
          </a:xfrm>
          <a:prstGeom prst="rect">
            <a:avLst/>
          </a:prstGeom>
        </p:spPr>
        <p:txBody>
          <a:bodyPr wrap="square">
            <a:spAutoFit/>
          </a:bodyPr>
          <a:lstStyle/>
          <a:p>
            <a:pPr algn="just">
              <a:lnSpc>
                <a:spcPts val="1600"/>
              </a:lnSpc>
              <a:spcBef>
                <a:spcPts val="600"/>
              </a:spcBef>
              <a:spcAft>
                <a:spcPts val="600"/>
              </a:spcAft>
            </a:pPr>
            <a:r>
              <a:rPr lang="vi-VN" sz="1200" b="1" dirty="0">
                <a:solidFill>
                  <a:srgbClr val="FF0000"/>
                </a:solidFill>
                <a:latin typeface="Times New Roman" panose="02020603050405020304" pitchFamily="18" charset="0"/>
                <a:cs typeface="Times New Roman" panose="02020603050405020304" pitchFamily="18" charset="0"/>
              </a:rPr>
              <a:t>2</a:t>
            </a:r>
            <a:r>
              <a:rPr lang="vi-VN" sz="1200" b="1">
                <a:solidFill>
                  <a:srgbClr val="FF0000"/>
                </a:solidFill>
                <a:latin typeface="Times New Roman" panose="02020603050405020304" pitchFamily="18" charset="0"/>
                <a:cs typeface="Times New Roman" panose="02020603050405020304" pitchFamily="18" charset="0"/>
              </a:rPr>
              <a:t>. </a:t>
            </a:r>
            <a:r>
              <a:rPr lang="en-US" sz="1200" smtClean="0">
                <a:solidFill>
                  <a:srgbClr val="C00000"/>
                </a:solidFill>
                <a:latin typeface="Times New Roman" panose="02020603050405020304" pitchFamily="18" charset="0"/>
                <a:cs typeface="Times New Roman" panose="02020603050405020304" pitchFamily="18" charset="0"/>
              </a:rPr>
              <a:t>Khi giải tỏa nhà ở để thực hiện các dự án không phải nhà ở theo quy hoạch t</a:t>
            </a:r>
            <a:r>
              <a:rPr lang="vi-VN" sz="1200" smtClean="0">
                <a:solidFill>
                  <a:srgbClr val="C00000"/>
                </a:solidFill>
                <a:latin typeface="Times New Roman" panose="02020603050405020304" pitchFamily="18" charset="0"/>
                <a:cs typeface="Times New Roman" panose="02020603050405020304" pitchFamily="18" charset="0"/>
              </a:rPr>
              <a:t>ại </a:t>
            </a:r>
            <a:r>
              <a:rPr lang="vi-VN" sz="1200" dirty="0">
                <a:solidFill>
                  <a:srgbClr val="C00000"/>
                </a:solidFill>
                <a:latin typeface="Times New Roman" panose="02020603050405020304" pitchFamily="18" charset="0"/>
                <a:cs typeface="Times New Roman" panose="02020603050405020304" pitchFamily="18" charset="0"/>
              </a:rPr>
              <a:t>đô thị loại I, tại phường, quận, thành phố thuộc đô thị loại </a:t>
            </a:r>
            <a:r>
              <a:rPr lang="vi-VN" sz="1200">
                <a:solidFill>
                  <a:srgbClr val="C00000"/>
                </a:solidFill>
                <a:latin typeface="Times New Roman" panose="02020603050405020304" pitchFamily="18" charset="0"/>
                <a:cs typeface="Times New Roman" panose="02020603050405020304" pitchFamily="18" charset="0"/>
              </a:rPr>
              <a:t>đặc </a:t>
            </a:r>
            <a:r>
              <a:rPr lang="vi-VN" sz="1200" smtClean="0">
                <a:solidFill>
                  <a:srgbClr val="C00000"/>
                </a:solidFill>
                <a:latin typeface="Times New Roman" panose="02020603050405020304" pitchFamily="18" charset="0"/>
                <a:cs typeface="Times New Roman" panose="02020603050405020304" pitchFamily="18" charset="0"/>
              </a:rPr>
              <a:t>biệt</a:t>
            </a:r>
            <a:r>
              <a:rPr lang="en-US" sz="1200">
                <a:solidFill>
                  <a:srgbClr val="C00000"/>
                </a:solidFill>
                <a:latin typeface="Times New Roman" panose="02020603050405020304" pitchFamily="18" charset="0"/>
                <a:cs typeface="Times New Roman" panose="02020603050405020304" pitchFamily="18" charset="0"/>
              </a:rPr>
              <a:t> </a:t>
            </a:r>
            <a:r>
              <a:rPr lang="en-US" sz="1200" smtClean="0">
                <a:solidFill>
                  <a:srgbClr val="C00000"/>
                </a:solidFill>
                <a:latin typeface="Times New Roman" panose="02020603050405020304" pitchFamily="18" charset="0"/>
                <a:cs typeface="Times New Roman" panose="02020603050405020304" pitchFamily="18" charset="0"/>
              </a:rPr>
              <a:t>nếu ngưởi dân có nhu cầu TĐC tại khu vực này thì</a:t>
            </a:r>
            <a:r>
              <a:rPr lang="en-US" sz="1200" smtClean="0">
                <a:solidFill>
                  <a:srgbClr val="C00000"/>
                </a:solidFill>
                <a:latin typeface="Times New Roman" panose="02020603050405020304" pitchFamily="18" charset="0"/>
                <a:cs typeface="Times New Roman" panose="02020603050405020304" pitchFamily="18" charset="0"/>
              </a:rPr>
              <a:t> bố tri nhà ỏ TM thông qua đặt hang hoặc mua nhà ở TM hoặc bố trì</a:t>
            </a:r>
            <a:r>
              <a:rPr lang="vi-VN" sz="1200" smtClean="0">
                <a:solidFill>
                  <a:srgbClr val="C00000"/>
                </a:solidFill>
                <a:latin typeface="Times New Roman" panose="02020603050405020304" pitchFamily="18" charset="0"/>
                <a:cs typeface="Times New Roman" panose="02020603050405020304" pitchFamily="18" charset="0"/>
              </a:rPr>
              <a:t> </a:t>
            </a:r>
            <a:r>
              <a:rPr lang="vi-VN" sz="1200" dirty="0">
                <a:solidFill>
                  <a:srgbClr val="C00000"/>
                </a:solidFill>
                <a:latin typeface="Times New Roman" panose="02020603050405020304" pitchFamily="18" charset="0"/>
                <a:cs typeface="Times New Roman" panose="02020603050405020304" pitchFamily="18" charset="0"/>
              </a:rPr>
              <a:t>bố trí nhà ở </a:t>
            </a:r>
            <a:r>
              <a:rPr lang="vi-VN" sz="1200">
                <a:solidFill>
                  <a:srgbClr val="C00000"/>
                </a:solidFill>
                <a:latin typeface="Times New Roman" panose="02020603050405020304" pitchFamily="18" charset="0"/>
                <a:cs typeface="Times New Roman" panose="02020603050405020304" pitchFamily="18" charset="0"/>
              </a:rPr>
              <a:t>xã </a:t>
            </a:r>
            <a:r>
              <a:rPr lang="vi-VN" sz="1200" smtClean="0">
                <a:solidFill>
                  <a:srgbClr val="C00000"/>
                </a:solidFill>
                <a:latin typeface="Times New Roman" panose="02020603050405020304" pitchFamily="18" charset="0"/>
                <a:cs typeface="Times New Roman" panose="02020603050405020304" pitchFamily="18" charset="0"/>
              </a:rPr>
              <a:t>hội</a:t>
            </a:r>
            <a:r>
              <a:rPr lang="en-US" sz="1200" smtClean="0">
                <a:solidFill>
                  <a:srgbClr val="C00000"/>
                </a:solidFill>
                <a:latin typeface="Times New Roman" panose="02020603050405020304" pitchFamily="18" charset="0"/>
                <a:cs typeface="Times New Roman" panose="02020603050405020304" pitchFamily="18" charset="0"/>
              </a:rPr>
              <a:t> hoặc thanh toán tiền để tự lo chỗ ở; nếu co nhu cầu tái định cư tại khu vực khác thì được bố trí theo một trong các hình thức quy định tại Điều 48 của LNO</a:t>
            </a:r>
            <a:r>
              <a:rPr lang="vi-VN" sz="1200" smtClean="0">
                <a:solidFill>
                  <a:srgbClr val="C00000"/>
                </a:solidFill>
                <a:latin typeface="Times New Roman" panose="02020603050405020304" pitchFamily="18" charset="0"/>
                <a:cs typeface="Times New Roman" panose="02020603050405020304" pitchFamily="18" charset="0"/>
              </a:rPr>
              <a:t> </a:t>
            </a:r>
            <a:endParaRPr lang="en-US" sz="1200" dirty="0">
              <a:solidFill>
                <a:srgbClr val="C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11469" y="2086626"/>
            <a:ext cx="8355847" cy="502702"/>
          </a:xfrm>
          <a:prstGeom prst="rect">
            <a:avLst/>
          </a:prstGeom>
        </p:spPr>
        <p:txBody>
          <a:bodyPr wrap="square">
            <a:spAutoFit/>
          </a:bodyPr>
          <a:lstStyle/>
          <a:p>
            <a:pPr algn="just">
              <a:lnSpc>
                <a:spcPts val="1600"/>
              </a:lnSpc>
              <a:spcBef>
                <a:spcPts val="600"/>
              </a:spcBef>
              <a:spcAft>
                <a:spcPts val="600"/>
              </a:spcAft>
            </a:pPr>
            <a:r>
              <a:rPr lang="vi-VN" sz="1200" b="1" dirty="0">
                <a:solidFill>
                  <a:srgbClr val="FF0000"/>
                </a:solidFill>
                <a:latin typeface="Times New Roman" panose="02020603050405020304" pitchFamily="18" charset="0"/>
                <a:cs typeface="Times New Roman" panose="02020603050405020304" pitchFamily="18" charset="0"/>
              </a:rPr>
              <a:t>3</a:t>
            </a:r>
            <a:r>
              <a:rPr lang="vi-VN" sz="1200" b="1">
                <a:solidFill>
                  <a:srgbClr val="FF0000"/>
                </a:solidFill>
                <a:latin typeface="Times New Roman" panose="02020603050405020304" pitchFamily="18" charset="0"/>
                <a:cs typeface="Times New Roman" panose="02020603050405020304" pitchFamily="18" charset="0"/>
              </a:rPr>
              <a:t>. </a:t>
            </a:r>
            <a:r>
              <a:rPr lang="en-US" sz="1200">
                <a:solidFill>
                  <a:srgbClr val="C00000"/>
                </a:solidFill>
                <a:latin typeface="Times New Roman" panose="02020603050405020304" pitchFamily="18" charset="0"/>
                <a:cs typeface="Times New Roman" panose="02020603050405020304" pitchFamily="18" charset="0"/>
              </a:rPr>
              <a:t>Khi giải tỏa nhà ở để thực hiện các dự án không </a:t>
            </a:r>
            <a:r>
              <a:rPr lang="en-US" sz="1200">
                <a:solidFill>
                  <a:srgbClr val="C00000"/>
                </a:solidFill>
                <a:latin typeface="Times New Roman" panose="02020603050405020304" pitchFamily="18" charset="0"/>
                <a:cs typeface="Times New Roman" panose="02020603050405020304" pitchFamily="18" charset="0"/>
              </a:rPr>
              <a:t>phải </a:t>
            </a:r>
            <a:r>
              <a:rPr lang="en-US" sz="1200" smtClean="0">
                <a:solidFill>
                  <a:srgbClr val="C00000"/>
                </a:solidFill>
                <a:latin typeface="Times New Roman" panose="02020603050405020304" pitchFamily="18" charset="0"/>
                <a:cs typeface="Times New Roman" panose="02020603050405020304" pitchFamily="18" charset="0"/>
              </a:rPr>
              <a:t>khu vực </a:t>
            </a:r>
            <a:r>
              <a:rPr lang="vi-VN" sz="1200" smtClean="0">
                <a:solidFill>
                  <a:srgbClr val="C00000"/>
                </a:solidFill>
                <a:latin typeface="Times New Roman" panose="02020603050405020304" pitchFamily="18" charset="0"/>
                <a:cs typeface="Times New Roman" panose="02020603050405020304" pitchFamily="18" charset="0"/>
              </a:rPr>
              <a:t>quy </a:t>
            </a:r>
            <a:r>
              <a:rPr lang="vi-VN" sz="1200" dirty="0">
                <a:solidFill>
                  <a:srgbClr val="C00000"/>
                </a:solidFill>
                <a:latin typeface="Times New Roman" panose="02020603050405020304" pitchFamily="18" charset="0"/>
                <a:cs typeface="Times New Roman" panose="02020603050405020304" pitchFamily="18" charset="0"/>
              </a:rPr>
              <a:t>định tại khoản </a:t>
            </a:r>
            <a:r>
              <a:rPr lang="vi-VN" sz="1200">
                <a:solidFill>
                  <a:srgbClr val="C00000"/>
                </a:solidFill>
                <a:latin typeface="Times New Roman" panose="02020603050405020304" pitchFamily="18" charset="0"/>
                <a:cs typeface="Times New Roman" panose="02020603050405020304" pitchFamily="18" charset="0"/>
              </a:rPr>
              <a:t>2 </a:t>
            </a:r>
            <a:r>
              <a:rPr lang="en-US" sz="1200" smtClean="0">
                <a:solidFill>
                  <a:srgbClr val="C00000"/>
                </a:solidFill>
                <a:latin typeface="Times New Roman" panose="02020603050405020304" pitchFamily="18" charset="0"/>
                <a:cs typeface="Times New Roman" panose="02020603050405020304" pitchFamily="18" charset="0"/>
              </a:rPr>
              <a:t>nêu trên </a:t>
            </a:r>
            <a:r>
              <a:rPr lang="vi-VN" sz="1200" smtClean="0">
                <a:solidFill>
                  <a:srgbClr val="C00000"/>
                </a:solidFill>
                <a:latin typeface="Times New Roman" panose="02020603050405020304" pitchFamily="18" charset="0"/>
                <a:cs typeface="Times New Roman" panose="02020603050405020304" pitchFamily="18" charset="0"/>
              </a:rPr>
              <a:t>thì </a:t>
            </a:r>
            <a:r>
              <a:rPr lang="vi-VN" sz="1200" dirty="0">
                <a:solidFill>
                  <a:srgbClr val="C00000"/>
                </a:solidFill>
                <a:latin typeface="Times New Roman" panose="02020603050405020304" pitchFamily="18" charset="0"/>
                <a:cs typeface="Times New Roman" panose="02020603050405020304" pitchFamily="18" charset="0"/>
              </a:rPr>
              <a:t>căn cứ điều kiện của địa phương và nhu cầu của </a:t>
            </a:r>
            <a:r>
              <a:rPr lang="vi-VN" sz="1200">
                <a:solidFill>
                  <a:srgbClr val="C00000"/>
                </a:solidFill>
                <a:latin typeface="Times New Roman" panose="02020603050405020304" pitchFamily="18" charset="0"/>
                <a:cs typeface="Times New Roman" panose="02020603050405020304" pitchFamily="18" charset="0"/>
              </a:rPr>
              <a:t>người </a:t>
            </a:r>
            <a:r>
              <a:rPr lang="vi-VN" sz="1200" smtClean="0">
                <a:solidFill>
                  <a:srgbClr val="C00000"/>
                </a:solidFill>
                <a:latin typeface="Times New Roman" panose="02020603050405020304" pitchFamily="18" charset="0"/>
                <a:cs typeface="Times New Roman" panose="02020603050405020304" pitchFamily="18" charset="0"/>
              </a:rPr>
              <a:t>tái </a:t>
            </a:r>
            <a:r>
              <a:rPr lang="vi-VN" sz="1200" dirty="0">
                <a:solidFill>
                  <a:srgbClr val="C00000"/>
                </a:solidFill>
                <a:latin typeface="Times New Roman" panose="02020603050405020304" pitchFamily="18" charset="0"/>
                <a:cs typeface="Times New Roman" panose="02020603050405020304" pitchFamily="18" charset="0"/>
              </a:rPr>
              <a:t>định cư, việc bố trí tái định cư được thực hiện theo một trong các hình </a:t>
            </a:r>
            <a:r>
              <a:rPr lang="vi-VN" sz="1200">
                <a:solidFill>
                  <a:srgbClr val="C00000"/>
                </a:solidFill>
                <a:latin typeface="Times New Roman" panose="02020603050405020304" pitchFamily="18" charset="0"/>
                <a:cs typeface="Times New Roman" panose="02020603050405020304" pitchFamily="18" charset="0"/>
              </a:rPr>
              <a:t>thức </a:t>
            </a:r>
            <a:r>
              <a:rPr lang="en-US" sz="1200" smtClean="0">
                <a:solidFill>
                  <a:srgbClr val="C00000"/>
                </a:solidFill>
                <a:latin typeface="Times New Roman" panose="02020603050405020304" pitchFamily="18" charset="0"/>
                <a:cs typeface="Times New Roman" panose="02020603050405020304" pitchFamily="18" charset="0"/>
              </a:rPr>
              <a:t>quy định tại Điều 48 của LNO</a:t>
            </a:r>
            <a:r>
              <a:rPr lang="vi-VN" sz="1200" smtClean="0">
                <a:solidFill>
                  <a:srgbClr val="C00000"/>
                </a:solidFill>
                <a:latin typeface="Times New Roman" panose="02020603050405020304" pitchFamily="18" charset="0"/>
                <a:cs typeface="Times New Roman" panose="02020603050405020304" pitchFamily="18" charset="0"/>
              </a:rPr>
              <a:t>.</a:t>
            </a:r>
            <a:endParaRPr lang="en-US" sz="1200" dirty="0">
              <a:solidFill>
                <a:srgbClr val="C0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529844" y="2608369"/>
            <a:ext cx="8355847" cy="461665"/>
          </a:xfrm>
          <a:prstGeom prst="rect">
            <a:avLst/>
          </a:prstGeom>
        </p:spPr>
        <p:txBody>
          <a:bodyPr wrap="square">
            <a:spAutoFit/>
          </a:bodyPr>
          <a:lstStyle/>
          <a:p>
            <a:pPr algn="just"/>
            <a:r>
              <a:rPr lang="en-US" sz="1200" b="1" dirty="0" smtClean="0">
                <a:solidFill>
                  <a:srgbClr val="FF0000"/>
                </a:solidFill>
                <a:latin typeface="Times New Roman" panose="02020603050405020304" pitchFamily="18" charset="0"/>
                <a:cs typeface="Times New Roman" panose="02020603050405020304" pitchFamily="18" charset="0"/>
              </a:rPr>
              <a:t>4</a:t>
            </a:r>
            <a:r>
              <a:rPr lang="vi-VN" sz="1200" b="1" dirty="0" smtClean="0">
                <a:solidFill>
                  <a:srgbClr val="FF0000"/>
                </a:solidFill>
                <a:latin typeface="Times New Roman" panose="02020603050405020304" pitchFamily="18" charset="0"/>
                <a:cs typeface="Times New Roman" panose="02020603050405020304" pitchFamily="18" charset="0"/>
              </a:rPr>
              <a:t>. </a:t>
            </a:r>
            <a:r>
              <a:rPr lang="en-US" sz="1200" smtClean="0">
                <a:solidFill>
                  <a:srgbClr val="C00000"/>
                </a:solidFill>
                <a:latin typeface="Times New Roman" panose="02020603050405020304" pitchFamily="18" charset="0"/>
                <a:cs typeface="Times New Roman" panose="02020603050405020304" pitchFamily="18" charset="0"/>
              </a:rPr>
              <a:t>T/h </a:t>
            </a:r>
            <a:r>
              <a:rPr lang="vi-VN" sz="1200" smtClean="0">
                <a:solidFill>
                  <a:srgbClr val="C00000"/>
                </a:solidFill>
                <a:latin typeface="Times New Roman" panose="02020603050405020304" pitchFamily="18" charset="0"/>
                <a:cs typeface="Times New Roman" panose="02020603050405020304" pitchFamily="18" charset="0"/>
              </a:rPr>
              <a:t>giải </a:t>
            </a:r>
            <a:r>
              <a:rPr lang="vi-VN" sz="1200">
                <a:solidFill>
                  <a:srgbClr val="C00000"/>
                </a:solidFill>
                <a:latin typeface="Times New Roman" panose="02020603050405020304" pitchFamily="18" charset="0"/>
                <a:cs typeface="Times New Roman" panose="02020603050405020304" pitchFamily="18" charset="0"/>
              </a:rPr>
              <a:t>tỏa </a:t>
            </a:r>
            <a:r>
              <a:rPr lang="en-US" sz="1200" smtClean="0">
                <a:solidFill>
                  <a:srgbClr val="C00000"/>
                </a:solidFill>
                <a:latin typeface="Times New Roman" panose="02020603050405020304" pitchFamily="18" charset="0"/>
                <a:cs typeface="Times New Roman" panose="02020603050405020304" pitchFamily="18" charset="0"/>
              </a:rPr>
              <a:t>để thực hiện dự án NOTM thì bố trí tái định cư taij chỗ trong DA</a:t>
            </a:r>
            <a:r>
              <a:rPr lang="vi-VN" sz="1200" smtClean="0">
                <a:solidFill>
                  <a:srgbClr val="C00000"/>
                </a:solidFill>
                <a:latin typeface="Times New Roman" panose="02020603050405020304" pitchFamily="18" charset="0"/>
                <a:cs typeface="Times New Roman" panose="02020603050405020304" pitchFamily="18" charset="0"/>
              </a:rPr>
              <a:t> </a:t>
            </a:r>
            <a:r>
              <a:rPr lang="en-US" sz="1200" smtClean="0">
                <a:solidFill>
                  <a:srgbClr val="C00000"/>
                </a:solidFill>
                <a:latin typeface="Times New Roman" panose="02020603050405020304" pitchFamily="18" charset="0"/>
                <a:cs typeface="Times New Roman" panose="02020603050405020304" pitchFamily="18" charset="0"/>
              </a:rPr>
              <a:t>NOTM </a:t>
            </a:r>
            <a:r>
              <a:rPr lang="vi-VN" sz="1200" smtClean="0">
                <a:solidFill>
                  <a:srgbClr val="C00000"/>
                </a:solidFill>
                <a:latin typeface="Times New Roman" panose="02020603050405020304" pitchFamily="18" charset="0"/>
                <a:cs typeface="Times New Roman" panose="02020603050405020304" pitchFamily="18" charset="0"/>
              </a:rPr>
              <a:t>hoặc </a:t>
            </a:r>
            <a:r>
              <a:rPr lang="en-US" sz="1200" smtClean="0">
                <a:solidFill>
                  <a:srgbClr val="C00000"/>
                </a:solidFill>
                <a:latin typeface="Times New Roman" panose="02020603050405020304" pitchFamily="18" charset="0"/>
                <a:cs typeface="Times New Roman" panose="02020603050405020304" pitchFamily="18" charset="0"/>
              </a:rPr>
              <a:t>bó tí </a:t>
            </a:r>
            <a:r>
              <a:rPr lang="vi-VN" sz="1200" smtClean="0">
                <a:solidFill>
                  <a:srgbClr val="C00000"/>
                </a:solidFill>
                <a:latin typeface="Times New Roman" panose="02020603050405020304" pitchFamily="18" charset="0"/>
                <a:cs typeface="Times New Roman" panose="02020603050405020304" pitchFamily="18" charset="0"/>
              </a:rPr>
              <a:t>nhà </a:t>
            </a:r>
            <a:r>
              <a:rPr lang="vi-VN" sz="1200" dirty="0">
                <a:solidFill>
                  <a:srgbClr val="C00000"/>
                </a:solidFill>
                <a:latin typeface="Times New Roman" panose="02020603050405020304" pitchFamily="18" charset="0"/>
                <a:cs typeface="Times New Roman" panose="02020603050405020304" pitchFamily="18" charset="0"/>
              </a:rPr>
              <a:t>ở xã hội ngay trong </a:t>
            </a:r>
            <a:r>
              <a:rPr lang="vi-VN" sz="1200">
                <a:solidFill>
                  <a:srgbClr val="C00000"/>
                </a:solidFill>
                <a:latin typeface="Times New Roman" panose="02020603050405020304" pitchFamily="18" charset="0"/>
                <a:cs typeface="Times New Roman" panose="02020603050405020304" pitchFamily="18" charset="0"/>
              </a:rPr>
              <a:t>dự </a:t>
            </a:r>
            <a:r>
              <a:rPr lang="vi-VN" sz="1200" smtClean="0">
                <a:solidFill>
                  <a:srgbClr val="C00000"/>
                </a:solidFill>
                <a:latin typeface="Times New Roman" panose="02020603050405020304" pitchFamily="18" charset="0"/>
                <a:cs typeface="Times New Roman" panose="02020603050405020304" pitchFamily="18" charset="0"/>
              </a:rPr>
              <a:t>án</a:t>
            </a:r>
            <a:r>
              <a:rPr lang="en-US" sz="1200" smtClean="0">
                <a:solidFill>
                  <a:srgbClr val="C00000"/>
                </a:solidFill>
                <a:latin typeface="Times New Roman" panose="02020603050405020304" pitchFamily="18" charset="0"/>
                <a:cs typeface="Times New Roman" panose="02020603050405020304" pitchFamily="18" charset="0"/>
              </a:rPr>
              <a:t> NOTM </a:t>
            </a:r>
            <a:r>
              <a:rPr lang="vi-VN" sz="1200" smtClean="0">
                <a:solidFill>
                  <a:srgbClr val="C00000"/>
                </a:solidFill>
                <a:latin typeface="Times New Roman" panose="02020603050405020304" pitchFamily="18" charset="0"/>
                <a:cs typeface="Times New Roman" panose="02020603050405020304" pitchFamily="18" charset="0"/>
              </a:rPr>
              <a:t>đó</a:t>
            </a:r>
            <a:r>
              <a:rPr lang="en-US" sz="1200" smtClean="0">
                <a:solidFill>
                  <a:srgbClr val="C00000"/>
                </a:solidFill>
                <a:latin typeface="Times New Roman" panose="02020603050405020304" pitchFamily="18" charset="0"/>
                <a:cs typeface="Times New Roman" panose="02020603050405020304" pitchFamily="18" charset="0"/>
              </a:rPr>
              <a:t>.</a:t>
            </a:r>
            <a:endParaRPr lang="en-US" sz="1200" dirty="0">
              <a:solidFill>
                <a:srgbClr val="C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529844" y="3078047"/>
            <a:ext cx="8355847" cy="502702"/>
          </a:xfrm>
          <a:prstGeom prst="rect">
            <a:avLst/>
          </a:prstGeom>
        </p:spPr>
        <p:txBody>
          <a:bodyPr wrap="square">
            <a:spAutoFit/>
          </a:bodyPr>
          <a:lstStyle/>
          <a:p>
            <a:pPr algn="just">
              <a:lnSpc>
                <a:spcPts val="1600"/>
              </a:lnSpc>
              <a:spcBef>
                <a:spcPts val="600"/>
              </a:spcBef>
              <a:spcAft>
                <a:spcPts val="600"/>
              </a:spcAft>
            </a:pPr>
            <a:r>
              <a:rPr lang="en-US" sz="1200" b="1" dirty="0" smtClean="0">
                <a:solidFill>
                  <a:srgbClr val="FF0000"/>
                </a:solidFill>
                <a:latin typeface="Times New Roman" panose="02020603050405020304" pitchFamily="18" charset="0"/>
                <a:cs typeface="Times New Roman" panose="02020603050405020304" pitchFamily="18" charset="0"/>
              </a:rPr>
              <a:t>5</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T/h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phá </a:t>
            </a:r>
            <a:r>
              <a:rPr lang="vi-VN" sz="1200" dirty="0">
                <a:solidFill>
                  <a:schemeClr val="accent6">
                    <a:lumMod val="75000"/>
                  </a:schemeClr>
                </a:solidFill>
                <a:latin typeface="Times New Roman" panose="02020603050405020304" pitchFamily="18" charset="0"/>
                <a:cs typeface="Times New Roman" panose="02020603050405020304" pitchFamily="18" charset="0"/>
              </a:rPr>
              <a:t>dỡ nhà chung cư để thực hiện dự án đầu tư cải tạo, xây dựng lại nhà chung cư, khu chung cư (sau đây gọi chung là dự án đầu tư cải tạo, xây dựng lại nhà chung cư) thì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thực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hiện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TĐC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theo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PL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về</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cải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tạo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xây</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dựng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lại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chung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cư</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529846" y="3533447"/>
            <a:ext cx="6141918" cy="913070"/>
          </a:xfrm>
          <a:prstGeom prst="rect">
            <a:avLst/>
          </a:prstGeom>
        </p:spPr>
        <p:txBody>
          <a:bodyPr wrap="square">
            <a:spAutoFit/>
          </a:bodyPr>
          <a:lstStyle/>
          <a:p>
            <a:pPr algn="just">
              <a:lnSpc>
                <a:spcPts val="1550"/>
              </a:lnSpc>
              <a:spcBef>
                <a:spcPts val="600"/>
              </a:spcBef>
              <a:spcAft>
                <a:spcPts val="600"/>
              </a:spcAft>
            </a:pPr>
            <a:r>
              <a:rPr lang="vi-VN" sz="1200" b="1" dirty="0">
                <a:solidFill>
                  <a:srgbClr val="FF0000"/>
                </a:solidFill>
                <a:latin typeface="Times New Roman" panose="02020603050405020304" pitchFamily="18" charset="0"/>
                <a:cs typeface="Times New Roman" panose="02020603050405020304" pitchFamily="18" charset="0"/>
              </a:rPr>
              <a:t>6. </a:t>
            </a:r>
            <a:r>
              <a:rPr lang="en-US" sz="1200" dirty="0" smtClean="0">
                <a:solidFill>
                  <a:srgbClr val="C00000"/>
                </a:solidFill>
                <a:latin typeface="Times New Roman" panose="02020603050405020304" pitchFamily="18" charset="0"/>
                <a:cs typeface="Times New Roman" panose="02020603050405020304" pitchFamily="18" charset="0"/>
              </a:rPr>
              <a:t>T/h </a:t>
            </a:r>
            <a:r>
              <a:rPr lang="vi-VN" sz="1200" dirty="0" smtClean="0">
                <a:solidFill>
                  <a:srgbClr val="C00000"/>
                </a:solidFill>
                <a:latin typeface="Times New Roman" panose="02020603050405020304" pitchFamily="18" charset="0"/>
                <a:cs typeface="Times New Roman" panose="02020603050405020304" pitchFamily="18" charset="0"/>
              </a:rPr>
              <a:t>xây </a:t>
            </a:r>
            <a:r>
              <a:rPr lang="vi-VN" sz="1200" dirty="0">
                <a:solidFill>
                  <a:srgbClr val="C00000"/>
                </a:solidFill>
                <a:latin typeface="Times New Roman" panose="02020603050405020304" pitchFamily="18" charset="0"/>
                <a:cs typeface="Times New Roman" panose="02020603050405020304" pitchFamily="18" charset="0"/>
              </a:rPr>
              <a:t>dựng nhà ở phục vụ </a:t>
            </a:r>
            <a:r>
              <a:rPr lang="en-US" sz="1200" dirty="0" smtClean="0">
                <a:solidFill>
                  <a:srgbClr val="C00000"/>
                </a:solidFill>
                <a:latin typeface="Times New Roman" panose="02020603050405020304" pitchFamily="18" charset="0"/>
                <a:cs typeface="Times New Roman" panose="02020603050405020304" pitchFamily="18" charset="0"/>
              </a:rPr>
              <a:t>TĐC </a:t>
            </a:r>
            <a:r>
              <a:rPr lang="vi-VN" sz="1200" dirty="0" smtClean="0">
                <a:solidFill>
                  <a:srgbClr val="C00000"/>
                </a:solidFill>
                <a:latin typeface="Times New Roman" panose="02020603050405020304" pitchFamily="18" charset="0"/>
                <a:cs typeface="Times New Roman" panose="02020603050405020304" pitchFamily="18" charset="0"/>
              </a:rPr>
              <a:t>theo </a:t>
            </a:r>
            <a:r>
              <a:rPr lang="vi-VN" sz="1200" dirty="0">
                <a:solidFill>
                  <a:srgbClr val="C00000"/>
                </a:solidFill>
                <a:latin typeface="Times New Roman" panose="02020603050405020304" pitchFamily="18" charset="0"/>
                <a:cs typeface="Times New Roman" panose="02020603050405020304" pitchFamily="18" charset="0"/>
              </a:rPr>
              <a:t>dự án thì phải lập và phê duyệt thành dự án riêng, không thực hiện dự án hỗn hợp với các loại hình nhà ở thương mại, nhà ở công vụ, nhà ở xã hội, </a:t>
            </a:r>
            <a:r>
              <a:rPr lang="vi-VN" sz="1200" dirty="0">
                <a:solidFill>
                  <a:schemeClr val="accent6">
                    <a:lumMod val="75000"/>
                  </a:schemeClr>
                </a:solidFill>
                <a:latin typeface="Times New Roman" panose="02020603050405020304" pitchFamily="18" charset="0"/>
                <a:cs typeface="Times New Roman" panose="02020603050405020304" pitchFamily="18" charset="0"/>
              </a:rPr>
              <a:t>trừ trường hợp dự án đầu tư cải tạo, xây dựng lại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NCC</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a:solidFill>
                  <a:schemeClr val="accent6">
                    <a:lumMod val="75000"/>
                  </a:schemeClr>
                </a:solidFill>
                <a:latin typeface="Times New Roman" panose="02020603050405020304" pitchFamily="18" charset="0"/>
                <a:cs typeface="Times New Roman" panose="02020603050405020304" pitchFamily="18" charset="0"/>
              </a:rPr>
              <a:t>đối với khu vực nông thôn thì dự án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TĐC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phải </a:t>
            </a:r>
            <a:r>
              <a:rPr lang="vi-VN" sz="1200" dirty="0">
                <a:solidFill>
                  <a:schemeClr val="accent6">
                    <a:lumMod val="75000"/>
                  </a:schemeClr>
                </a:solidFill>
                <a:latin typeface="Times New Roman" panose="02020603050405020304" pitchFamily="18" charset="0"/>
                <a:cs typeface="Times New Roman" panose="02020603050405020304" pitchFamily="18" charset="0"/>
              </a:rPr>
              <a:t>bao gồm cả việc bố trí quỹ đất để phục vụ sản xuất cho người thuộc trường hợp được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TĐC</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8" name="Rectangle 7"/>
          <p:cNvSpPr/>
          <p:nvPr/>
        </p:nvSpPr>
        <p:spPr>
          <a:xfrm>
            <a:off x="529846" y="4473699"/>
            <a:ext cx="5745119" cy="502702"/>
          </a:xfrm>
          <a:prstGeom prst="rect">
            <a:avLst/>
          </a:prstGeom>
        </p:spPr>
        <p:txBody>
          <a:bodyPr wrap="square">
            <a:spAutoFit/>
          </a:bodyPr>
          <a:lstStyle/>
          <a:p>
            <a:pPr algn="just">
              <a:lnSpc>
                <a:spcPts val="1550"/>
              </a:lnSpc>
              <a:spcBef>
                <a:spcPts val="600"/>
              </a:spcBef>
              <a:spcAft>
                <a:spcPts val="600"/>
              </a:spcAft>
            </a:pPr>
            <a:r>
              <a:rPr lang="vi-VN" sz="1200" b="1" dirty="0">
                <a:solidFill>
                  <a:srgbClr val="FF0000"/>
                </a:solidFill>
                <a:latin typeface="Times New Roman" panose="02020603050405020304" pitchFamily="18" charset="0"/>
                <a:cs typeface="Times New Roman" panose="02020603050405020304" pitchFamily="18" charset="0"/>
              </a:rPr>
              <a:t>7. </a:t>
            </a:r>
            <a:r>
              <a:rPr lang="vi-VN" sz="1200" dirty="0">
                <a:solidFill>
                  <a:schemeClr val="accent6">
                    <a:lumMod val="75000"/>
                  </a:schemeClr>
                </a:solidFill>
                <a:latin typeface="Times New Roman" panose="02020603050405020304" pitchFamily="18" charset="0"/>
                <a:cs typeface="Times New Roman" panose="02020603050405020304" pitchFamily="18" charset="0"/>
              </a:rPr>
              <a:t>Trường hợp thuộc diện được bồi thường bằng quyền sử dụng đất cho người được tái định cư thì thực hiện theo quy định của pháp luật về đất đai. </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5020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89692" y="-31151"/>
            <a:ext cx="9459866"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04</a:t>
            </a:r>
            <a:r>
              <a:rPr lang="en-US" sz="1800" smtClean="0">
                <a:solidFill>
                  <a:srgbClr val="ED2727"/>
                </a:solidFill>
                <a:latin typeface="Times New Roman" panose="02020603050405020304" pitchFamily="18" charset="0"/>
                <a:cs typeface="Times New Roman" panose="02020603050405020304" pitchFamily="18" charset="0"/>
              </a:rPr>
              <a:t>. VỀ </a:t>
            </a:r>
            <a:r>
              <a:rPr lang="en" sz="1800" smtClean="0">
                <a:solidFill>
                  <a:srgbClr val="ED2727"/>
                </a:solidFill>
                <a:latin typeface="Times New Roman" panose="02020603050405020304" pitchFamily="18" charset="0"/>
                <a:cs typeface="Times New Roman" panose="02020603050405020304" pitchFamily="18" charset="0"/>
              </a:rPr>
              <a:t>PHÁT </a:t>
            </a:r>
            <a:r>
              <a:rPr lang="en" sz="1800" dirty="0" smtClean="0">
                <a:solidFill>
                  <a:srgbClr val="ED2727"/>
                </a:solidFill>
                <a:latin typeface="Times New Roman" panose="02020603050405020304" pitchFamily="18" charset="0"/>
                <a:cs typeface="Times New Roman" panose="02020603050405020304" pitchFamily="18" charset="0"/>
              </a:rPr>
              <a:t>TRIỂN NHÀ Ở</a:t>
            </a:r>
            <a:endParaRPr sz="1800" dirty="0">
              <a:solidFill>
                <a:srgbClr val="ED2727"/>
              </a:solidFill>
            </a:endParaRPr>
          </a:p>
        </p:txBody>
      </p:sp>
      <p:sp>
        <p:nvSpPr>
          <p:cNvPr id="23" name="Rectangle 22"/>
          <p:cNvSpPr/>
          <p:nvPr/>
        </p:nvSpPr>
        <p:spPr>
          <a:xfrm>
            <a:off x="405584" y="532228"/>
            <a:ext cx="8400641" cy="307777"/>
          </a:xfrm>
          <a:prstGeom prst="rect">
            <a:avLst/>
          </a:prstGeom>
        </p:spPr>
        <p:txBody>
          <a:bodyPr wrap="square">
            <a:spAutoFit/>
          </a:bodyPr>
          <a:lstStyle/>
          <a:p>
            <a:pPr algn="just"/>
            <a:r>
              <a:rPr lang="en-US" b="1" dirty="0" smtClean="0">
                <a:solidFill>
                  <a:srgbClr val="C00000"/>
                </a:solidFill>
                <a:latin typeface="Times New Roman" panose="02020603050405020304" pitchFamily="18" charset="0"/>
                <a:cs typeface="Times New Roman" panose="02020603050405020304" pitchFamily="18" charset="0"/>
              </a:rPr>
              <a:t>QUỸ ĐẤT ĐỂ THỰC HIỆN DỰ ÁN ĐTXD NHÀ Ở TĐC </a:t>
            </a:r>
            <a:r>
              <a:rPr lang="en-US" dirty="0" smtClean="0">
                <a:solidFill>
                  <a:srgbClr val="C00000"/>
                </a:solidFill>
                <a:latin typeface="Times New Roman" panose="02020603050405020304" pitchFamily="18" charset="0"/>
                <a:cs typeface="Times New Roman" panose="02020603050405020304" pitchFamily="18" charset="0"/>
              </a:rPr>
              <a:t>(</a:t>
            </a:r>
            <a:r>
              <a:rPr lang="en-US" dirty="0" err="1" smtClean="0">
                <a:solidFill>
                  <a:srgbClr val="C00000"/>
                </a:solidFill>
                <a:latin typeface="Times New Roman" panose="02020603050405020304" pitchFamily="18" charset="0"/>
                <a:cs typeface="Times New Roman" panose="02020603050405020304" pitchFamily="18" charset="0"/>
              </a:rPr>
              <a:t>Điều</a:t>
            </a:r>
            <a:r>
              <a:rPr lang="en-US" dirty="0" smtClean="0">
                <a:solidFill>
                  <a:srgbClr val="C00000"/>
                </a:solidFill>
                <a:latin typeface="Times New Roman" panose="02020603050405020304" pitchFamily="18" charset="0"/>
                <a:cs typeface="Times New Roman" panose="02020603050405020304" pitchFamily="18" charset="0"/>
              </a:rPr>
              <a:t> 50)</a:t>
            </a:r>
          </a:p>
        </p:txBody>
      </p:sp>
      <p:sp>
        <p:nvSpPr>
          <p:cNvPr id="6" name="Rectangle 5"/>
          <p:cNvSpPr/>
          <p:nvPr/>
        </p:nvSpPr>
        <p:spPr>
          <a:xfrm>
            <a:off x="405583" y="2293886"/>
            <a:ext cx="8400641" cy="307777"/>
          </a:xfrm>
          <a:prstGeom prst="rect">
            <a:avLst/>
          </a:prstGeom>
        </p:spPr>
        <p:txBody>
          <a:bodyPr wrap="square">
            <a:spAutoFit/>
          </a:bodyPr>
          <a:lstStyle/>
          <a:p>
            <a:pPr algn="just"/>
            <a:r>
              <a:rPr lang="en-US" b="1" dirty="0" smtClean="0">
                <a:solidFill>
                  <a:srgbClr val="C00000"/>
                </a:solidFill>
                <a:latin typeface="Times New Roman" panose="02020603050405020304" pitchFamily="18" charset="0"/>
                <a:cs typeface="Times New Roman" panose="02020603050405020304" pitchFamily="18" charset="0"/>
              </a:rPr>
              <a:t>CHỦ ĐẦU TƯ DỰ ÁN ĐTXD NHÀ Ở TĐC </a:t>
            </a:r>
            <a:r>
              <a:rPr lang="en-US" dirty="0" smtClean="0">
                <a:solidFill>
                  <a:srgbClr val="C00000"/>
                </a:solidFill>
                <a:latin typeface="Times New Roman" panose="02020603050405020304" pitchFamily="18" charset="0"/>
                <a:cs typeface="Times New Roman" panose="02020603050405020304" pitchFamily="18" charset="0"/>
              </a:rPr>
              <a:t>(</a:t>
            </a:r>
            <a:r>
              <a:rPr lang="en-US" dirty="0" err="1" smtClean="0">
                <a:solidFill>
                  <a:srgbClr val="C00000"/>
                </a:solidFill>
                <a:latin typeface="Times New Roman" panose="02020603050405020304" pitchFamily="18" charset="0"/>
                <a:cs typeface="Times New Roman" panose="02020603050405020304" pitchFamily="18" charset="0"/>
              </a:rPr>
              <a:t>Điều</a:t>
            </a:r>
            <a:r>
              <a:rPr lang="en-US" dirty="0" smtClean="0">
                <a:solidFill>
                  <a:srgbClr val="C00000"/>
                </a:solidFill>
                <a:latin typeface="Times New Roman" panose="02020603050405020304" pitchFamily="18" charset="0"/>
                <a:cs typeface="Times New Roman" panose="02020603050405020304" pitchFamily="18" charset="0"/>
              </a:rPr>
              <a:t> 51)</a:t>
            </a:r>
          </a:p>
        </p:txBody>
      </p:sp>
      <p:sp>
        <p:nvSpPr>
          <p:cNvPr id="2" name="Rectangle 1"/>
          <p:cNvSpPr/>
          <p:nvPr/>
        </p:nvSpPr>
        <p:spPr>
          <a:xfrm>
            <a:off x="910206" y="1010683"/>
            <a:ext cx="1740715" cy="11823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ts val="1700"/>
              </a:lnSpc>
              <a:spcBef>
                <a:spcPts val="600"/>
              </a:spcBef>
              <a:spcAft>
                <a:spcPts val="600"/>
              </a:spcAft>
            </a:pP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T</a:t>
            </a:r>
            <a:r>
              <a:rPr lang="vi-VN" sz="1200" dirty="0">
                <a:solidFill>
                  <a:schemeClr val="accent6">
                    <a:lumMod val="75000"/>
                  </a:schemeClr>
                </a:solidFill>
                <a:latin typeface="Times New Roman" panose="02020603050405020304" pitchFamily="18" charset="0"/>
                <a:ea typeface="Arial"/>
                <a:cs typeface="Times New Roman" panose="02020603050405020304" pitchFamily="18" charset="0"/>
              </a:rPr>
              <a:t>uân </a:t>
            </a:r>
            <a:r>
              <a:rPr lang="vi-VN" sz="1200" dirty="0" smtClean="0">
                <a:solidFill>
                  <a:schemeClr val="accent6">
                    <a:lumMod val="75000"/>
                  </a:schemeClr>
                </a:solidFill>
                <a:latin typeface="Times New Roman" panose="02020603050405020304" pitchFamily="18" charset="0"/>
                <a:ea typeface="Arial"/>
                <a:cs typeface="Times New Roman" panose="02020603050405020304" pitchFamily="18" charset="0"/>
              </a:rPr>
              <a:t>thủ các yêu cầu quy định </a:t>
            </a:r>
            <a:r>
              <a:rPr lang="en-US" sz="1200" dirty="0" err="1" smtClean="0">
                <a:solidFill>
                  <a:schemeClr val="accent6">
                    <a:lumMod val="75000"/>
                  </a:schemeClr>
                </a:solidFill>
                <a:latin typeface="Times New Roman" panose="02020603050405020304" pitchFamily="18" charset="0"/>
                <a:ea typeface="Arial"/>
                <a:cs typeface="Times New Roman" panose="02020603050405020304" pitchFamily="18" charset="0"/>
              </a:rPr>
              <a:t>về</a:t>
            </a:r>
            <a:r>
              <a:rPr lang="en-US" sz="1200" dirty="0" smtClean="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Arial"/>
                <a:cs typeface="Times New Roman" panose="02020603050405020304" pitchFamily="18" charset="0"/>
              </a:rPr>
              <a:t>quỹ</a:t>
            </a:r>
            <a:r>
              <a:rPr lang="en-US" sz="1200" dirty="0" smtClean="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Arial"/>
                <a:cs typeface="Times New Roman" panose="02020603050405020304" pitchFamily="18" charset="0"/>
              </a:rPr>
              <a:t>đất</a:t>
            </a:r>
            <a:r>
              <a:rPr lang="en-US" sz="1200" dirty="0" smtClean="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Arial"/>
                <a:cs typeface="Times New Roman" panose="02020603050405020304" pitchFamily="18" charset="0"/>
              </a:rPr>
              <a:t>để</a:t>
            </a:r>
            <a:r>
              <a:rPr lang="en-US" sz="1200" dirty="0" smtClean="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Arial"/>
                <a:cs typeface="Times New Roman" panose="02020603050405020304" pitchFamily="18" charset="0"/>
              </a:rPr>
              <a:t>phát</a:t>
            </a:r>
            <a:r>
              <a:rPr lang="en-US" sz="1200" dirty="0" smtClean="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Arial"/>
                <a:cs typeface="Times New Roman" panose="02020603050405020304" pitchFamily="18" charset="0"/>
              </a:rPr>
              <a:t>triển</a:t>
            </a:r>
            <a:r>
              <a:rPr lang="en-US" sz="1200" dirty="0" smtClean="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Arial"/>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ea typeface="Arial"/>
                <a:cs typeface="Times New Roman" panose="02020603050405020304" pitchFamily="18" charset="0"/>
              </a:rPr>
              <a:t> ở </a:t>
            </a:r>
            <a:r>
              <a:rPr lang="vi-VN" sz="1200" dirty="0" smtClean="0">
                <a:solidFill>
                  <a:schemeClr val="accent6">
                    <a:lumMod val="75000"/>
                  </a:schemeClr>
                </a:solidFill>
                <a:latin typeface="Times New Roman" panose="02020603050405020304" pitchFamily="18" charset="0"/>
                <a:ea typeface="Arial"/>
                <a:cs typeface="Times New Roman" panose="02020603050405020304" pitchFamily="18" charset="0"/>
              </a:rPr>
              <a:t>tại Điều 32 và quy định của pháp luật về đất đai.</a:t>
            </a:r>
            <a:endParaRPr lang="en-US" sz="1200" dirty="0">
              <a:solidFill>
                <a:schemeClr val="accent6">
                  <a:lumMod val="75000"/>
                </a:schemeClr>
              </a:solidFill>
              <a:latin typeface="Times New Roman" panose="02020603050405020304" pitchFamily="18" charset="0"/>
              <a:ea typeface="Arial"/>
              <a:cs typeface="Times New Roman" panose="02020603050405020304" pitchFamily="18" charset="0"/>
            </a:endParaRPr>
          </a:p>
        </p:txBody>
      </p:sp>
      <p:sp>
        <p:nvSpPr>
          <p:cNvPr id="3" name="Rectangle 2"/>
          <p:cNvSpPr/>
          <p:nvPr/>
        </p:nvSpPr>
        <p:spPr>
          <a:xfrm>
            <a:off x="3632132" y="1010683"/>
            <a:ext cx="1816217" cy="11823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ts val="1700"/>
              </a:lnSpc>
              <a:spcBef>
                <a:spcPts val="600"/>
              </a:spcBef>
              <a:spcAft>
                <a:spcPts val="600"/>
              </a:spcAft>
            </a:pP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Đ</a:t>
            </a:r>
            <a:r>
              <a:rPr lang="vi-VN" sz="1200" dirty="0">
                <a:solidFill>
                  <a:schemeClr val="accent6">
                    <a:lumMod val="75000"/>
                  </a:schemeClr>
                </a:solidFill>
                <a:latin typeface="Times New Roman" panose="02020603050405020304" pitchFamily="18" charset="0"/>
                <a:ea typeface="Arial"/>
                <a:cs typeface="Times New Roman" panose="02020603050405020304" pitchFamily="18" charset="0"/>
              </a:rPr>
              <a:t>ược xác định trong quy hoạch phân khu hoặc quy hoạch chi tiết xây dựng tỷ lệ 1/500 theo nguyên tắc quy định tại Điều 49</a:t>
            </a:r>
            <a:endParaRPr lang="en-US" sz="1200" dirty="0">
              <a:solidFill>
                <a:schemeClr val="accent6">
                  <a:lumMod val="75000"/>
                </a:schemeClr>
              </a:solidFill>
              <a:latin typeface="Times New Roman" panose="02020603050405020304" pitchFamily="18" charset="0"/>
              <a:ea typeface="Arial"/>
              <a:cs typeface="Times New Roman" panose="02020603050405020304" pitchFamily="18" charset="0"/>
            </a:endParaRPr>
          </a:p>
        </p:txBody>
      </p:sp>
      <p:sp>
        <p:nvSpPr>
          <p:cNvPr id="4" name="Rectangle 3"/>
          <p:cNvSpPr/>
          <p:nvPr/>
        </p:nvSpPr>
        <p:spPr>
          <a:xfrm>
            <a:off x="6256311" y="1010683"/>
            <a:ext cx="2308849" cy="116390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ts val="1700"/>
              </a:lnSpc>
              <a:spcBef>
                <a:spcPts val="600"/>
              </a:spcBef>
              <a:spcAft>
                <a:spcPts val="600"/>
              </a:spcAft>
            </a:pPr>
            <a:r>
              <a:rPr lang="vi-VN" sz="1200" dirty="0">
                <a:solidFill>
                  <a:schemeClr val="accent6">
                    <a:lumMod val="75000"/>
                  </a:schemeClr>
                </a:solidFill>
                <a:latin typeface="Times New Roman" panose="02020603050405020304" pitchFamily="18" charset="0"/>
                <a:ea typeface="Arial"/>
                <a:cs typeface="Times New Roman" panose="02020603050405020304" pitchFamily="18" charset="0"/>
              </a:rPr>
              <a:t>Việc xác định nghĩa vụ tài chính về đất đai để thực hiện dự án đầu tư xây dựng nhà ở phục vụ tái định cư được thực hiện theo quy định của pháp luật về đất đai.</a:t>
            </a:r>
            <a:endParaRPr lang="en-US" sz="1200" dirty="0">
              <a:solidFill>
                <a:schemeClr val="accent6">
                  <a:lumMod val="75000"/>
                </a:schemeClr>
              </a:solidFill>
              <a:latin typeface="Times New Roman" panose="02020603050405020304" pitchFamily="18" charset="0"/>
              <a:ea typeface="Arial"/>
              <a:cs typeface="Times New Roman" panose="02020603050405020304" pitchFamily="18" charset="0"/>
            </a:endParaRPr>
          </a:p>
        </p:txBody>
      </p:sp>
      <p:sp>
        <p:nvSpPr>
          <p:cNvPr id="8" name="Rectangle 7"/>
          <p:cNvSpPr/>
          <p:nvPr/>
        </p:nvSpPr>
        <p:spPr>
          <a:xfrm>
            <a:off x="439264" y="993597"/>
            <a:ext cx="289255" cy="307777"/>
          </a:xfrm>
          <a:prstGeom prst="rect">
            <a:avLst/>
          </a:prstGeom>
        </p:spPr>
        <p:txBody>
          <a:bodyPr wrap="square">
            <a:spAutoFit/>
          </a:bodyPr>
          <a:lstStyle/>
          <a:p>
            <a:pPr algn="just"/>
            <a:r>
              <a:rPr lang="en-US" b="1" dirty="0" smtClean="0">
                <a:solidFill>
                  <a:srgbClr val="FF0000"/>
                </a:solidFill>
                <a:latin typeface="Times New Roman" panose="02020603050405020304" pitchFamily="18" charset="0"/>
                <a:cs typeface="Times New Roman" panose="02020603050405020304" pitchFamily="18" charset="0"/>
              </a:rPr>
              <a:t>1</a:t>
            </a:r>
            <a:endParaRPr lang="en-US" dirty="0" smtClean="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166791" y="1044692"/>
            <a:ext cx="289255" cy="307777"/>
          </a:xfrm>
          <a:prstGeom prst="rect">
            <a:avLst/>
          </a:prstGeom>
        </p:spPr>
        <p:txBody>
          <a:bodyPr wrap="square">
            <a:spAutoFit/>
          </a:bodyPr>
          <a:lstStyle/>
          <a:p>
            <a:pPr algn="just"/>
            <a:r>
              <a:rPr lang="en-US" b="1" dirty="0" smtClean="0">
                <a:solidFill>
                  <a:srgbClr val="FF0000"/>
                </a:solidFill>
                <a:latin typeface="Times New Roman" panose="02020603050405020304" pitchFamily="18" charset="0"/>
                <a:cs typeface="Times New Roman" panose="02020603050405020304" pitchFamily="18" charset="0"/>
              </a:rPr>
              <a:t>2</a:t>
            </a:r>
            <a:endParaRPr lang="en-US" dirty="0" smtClean="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795302" y="1010683"/>
            <a:ext cx="289255" cy="307777"/>
          </a:xfrm>
          <a:prstGeom prst="rect">
            <a:avLst/>
          </a:prstGeom>
        </p:spPr>
        <p:txBody>
          <a:bodyPr wrap="square">
            <a:spAutoFit/>
          </a:bodyPr>
          <a:lstStyle/>
          <a:p>
            <a:pPr algn="just"/>
            <a:r>
              <a:rPr lang="en-US" b="1" dirty="0" smtClean="0">
                <a:solidFill>
                  <a:srgbClr val="FF0000"/>
                </a:solidFill>
                <a:latin typeface="Times New Roman" panose="02020603050405020304" pitchFamily="18" charset="0"/>
                <a:cs typeface="Times New Roman" panose="02020603050405020304" pitchFamily="18" charset="0"/>
              </a:rPr>
              <a:t>3</a:t>
            </a:r>
            <a:endParaRPr lang="en-US" dirty="0" smtClean="0">
              <a:solidFill>
                <a:srgbClr val="FF0000"/>
              </a:solidFill>
              <a:latin typeface="Times New Roman" panose="02020603050405020304" pitchFamily="18" charset="0"/>
              <a:cs typeface="Times New Roman" panose="02020603050405020304" pitchFamily="18" charset="0"/>
            </a:endParaRPr>
          </a:p>
        </p:txBody>
      </p:sp>
      <p:cxnSp>
        <p:nvCxnSpPr>
          <p:cNvPr id="7" name="Elbow Connector 6"/>
          <p:cNvCxnSpPr>
            <a:endCxn id="2" idx="1"/>
          </p:cNvCxnSpPr>
          <p:nvPr/>
        </p:nvCxnSpPr>
        <p:spPr>
          <a:xfrm>
            <a:off x="486561" y="1285515"/>
            <a:ext cx="423645" cy="316356"/>
          </a:xfrm>
          <a:prstGeom prst="bentConnector3">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a:off x="3208487" y="1323096"/>
            <a:ext cx="423645" cy="316356"/>
          </a:xfrm>
          <a:prstGeom prst="bentConnector3">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a:off x="5832666" y="1289454"/>
            <a:ext cx="423645" cy="316356"/>
          </a:xfrm>
          <a:prstGeom prst="bentConnector3">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05583" y="1206969"/>
            <a:ext cx="80978" cy="119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126302" y="1266909"/>
            <a:ext cx="80978" cy="119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771352" y="1241434"/>
            <a:ext cx="80978" cy="119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33890" y="2562010"/>
            <a:ext cx="8344026" cy="532325"/>
          </a:xfrm>
          <a:prstGeom prst="rect">
            <a:avLst/>
          </a:prstGeom>
        </p:spPr>
        <p:txBody>
          <a:bodyPr wrap="square">
            <a:spAutoFit/>
          </a:bodyPr>
          <a:lstStyle/>
          <a:p>
            <a:pPr algn="just">
              <a:lnSpc>
                <a:spcPts val="1750"/>
              </a:lnSpc>
              <a:spcBef>
                <a:spcPts val="600"/>
              </a:spcBef>
              <a:spcAft>
                <a:spcPts val="600"/>
              </a:spcAft>
            </a:pPr>
            <a:r>
              <a:rPr lang="en-US" sz="1200" b="1" dirty="0" smtClean="0">
                <a:solidFill>
                  <a:srgbClr val="FF0000"/>
                </a:solidFill>
                <a:latin typeface="Times New Roman" panose="02020603050405020304" pitchFamily="18" charset="0"/>
                <a:cs typeface="Times New Roman" panose="02020603050405020304" pitchFamily="18" charset="0"/>
              </a:rPr>
              <a:t>1</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CĐT DA TĐC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a:solidFill>
                  <a:schemeClr val="accent6">
                    <a:lumMod val="75000"/>
                  </a:schemeClr>
                </a:solidFill>
                <a:latin typeface="Times New Roman" panose="02020603050405020304" pitchFamily="18" charset="0"/>
                <a:cs typeface="Times New Roman" panose="02020603050405020304" pitchFamily="18" charset="0"/>
              </a:rPr>
              <a:t>bao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gồm</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a:t>
            </a:r>
            <a:r>
              <a:rPr lang="en-US" sz="1200" dirty="0" smtClean="0">
                <a:solidFill>
                  <a:srgbClr val="C00000"/>
                </a:solidFill>
                <a:latin typeface="Times New Roman" panose="02020603050405020304" pitchFamily="18" charset="0"/>
                <a:cs typeface="Times New Roman" panose="02020603050405020304" pitchFamily="18" charset="0"/>
              </a:rPr>
              <a:t>1) BQLDA </a:t>
            </a:r>
            <a:r>
              <a:rPr lang="vi-VN" sz="1200" dirty="0" smtClean="0">
                <a:solidFill>
                  <a:srgbClr val="C00000"/>
                </a:solidFill>
                <a:latin typeface="Times New Roman" panose="02020603050405020304" pitchFamily="18" charset="0"/>
                <a:cs typeface="Times New Roman" panose="02020603050405020304" pitchFamily="18" charset="0"/>
              </a:rPr>
              <a:t>chuyên </a:t>
            </a:r>
            <a:r>
              <a:rPr lang="vi-VN" sz="1200" dirty="0">
                <a:solidFill>
                  <a:srgbClr val="C00000"/>
                </a:solidFill>
                <a:latin typeface="Times New Roman" panose="02020603050405020304" pitchFamily="18" charset="0"/>
                <a:cs typeface="Times New Roman" panose="02020603050405020304" pitchFamily="18" charset="0"/>
              </a:rPr>
              <a:t>ngành thuộc </a:t>
            </a:r>
            <a:r>
              <a:rPr lang="en-US" sz="1200" dirty="0" smtClean="0">
                <a:solidFill>
                  <a:srgbClr val="C00000"/>
                </a:solidFill>
                <a:latin typeface="Times New Roman" panose="02020603050405020304" pitchFamily="18" charset="0"/>
                <a:cs typeface="Times New Roman" panose="02020603050405020304" pitchFamily="18" charset="0"/>
              </a:rPr>
              <a:t>UBND </a:t>
            </a:r>
            <a:r>
              <a:rPr lang="vi-VN" sz="1200" dirty="0" smtClean="0">
                <a:solidFill>
                  <a:srgbClr val="C00000"/>
                </a:solidFill>
                <a:latin typeface="Times New Roman" panose="02020603050405020304" pitchFamily="18" charset="0"/>
                <a:cs typeface="Times New Roman" panose="02020603050405020304" pitchFamily="18" charset="0"/>
              </a:rPr>
              <a:t>tỉnh</a:t>
            </a:r>
            <a:r>
              <a:rPr lang="vi-VN" sz="1200" dirty="0">
                <a:solidFill>
                  <a:srgbClr val="C00000"/>
                </a:solidFill>
                <a:latin typeface="Times New Roman" panose="02020603050405020304" pitchFamily="18" charset="0"/>
                <a:cs typeface="Times New Roman" panose="02020603050405020304" pitchFamily="18" charset="0"/>
              </a:rPr>
              <a:t>, tổ chức phát triển quỹ đất cấp tỉnh, cơ quan quản lý nhà ở cấp tỉnh, </a:t>
            </a:r>
            <a:r>
              <a:rPr lang="en-US" sz="1200" dirty="0" smtClean="0">
                <a:solidFill>
                  <a:srgbClr val="C00000"/>
                </a:solidFill>
                <a:latin typeface="Times New Roman" panose="02020603050405020304" pitchFamily="18" charset="0"/>
                <a:cs typeface="Times New Roman" panose="02020603050405020304" pitchFamily="18" charset="0"/>
              </a:rPr>
              <a:t>UBND </a:t>
            </a:r>
            <a:r>
              <a:rPr lang="vi-VN" sz="1200" dirty="0" smtClean="0">
                <a:solidFill>
                  <a:srgbClr val="C00000"/>
                </a:solidFill>
                <a:latin typeface="Times New Roman" panose="02020603050405020304" pitchFamily="18" charset="0"/>
                <a:cs typeface="Times New Roman" panose="02020603050405020304" pitchFamily="18" charset="0"/>
              </a:rPr>
              <a:t>huyện </a:t>
            </a:r>
            <a:r>
              <a:rPr lang="vi-VN" sz="1200" dirty="0">
                <a:solidFill>
                  <a:srgbClr val="C00000"/>
                </a:solidFill>
                <a:latin typeface="Times New Roman" panose="02020603050405020304" pitchFamily="18" charset="0"/>
                <a:cs typeface="Times New Roman" panose="02020603050405020304" pitchFamily="18" charset="0"/>
              </a:rPr>
              <a:t>hoặc doanh nghiệp kinh doanh bất động sản. </a:t>
            </a:r>
            <a:endParaRPr lang="en-US" sz="1200" dirty="0">
              <a:solidFill>
                <a:srgbClr val="C0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433890" y="3023483"/>
            <a:ext cx="8344026" cy="301493"/>
          </a:xfrm>
          <a:prstGeom prst="rect">
            <a:avLst/>
          </a:prstGeom>
        </p:spPr>
        <p:txBody>
          <a:bodyPr wrap="square">
            <a:spAutoFit/>
          </a:bodyPr>
          <a:lstStyle/>
          <a:p>
            <a:pPr algn="just">
              <a:lnSpc>
                <a:spcPts val="1750"/>
              </a:lnSpc>
              <a:spcBef>
                <a:spcPts val="600"/>
              </a:spcBef>
              <a:spcAft>
                <a:spcPts val="600"/>
              </a:spcAft>
            </a:pPr>
            <a:r>
              <a:rPr lang="vi-VN" sz="1200" b="1" dirty="0">
                <a:solidFill>
                  <a:srgbClr val="FF0000"/>
                </a:solidFill>
                <a:latin typeface="Times New Roman" panose="02020603050405020304" pitchFamily="18" charset="0"/>
                <a:cs typeface="Times New Roman" panose="02020603050405020304" pitchFamily="18" charset="0"/>
              </a:rPr>
              <a:t>2. </a:t>
            </a:r>
            <a:r>
              <a:rPr lang="vi-VN" sz="1200" dirty="0">
                <a:solidFill>
                  <a:schemeClr val="accent6">
                    <a:lumMod val="75000"/>
                  </a:schemeClr>
                </a:solidFill>
                <a:latin typeface="Times New Roman" panose="02020603050405020304" pitchFamily="18" charset="0"/>
                <a:cs typeface="Times New Roman" panose="02020603050405020304" pitchFamily="18" charset="0"/>
              </a:rPr>
              <a:t>Đối với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DA TĐC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a:solidFill>
                  <a:srgbClr val="C00000"/>
                </a:solidFill>
                <a:latin typeface="Times New Roman" panose="02020603050405020304" pitchFamily="18" charset="0"/>
                <a:cs typeface="Times New Roman" panose="02020603050405020304" pitchFamily="18" charset="0"/>
              </a:rPr>
              <a:t>có sử dụng vốn đầu tư </a:t>
            </a:r>
            <a:r>
              <a:rPr lang="vi-VN" sz="1200" dirty="0" smtClean="0">
                <a:solidFill>
                  <a:srgbClr val="C00000"/>
                </a:solidFill>
                <a:latin typeface="Times New Roman" panose="02020603050405020304" pitchFamily="18" charset="0"/>
                <a:cs typeface="Times New Roman" panose="02020603050405020304" pitchFamily="18" charset="0"/>
              </a:rPr>
              <a:t>công</a:t>
            </a:r>
            <a:r>
              <a:rPr lang="en-US" sz="1200" dirty="0" smtClean="0">
                <a:solidFill>
                  <a:srgbClr val="C00000"/>
                </a:solidFill>
                <a:latin typeface="Times New Roman" panose="02020603050405020304" pitchFamily="18" charset="0"/>
                <a:cs typeface="Times New Roman" panose="02020603050405020304" pitchFamily="18" charset="0"/>
              </a:rPr>
              <a:t>: </a:t>
            </a:r>
            <a:r>
              <a:rPr lang="vi-VN" sz="1200" dirty="0" smtClean="0">
                <a:solidFill>
                  <a:srgbClr val="C00000"/>
                </a:solidFill>
                <a:latin typeface="Times New Roman" panose="02020603050405020304" pitchFamily="18" charset="0"/>
                <a:cs typeface="Times New Roman" panose="02020603050405020304" pitchFamily="18" charset="0"/>
              </a:rPr>
              <a:t>cơ </a:t>
            </a:r>
            <a:r>
              <a:rPr lang="vi-VN" sz="1200" dirty="0">
                <a:solidFill>
                  <a:srgbClr val="C00000"/>
                </a:solidFill>
                <a:latin typeface="Times New Roman" panose="02020603050405020304" pitchFamily="18" charset="0"/>
                <a:cs typeface="Times New Roman" panose="02020603050405020304" pitchFamily="18" charset="0"/>
              </a:rPr>
              <a:t>quan quản lý nhà ở cấp tỉnh đề xuất </a:t>
            </a:r>
            <a:r>
              <a:rPr lang="en-US" sz="1200" dirty="0" smtClean="0">
                <a:solidFill>
                  <a:srgbClr val="C00000"/>
                </a:solidFill>
                <a:latin typeface="Times New Roman" panose="02020603050405020304" pitchFamily="18" charset="0"/>
                <a:cs typeface="Times New Roman" panose="02020603050405020304" pitchFamily="18" charset="0"/>
              </a:rPr>
              <a:t>CĐT, </a:t>
            </a:r>
            <a:r>
              <a:rPr lang="vi-VN" sz="1200" dirty="0" smtClean="0">
                <a:solidFill>
                  <a:srgbClr val="C00000"/>
                </a:solidFill>
                <a:latin typeface="Times New Roman" panose="02020603050405020304" pitchFamily="18" charset="0"/>
                <a:cs typeface="Times New Roman" panose="02020603050405020304" pitchFamily="18" charset="0"/>
              </a:rPr>
              <a:t>báo </a:t>
            </a:r>
            <a:r>
              <a:rPr lang="vi-VN" sz="1200" dirty="0">
                <a:solidFill>
                  <a:srgbClr val="C00000"/>
                </a:solidFill>
                <a:latin typeface="Times New Roman" panose="02020603050405020304" pitchFamily="18" charset="0"/>
                <a:cs typeface="Times New Roman" panose="02020603050405020304" pitchFamily="18" charset="0"/>
              </a:rPr>
              <a:t>cáo </a:t>
            </a:r>
            <a:r>
              <a:rPr lang="en-US" sz="1200" dirty="0" smtClean="0">
                <a:solidFill>
                  <a:srgbClr val="C00000"/>
                </a:solidFill>
                <a:latin typeface="Times New Roman" panose="02020603050405020304" pitchFamily="18" charset="0"/>
                <a:cs typeface="Times New Roman" panose="02020603050405020304" pitchFamily="18" charset="0"/>
              </a:rPr>
              <a:t>UBND </a:t>
            </a:r>
            <a:r>
              <a:rPr lang="vi-VN" sz="1200" dirty="0" smtClean="0">
                <a:solidFill>
                  <a:srgbClr val="C00000"/>
                </a:solidFill>
                <a:latin typeface="Times New Roman" panose="02020603050405020304" pitchFamily="18" charset="0"/>
                <a:cs typeface="Times New Roman" panose="02020603050405020304" pitchFamily="18" charset="0"/>
              </a:rPr>
              <a:t>tỉnh </a:t>
            </a:r>
            <a:r>
              <a:rPr lang="vi-VN" sz="1200" dirty="0">
                <a:solidFill>
                  <a:srgbClr val="C00000"/>
                </a:solidFill>
                <a:latin typeface="Times New Roman" panose="02020603050405020304" pitchFamily="18" charset="0"/>
                <a:cs typeface="Times New Roman" panose="02020603050405020304" pitchFamily="18" charset="0"/>
              </a:rPr>
              <a:t>quyết </a:t>
            </a:r>
            <a:r>
              <a:rPr lang="vi-VN" sz="1200" dirty="0" smtClean="0">
                <a:solidFill>
                  <a:srgbClr val="C00000"/>
                </a:solidFill>
                <a:latin typeface="Times New Roman" panose="02020603050405020304" pitchFamily="18" charset="0"/>
                <a:cs typeface="Times New Roman" panose="02020603050405020304" pitchFamily="18" charset="0"/>
              </a:rPr>
              <a:t>định</a:t>
            </a:r>
            <a:r>
              <a:rPr lang="en-US" sz="1200" dirty="0" smtClean="0">
                <a:solidFill>
                  <a:srgbClr val="C00000"/>
                </a:solidFill>
                <a:latin typeface="Times New Roman" panose="02020603050405020304" pitchFamily="18" charset="0"/>
                <a:cs typeface="Times New Roman" panose="02020603050405020304" pitchFamily="18" charset="0"/>
              </a:rPr>
              <a:t>.</a:t>
            </a:r>
            <a:endParaRPr lang="en-US" sz="1200" dirty="0">
              <a:solidFill>
                <a:srgbClr val="C0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429696" y="3320668"/>
            <a:ext cx="8344026" cy="323165"/>
          </a:xfrm>
          <a:prstGeom prst="rect">
            <a:avLst/>
          </a:prstGeom>
        </p:spPr>
        <p:txBody>
          <a:bodyPr wrap="square">
            <a:spAutoFit/>
          </a:bodyPr>
          <a:lstStyle/>
          <a:p>
            <a:pPr algn="just">
              <a:lnSpc>
                <a:spcPts val="1750"/>
              </a:lnSpc>
              <a:spcBef>
                <a:spcPts val="600"/>
              </a:spcBef>
              <a:spcAft>
                <a:spcPts val="600"/>
              </a:spcAft>
            </a:pPr>
            <a:r>
              <a:rPr lang="en-US" sz="1200" b="1" dirty="0" smtClean="0">
                <a:solidFill>
                  <a:srgbClr val="FF0000"/>
                </a:solidFill>
                <a:latin typeface="Times New Roman" panose="02020603050405020304" pitchFamily="18" charset="0"/>
                <a:cs typeface="Times New Roman" panose="02020603050405020304" pitchFamily="18" charset="0"/>
              </a:rPr>
              <a:t>3</a:t>
            </a:r>
            <a:r>
              <a:rPr lang="vi-VN" sz="1200" b="1" dirty="0" smtClean="0">
                <a:solidFill>
                  <a:srgbClr val="FF0000"/>
                </a:solidFill>
                <a:latin typeface="Times New Roman" panose="02020603050405020304" pitchFamily="18" charset="0"/>
                <a:cs typeface="Times New Roman" panose="02020603050405020304" pitchFamily="18" charset="0"/>
              </a:rPr>
              <a:t>. </a:t>
            </a:r>
            <a:r>
              <a:rPr lang="vi-VN" sz="1200" dirty="0">
                <a:solidFill>
                  <a:schemeClr val="accent6">
                    <a:lumMod val="75000"/>
                  </a:schemeClr>
                </a:solidFill>
                <a:latin typeface="Times New Roman" panose="02020603050405020304" pitchFamily="18" charset="0"/>
                <a:cs typeface="Times New Roman" panose="02020603050405020304" pitchFamily="18" charset="0"/>
              </a:rPr>
              <a:t>Đối với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DA TĐC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rgbClr val="C00000"/>
                </a:solidFill>
                <a:latin typeface="Times New Roman" panose="02020603050405020304" pitchFamily="18" charset="0"/>
                <a:cs typeface="Times New Roman" panose="02020603050405020304" pitchFamily="18" charset="0"/>
              </a:rPr>
              <a:t>không</a:t>
            </a:r>
            <a:r>
              <a:rPr lang="vi-VN" sz="1200" dirty="0" smtClean="0">
                <a:solidFill>
                  <a:srgbClr val="C00000"/>
                </a:solidFill>
                <a:latin typeface="Times New Roman" panose="02020603050405020304" pitchFamily="18" charset="0"/>
                <a:cs typeface="Times New Roman" panose="02020603050405020304" pitchFamily="18" charset="0"/>
              </a:rPr>
              <a:t> </a:t>
            </a:r>
            <a:r>
              <a:rPr lang="vi-VN" sz="1200" dirty="0">
                <a:solidFill>
                  <a:srgbClr val="C00000"/>
                </a:solidFill>
                <a:latin typeface="Times New Roman" panose="02020603050405020304" pitchFamily="18" charset="0"/>
                <a:cs typeface="Times New Roman" panose="02020603050405020304" pitchFamily="18" charset="0"/>
              </a:rPr>
              <a:t>sử dụng vốn đầu tư </a:t>
            </a:r>
            <a:r>
              <a:rPr lang="vi-VN" sz="1200" dirty="0" smtClean="0">
                <a:solidFill>
                  <a:srgbClr val="C00000"/>
                </a:solidFill>
                <a:latin typeface="Times New Roman" panose="02020603050405020304" pitchFamily="18" charset="0"/>
                <a:cs typeface="Times New Roman" panose="02020603050405020304" pitchFamily="18" charset="0"/>
              </a:rPr>
              <a:t>công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462198" y="4492725"/>
            <a:ext cx="8344026" cy="528350"/>
          </a:xfrm>
          <a:prstGeom prst="rect">
            <a:avLst/>
          </a:prstGeom>
        </p:spPr>
        <p:txBody>
          <a:bodyPr wrap="square">
            <a:spAutoFit/>
          </a:bodyPr>
          <a:lstStyle/>
          <a:p>
            <a:pPr algn="just">
              <a:lnSpc>
                <a:spcPts val="1700"/>
              </a:lnSpc>
              <a:spcBef>
                <a:spcPts val="600"/>
              </a:spcBef>
              <a:spcAft>
                <a:spcPts val="600"/>
              </a:spcAft>
            </a:pPr>
            <a:r>
              <a:rPr lang="vi-VN" sz="1200" b="1" dirty="0">
                <a:solidFill>
                  <a:srgbClr val="FF0000"/>
                </a:solidFill>
                <a:latin typeface="Times New Roman" panose="02020603050405020304" pitchFamily="18" charset="0"/>
                <a:cs typeface="Times New Roman" panose="02020603050405020304" pitchFamily="18" charset="0"/>
              </a:rPr>
              <a:t>4. </a:t>
            </a:r>
            <a:r>
              <a:rPr lang="vi-VN" sz="1200" dirty="0">
                <a:solidFill>
                  <a:schemeClr val="accent6">
                    <a:lumMod val="75000"/>
                  </a:schemeClr>
                </a:solidFill>
                <a:latin typeface="Times New Roman" panose="02020603050405020304" pitchFamily="18" charset="0"/>
                <a:cs typeface="Times New Roman" panose="02020603050405020304" pitchFamily="18" charset="0"/>
              </a:rPr>
              <a:t>Đối với trường hợp giải tỏa, phá dỡ nhà chung cư để xây dựng lại nhà chung cư thì việc lựa chọn chủ đầu tư dự án đầu tư xây dựng nhà ở được thực hiện theo quy định tại Điều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68</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1780563" y="3577089"/>
            <a:ext cx="7120156" cy="887422"/>
          </a:xfrm>
          <a:prstGeom prst="rect">
            <a:avLst/>
          </a:prstGeom>
        </p:spPr>
        <p:txBody>
          <a:bodyPr wrap="square">
            <a:spAutoFit/>
          </a:bodyPr>
          <a:lstStyle/>
          <a:p>
            <a:pPr algn="just">
              <a:lnSpc>
                <a:spcPts val="1750"/>
              </a:lnSpc>
              <a:spcBef>
                <a:spcPts val="200"/>
              </a:spcBef>
              <a:spcAft>
                <a:spcPts val="200"/>
              </a:spcAft>
            </a:pP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TH1</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Ttg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quyết</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sz="1200" dirty="0">
                <a:solidFill>
                  <a:schemeClr val="accent6">
                    <a:lumMod val="75000"/>
                  </a:schemeClr>
                </a:solidFill>
                <a:latin typeface="Times New Roman" panose="02020603050405020304" pitchFamily="18" charset="0"/>
                <a:cs typeface="Times New Roman" panose="02020603050405020304" pitchFamily="18" charset="0"/>
              </a:rPr>
              <a:t> DA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quan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trọng</a:t>
            </a:r>
            <a:r>
              <a:rPr lang="en-US" sz="1200" dirty="0">
                <a:solidFill>
                  <a:schemeClr val="accent6">
                    <a:lumMod val="75000"/>
                  </a:schemeClr>
                </a:solidFill>
                <a:latin typeface="Times New Roman" panose="02020603050405020304" pitchFamily="18" charset="0"/>
                <a:cs typeface="Times New Roman" panose="02020603050405020304" pitchFamily="18" charset="0"/>
              </a:rPr>
              <a:t> QG; </a:t>
            </a:r>
            <a:endParaRPr lang="en-US" sz="1200" dirty="0" smtClean="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750"/>
              </a:lnSpc>
              <a:spcBef>
                <a:spcPts val="200"/>
              </a:spcBef>
              <a:spcAft>
                <a:spcPts val="200"/>
              </a:spcAft>
            </a:pP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TH2</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UBND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tỉnh</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quyết</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trường</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hợp</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còn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lại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trừ</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TH 1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TH 3); </a:t>
            </a:r>
          </a:p>
          <a:p>
            <a:pPr algn="just">
              <a:lnSpc>
                <a:spcPts val="1750"/>
              </a:lnSpc>
              <a:spcBef>
                <a:spcPts val="200"/>
              </a:spcBef>
              <a:spcAft>
                <a:spcPts val="200"/>
              </a:spcAft>
            </a:pP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TH3</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T/h</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a:solidFill>
                  <a:schemeClr val="accent6">
                    <a:lumMod val="75000"/>
                  </a:schemeClr>
                </a:solidFill>
                <a:latin typeface="Times New Roman" panose="02020603050405020304" pitchFamily="18" charset="0"/>
                <a:cs typeface="Times New Roman" panose="02020603050405020304" pitchFamily="18" charset="0"/>
              </a:rPr>
              <a:t>pháp</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luật</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quy</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vi-VN" sz="1200" dirty="0">
                <a:solidFill>
                  <a:schemeClr val="accent6">
                    <a:lumMod val="75000"/>
                  </a:schemeClr>
                </a:solidFill>
                <a:latin typeface="Times New Roman" panose="02020603050405020304" pitchFamily="18" charset="0"/>
                <a:cs typeface="Times New Roman" panose="02020603050405020304" pitchFamily="18" charset="0"/>
              </a:rPr>
              <a:t>phải tổ chức đấu thầu lựa chọn nhà đầu tư làm </a:t>
            </a:r>
            <a:r>
              <a:rPr lang="en-US" sz="1200" dirty="0">
                <a:solidFill>
                  <a:schemeClr val="accent6">
                    <a:lumMod val="75000"/>
                  </a:schemeClr>
                </a:solidFill>
                <a:latin typeface="Times New Roman" panose="02020603050405020304" pitchFamily="18" charset="0"/>
                <a:cs typeface="Times New Roman" panose="02020603050405020304" pitchFamily="18" charset="0"/>
              </a:rPr>
              <a:t>CĐT </a:t>
            </a:r>
            <a:r>
              <a:rPr lang="vi-VN" sz="1200" dirty="0">
                <a:solidFill>
                  <a:schemeClr val="accent6">
                    <a:lumMod val="75000"/>
                  </a:schemeClr>
                </a:solidFill>
                <a:latin typeface="Times New Roman" panose="02020603050405020304" pitchFamily="18" charset="0"/>
                <a:cs typeface="Times New Roman" panose="02020603050405020304" pitchFamily="18" charset="0"/>
              </a:rPr>
              <a:t>thì thực hiện theo quy định đó.</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cxnSp>
        <p:nvCxnSpPr>
          <p:cNvPr id="22" name="Elbow Connector 21"/>
          <p:cNvCxnSpPr>
            <a:endCxn id="25" idx="1"/>
          </p:cNvCxnSpPr>
          <p:nvPr/>
        </p:nvCxnSpPr>
        <p:spPr>
          <a:xfrm>
            <a:off x="728519" y="3643833"/>
            <a:ext cx="882167" cy="391974"/>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25" name="Left Brace 24"/>
          <p:cNvSpPr/>
          <p:nvPr/>
        </p:nvSpPr>
        <p:spPr>
          <a:xfrm>
            <a:off x="1610686" y="3708776"/>
            <a:ext cx="165683" cy="65406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37038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89692" y="-31151"/>
            <a:ext cx="9459866"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04</a:t>
            </a:r>
            <a:r>
              <a:rPr lang="en-US" sz="1800" smtClean="0">
                <a:solidFill>
                  <a:srgbClr val="ED2727"/>
                </a:solidFill>
                <a:latin typeface="Times New Roman" panose="02020603050405020304" pitchFamily="18" charset="0"/>
                <a:cs typeface="Times New Roman" panose="02020603050405020304" pitchFamily="18" charset="0"/>
              </a:rPr>
              <a:t>. VỀ </a:t>
            </a:r>
            <a:r>
              <a:rPr lang="en" sz="1800" smtClean="0">
                <a:solidFill>
                  <a:srgbClr val="ED2727"/>
                </a:solidFill>
                <a:latin typeface="Times New Roman" panose="02020603050405020304" pitchFamily="18" charset="0"/>
                <a:cs typeface="Times New Roman" panose="02020603050405020304" pitchFamily="18" charset="0"/>
              </a:rPr>
              <a:t>PHÁT </a:t>
            </a:r>
            <a:r>
              <a:rPr lang="en" sz="1800" dirty="0" smtClean="0">
                <a:solidFill>
                  <a:srgbClr val="ED2727"/>
                </a:solidFill>
                <a:latin typeface="Times New Roman" panose="02020603050405020304" pitchFamily="18" charset="0"/>
                <a:cs typeface="Times New Roman" panose="02020603050405020304" pitchFamily="18" charset="0"/>
              </a:rPr>
              <a:t>TRIỂN NHÀ Ở</a:t>
            </a:r>
            <a:endParaRPr sz="1800" dirty="0">
              <a:solidFill>
                <a:srgbClr val="ED2727"/>
              </a:solidFill>
            </a:endParaRPr>
          </a:p>
        </p:txBody>
      </p:sp>
      <p:sp>
        <p:nvSpPr>
          <p:cNvPr id="23" name="Rectangle 22"/>
          <p:cNvSpPr/>
          <p:nvPr/>
        </p:nvSpPr>
        <p:spPr>
          <a:xfrm>
            <a:off x="358839" y="334113"/>
            <a:ext cx="8400641" cy="307777"/>
          </a:xfrm>
          <a:prstGeom prst="rect">
            <a:avLst/>
          </a:prstGeom>
        </p:spPr>
        <p:txBody>
          <a:bodyPr wrap="square">
            <a:spAutoFit/>
          </a:bodyPr>
          <a:lstStyle/>
          <a:p>
            <a:pPr algn="just"/>
            <a:r>
              <a:rPr lang="en-US" b="1" dirty="0" smtClean="0">
                <a:solidFill>
                  <a:srgbClr val="C00000"/>
                </a:solidFill>
                <a:latin typeface="Times New Roman" panose="02020603050405020304" pitchFamily="18" charset="0"/>
                <a:cs typeface="Times New Roman" panose="02020603050405020304" pitchFamily="18" charset="0"/>
              </a:rPr>
              <a:t>ĐẶT HÀNG, MUA NOTM ĐỂ PHỤC VỤ TĐC </a:t>
            </a:r>
            <a:r>
              <a:rPr lang="en-US" dirty="0" smtClean="0">
                <a:solidFill>
                  <a:srgbClr val="C00000"/>
                </a:solidFill>
                <a:latin typeface="Times New Roman" panose="02020603050405020304" pitchFamily="18" charset="0"/>
                <a:cs typeface="Times New Roman" panose="02020603050405020304" pitchFamily="18" charset="0"/>
              </a:rPr>
              <a:t>(</a:t>
            </a:r>
            <a:r>
              <a:rPr lang="en-US" dirty="0" err="1" smtClean="0">
                <a:solidFill>
                  <a:srgbClr val="C00000"/>
                </a:solidFill>
                <a:latin typeface="Times New Roman" panose="02020603050405020304" pitchFamily="18" charset="0"/>
                <a:cs typeface="Times New Roman" panose="02020603050405020304" pitchFamily="18" charset="0"/>
              </a:rPr>
              <a:t>Điều</a:t>
            </a:r>
            <a:r>
              <a:rPr lang="en-US" dirty="0" smtClean="0">
                <a:solidFill>
                  <a:srgbClr val="C00000"/>
                </a:solidFill>
                <a:latin typeface="Times New Roman" panose="02020603050405020304" pitchFamily="18" charset="0"/>
                <a:cs typeface="Times New Roman" panose="02020603050405020304" pitchFamily="18" charset="0"/>
              </a:rPr>
              <a:t> 50)</a:t>
            </a:r>
          </a:p>
        </p:txBody>
      </p:sp>
      <p:grpSp>
        <p:nvGrpSpPr>
          <p:cNvPr id="5" name="Google Shape;316;p37"/>
          <p:cNvGrpSpPr/>
          <p:nvPr/>
        </p:nvGrpSpPr>
        <p:grpSpPr>
          <a:xfrm rot="10800000" flipH="1">
            <a:off x="8504259" y="3241640"/>
            <a:ext cx="318259" cy="339480"/>
            <a:chOff x="3625816" y="1393740"/>
            <a:chExt cx="289966" cy="306926"/>
          </a:xfrm>
        </p:grpSpPr>
        <p:sp>
          <p:nvSpPr>
            <p:cNvPr id="7" name="Google Shape;317;p37"/>
            <p:cNvSpPr/>
            <p:nvPr/>
          </p:nvSpPr>
          <p:spPr>
            <a:xfrm>
              <a:off x="3773068" y="1393740"/>
              <a:ext cx="142714" cy="169600"/>
            </a:xfrm>
            <a:custGeom>
              <a:avLst/>
              <a:gdLst/>
              <a:ahLst/>
              <a:cxnLst/>
              <a:rect l="l" t="t" r="r" b="b"/>
              <a:pathLst>
                <a:path w="2516" h="2990" extrusionOk="0">
                  <a:moveTo>
                    <a:pt x="1258" y="1"/>
                  </a:moveTo>
                  <a:lnTo>
                    <a:pt x="810" y="998"/>
                  </a:lnTo>
                  <a:lnTo>
                    <a:pt x="0" y="1495"/>
                  </a:lnTo>
                  <a:lnTo>
                    <a:pt x="810" y="1994"/>
                  </a:lnTo>
                  <a:lnTo>
                    <a:pt x="1258" y="2989"/>
                  </a:lnTo>
                  <a:lnTo>
                    <a:pt x="1707" y="1994"/>
                  </a:lnTo>
                  <a:lnTo>
                    <a:pt x="2516" y="1495"/>
                  </a:lnTo>
                  <a:lnTo>
                    <a:pt x="1707" y="998"/>
                  </a:lnTo>
                  <a:lnTo>
                    <a:pt x="12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18;p37"/>
            <p:cNvSpPr/>
            <p:nvPr/>
          </p:nvSpPr>
          <p:spPr>
            <a:xfrm>
              <a:off x="3625816" y="1585803"/>
              <a:ext cx="96769" cy="114863"/>
            </a:xfrm>
            <a:custGeom>
              <a:avLst/>
              <a:gdLst/>
              <a:ahLst/>
              <a:cxnLst/>
              <a:rect l="l" t="t" r="r" b="b"/>
              <a:pathLst>
                <a:path w="1706" h="2025" extrusionOk="0">
                  <a:moveTo>
                    <a:pt x="854" y="0"/>
                  </a:moveTo>
                  <a:lnTo>
                    <a:pt x="549" y="676"/>
                  </a:lnTo>
                  <a:lnTo>
                    <a:pt x="1" y="1012"/>
                  </a:lnTo>
                  <a:lnTo>
                    <a:pt x="549" y="1350"/>
                  </a:lnTo>
                  <a:lnTo>
                    <a:pt x="854" y="2025"/>
                  </a:lnTo>
                  <a:lnTo>
                    <a:pt x="1157" y="1350"/>
                  </a:lnTo>
                  <a:lnTo>
                    <a:pt x="1705" y="1012"/>
                  </a:lnTo>
                  <a:lnTo>
                    <a:pt x="1157" y="676"/>
                  </a:lnTo>
                  <a:lnTo>
                    <a:pt x="8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764" y="3244272"/>
            <a:ext cx="2393028" cy="1899228"/>
          </a:xfrm>
          <a:prstGeom prst="rect">
            <a:avLst/>
          </a:prstGeom>
        </p:spPr>
      </p:pic>
      <p:sp>
        <p:nvSpPr>
          <p:cNvPr id="2" name="Rectangle 1"/>
          <p:cNvSpPr/>
          <p:nvPr/>
        </p:nvSpPr>
        <p:spPr>
          <a:xfrm>
            <a:off x="369963" y="3259451"/>
            <a:ext cx="3762568" cy="307777"/>
          </a:xfrm>
          <a:prstGeom prst="rect">
            <a:avLst/>
          </a:prstGeom>
        </p:spPr>
        <p:txBody>
          <a:bodyPr wrap="none">
            <a:spAutoFit/>
          </a:bodyPr>
          <a:lstStyle/>
          <a:p>
            <a:r>
              <a:rPr lang="en-US" b="1" dirty="0">
                <a:solidFill>
                  <a:srgbClr val="C00000"/>
                </a:solidFill>
                <a:latin typeface="Times New Roman" panose="02020603050405020304" pitchFamily="18" charset="0"/>
                <a:cs typeface="Times New Roman" panose="02020603050405020304" pitchFamily="18" charset="0"/>
              </a:rPr>
              <a:t>BỐ TRÍ </a:t>
            </a:r>
            <a:r>
              <a:rPr lang="en-US" b="1" dirty="0" smtClean="0">
                <a:solidFill>
                  <a:srgbClr val="C00000"/>
                </a:solidFill>
                <a:latin typeface="Times New Roman" panose="02020603050405020304" pitchFamily="18" charset="0"/>
                <a:cs typeface="Times New Roman" panose="02020603050405020304" pitchFamily="18" charset="0"/>
              </a:rPr>
              <a:t>NOXH ĐỂ PHỤC VỤ TĐC </a:t>
            </a:r>
            <a:r>
              <a:rPr lang="en-US" dirty="0" smtClean="0">
                <a:solidFill>
                  <a:srgbClr val="C00000"/>
                </a:solidFill>
                <a:latin typeface="Times New Roman" panose="02020603050405020304" pitchFamily="18" charset="0"/>
                <a:cs typeface="Times New Roman" panose="02020603050405020304" pitchFamily="18" charset="0"/>
              </a:rPr>
              <a:t>(</a:t>
            </a:r>
            <a:r>
              <a:rPr lang="en-US" dirty="0" err="1" smtClean="0">
                <a:solidFill>
                  <a:srgbClr val="C00000"/>
                </a:solidFill>
                <a:latin typeface="Times New Roman" panose="02020603050405020304" pitchFamily="18" charset="0"/>
                <a:cs typeface="Times New Roman" panose="02020603050405020304" pitchFamily="18" charset="0"/>
              </a:rPr>
              <a:t>Điều</a:t>
            </a:r>
            <a:r>
              <a:rPr lang="en-US" dirty="0" smtClean="0">
                <a:solidFill>
                  <a:srgbClr val="C00000"/>
                </a:solidFill>
                <a:latin typeface="Times New Roman" panose="02020603050405020304" pitchFamily="18" charset="0"/>
                <a:cs typeface="Times New Roman" panose="02020603050405020304" pitchFamily="18" charset="0"/>
              </a:rPr>
              <a:t> 50)</a:t>
            </a:r>
            <a:r>
              <a:rPr lang="en-US" b="1" dirty="0" smtClean="0">
                <a:solidFill>
                  <a:srgbClr val="C00000"/>
                </a:solidFill>
                <a:latin typeface="Times New Roman" panose="02020603050405020304" pitchFamily="18" charset="0"/>
                <a:cs typeface="Times New Roman" panose="02020603050405020304" pitchFamily="18" charset="0"/>
              </a:rPr>
              <a:t> </a:t>
            </a:r>
            <a:endParaRPr lang="en-US" dirty="0">
              <a:solidFill>
                <a:srgbClr val="C00000"/>
              </a:solidFill>
            </a:endParaRPr>
          </a:p>
        </p:txBody>
      </p:sp>
      <p:sp>
        <p:nvSpPr>
          <p:cNvPr id="3" name="Rectangle 2"/>
          <p:cNvSpPr/>
          <p:nvPr/>
        </p:nvSpPr>
        <p:spPr>
          <a:xfrm>
            <a:off x="708254" y="1177827"/>
            <a:ext cx="123794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200" dirty="0">
                <a:solidFill>
                  <a:schemeClr val="accent6">
                    <a:lumMod val="75000"/>
                  </a:schemeClr>
                </a:solidFill>
                <a:latin typeface="Times New Roman" panose="02020603050405020304" pitchFamily="18" charset="0"/>
                <a:cs typeface="Times New Roman" panose="02020603050405020304" pitchFamily="18" charset="0"/>
              </a:rPr>
              <a:t>Đ</a:t>
            </a:r>
            <a:r>
              <a:rPr lang="vi-VN" sz="1200" dirty="0">
                <a:solidFill>
                  <a:schemeClr val="accent6">
                    <a:lumMod val="75000"/>
                  </a:schemeClr>
                </a:solidFill>
                <a:latin typeface="Times New Roman" panose="02020603050405020304" pitchFamily="18" charset="0"/>
                <a:cs typeface="Times New Roman" panose="02020603050405020304" pitchFamily="18" charset="0"/>
              </a:rPr>
              <a:t>ơn vị được giao bố trí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TĐC</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3301580" y="1255754"/>
            <a:ext cx="492443" cy="276999"/>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CĐT</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2004917" y="1081398"/>
            <a:ext cx="1237944" cy="323165"/>
          </a:xfrm>
          <a:prstGeom prst="rect">
            <a:avLst/>
          </a:prstGeom>
        </p:spPr>
        <p:txBody>
          <a:bodyPr wrap="square">
            <a:spAutoFit/>
          </a:bodyPr>
          <a:lstStyle/>
          <a:p>
            <a:pPr algn="just">
              <a:lnSpc>
                <a:spcPts val="1750"/>
              </a:lnSpc>
              <a:spcBef>
                <a:spcPts val="600"/>
              </a:spcBef>
              <a:spcAft>
                <a:spcPts val="600"/>
              </a:spcAft>
            </a:pP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Ký</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HĐ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mua</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bán</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cxnSp>
        <p:nvCxnSpPr>
          <p:cNvPr id="6" name="Straight Arrow Connector 5"/>
          <p:cNvCxnSpPr>
            <a:stCxn id="3" idx="3"/>
            <a:endCxn id="13" idx="1"/>
          </p:cNvCxnSpPr>
          <p:nvPr/>
        </p:nvCxnSpPr>
        <p:spPr>
          <a:xfrm flipV="1">
            <a:off x="1946198" y="1394254"/>
            <a:ext cx="1355382" cy="144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ectangle 16"/>
          <p:cNvSpPr/>
          <p:nvPr/>
        </p:nvSpPr>
        <p:spPr>
          <a:xfrm>
            <a:off x="2826772" y="1723773"/>
            <a:ext cx="967251"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Người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được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bố</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trí</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TĐC</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cxnSp>
        <p:nvCxnSpPr>
          <p:cNvPr id="16" name="Elbow Connector 15"/>
          <p:cNvCxnSpPr>
            <a:stCxn id="17" idx="1"/>
            <a:endCxn id="3" idx="2"/>
          </p:cNvCxnSpPr>
          <p:nvPr/>
        </p:nvCxnSpPr>
        <p:spPr>
          <a:xfrm rot="10800000">
            <a:off x="1327226" y="1639492"/>
            <a:ext cx="1499546" cy="315114"/>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20" name="Rectangle 19"/>
          <p:cNvSpPr/>
          <p:nvPr/>
        </p:nvSpPr>
        <p:spPr>
          <a:xfrm>
            <a:off x="2004917" y="1664833"/>
            <a:ext cx="710828" cy="323165"/>
          </a:xfrm>
          <a:prstGeom prst="rect">
            <a:avLst/>
          </a:prstGeom>
        </p:spPr>
        <p:txBody>
          <a:bodyPr wrap="square">
            <a:spAutoFit/>
          </a:bodyPr>
          <a:lstStyle/>
          <a:p>
            <a:pPr algn="just">
              <a:lnSpc>
                <a:spcPts val="1750"/>
              </a:lnSpc>
              <a:spcBef>
                <a:spcPts val="600"/>
              </a:spcBef>
              <a:spcAft>
                <a:spcPts val="600"/>
              </a:spcAft>
            </a:pP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Ký</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HĐ</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574040" y="933099"/>
            <a:ext cx="3322041" cy="136548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205374" y="783026"/>
            <a:ext cx="2011545" cy="323165"/>
          </a:xfrm>
          <a:prstGeom prst="rect">
            <a:avLst/>
          </a:prstGeom>
          <a:solidFill>
            <a:srgbClr val="FFFF00"/>
          </a:solidFill>
          <a:ln>
            <a:solidFill>
              <a:schemeClr val="tx1"/>
            </a:solidFill>
          </a:ln>
        </p:spPr>
        <p:txBody>
          <a:bodyPr wrap="square">
            <a:spAutoFit/>
          </a:bodyPr>
          <a:lstStyle/>
          <a:p>
            <a:pPr algn="ctr">
              <a:lnSpc>
                <a:spcPts val="1750"/>
              </a:lnSpc>
              <a:spcBef>
                <a:spcPts val="600"/>
              </a:spcBef>
              <a:spcAft>
                <a:spcPts val="600"/>
              </a:spcAft>
            </a:pP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MUA NOTM ĐỂ TĐC</a:t>
            </a:r>
            <a:endParaRPr lang="en-US" sz="12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5196930" y="1131518"/>
            <a:ext cx="123794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200" dirty="0">
                <a:solidFill>
                  <a:schemeClr val="accent6">
                    <a:lumMod val="75000"/>
                  </a:schemeClr>
                </a:solidFill>
                <a:latin typeface="Times New Roman" panose="02020603050405020304" pitchFamily="18" charset="0"/>
                <a:cs typeface="Times New Roman" panose="02020603050405020304" pitchFamily="18" charset="0"/>
              </a:rPr>
              <a:t>Đ</a:t>
            </a:r>
            <a:r>
              <a:rPr lang="vi-VN" sz="1200" dirty="0">
                <a:solidFill>
                  <a:schemeClr val="accent6">
                    <a:lumMod val="75000"/>
                  </a:schemeClr>
                </a:solidFill>
                <a:latin typeface="Times New Roman" panose="02020603050405020304" pitchFamily="18" charset="0"/>
                <a:cs typeface="Times New Roman" panose="02020603050405020304" pitchFamily="18" charset="0"/>
              </a:rPr>
              <a:t>ơn vị được giao bố trí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TĐC</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7790256" y="1209445"/>
            <a:ext cx="492443" cy="276999"/>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CĐT</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6493593" y="1035089"/>
            <a:ext cx="1237944" cy="323165"/>
          </a:xfrm>
          <a:prstGeom prst="rect">
            <a:avLst/>
          </a:prstGeom>
        </p:spPr>
        <p:txBody>
          <a:bodyPr wrap="square">
            <a:spAutoFit/>
          </a:bodyPr>
          <a:lstStyle/>
          <a:p>
            <a:pPr algn="just">
              <a:lnSpc>
                <a:spcPts val="1750"/>
              </a:lnSpc>
              <a:spcBef>
                <a:spcPts val="600"/>
              </a:spcBef>
              <a:spcAft>
                <a:spcPts val="600"/>
              </a:spcAft>
            </a:pP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Ký</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HĐ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đặt</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hàng</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cxnSp>
        <p:nvCxnSpPr>
          <p:cNvPr id="28" name="Straight Arrow Connector 27"/>
          <p:cNvCxnSpPr>
            <a:stCxn id="25" idx="3"/>
            <a:endCxn id="26" idx="1"/>
          </p:cNvCxnSpPr>
          <p:nvPr/>
        </p:nvCxnSpPr>
        <p:spPr>
          <a:xfrm flipV="1">
            <a:off x="6434874" y="1347945"/>
            <a:ext cx="1355382" cy="144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Rectangle 28"/>
          <p:cNvSpPr/>
          <p:nvPr/>
        </p:nvSpPr>
        <p:spPr>
          <a:xfrm>
            <a:off x="5467623" y="1683025"/>
            <a:ext cx="967251"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Người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được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bố</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trí</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TĐC</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6493593" y="1618524"/>
            <a:ext cx="710828" cy="323165"/>
          </a:xfrm>
          <a:prstGeom prst="rect">
            <a:avLst/>
          </a:prstGeom>
        </p:spPr>
        <p:txBody>
          <a:bodyPr wrap="square">
            <a:spAutoFit/>
          </a:bodyPr>
          <a:lstStyle/>
          <a:p>
            <a:pPr algn="just">
              <a:lnSpc>
                <a:spcPts val="1750"/>
              </a:lnSpc>
              <a:spcBef>
                <a:spcPts val="600"/>
              </a:spcBef>
              <a:spcAft>
                <a:spcPts val="600"/>
              </a:spcAft>
            </a:pP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Ký</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HĐ</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5062716" y="886790"/>
            <a:ext cx="3322041" cy="136548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694050" y="736717"/>
            <a:ext cx="2195190" cy="323165"/>
          </a:xfrm>
          <a:prstGeom prst="rect">
            <a:avLst/>
          </a:prstGeom>
          <a:solidFill>
            <a:srgbClr val="FFFF00"/>
          </a:solidFill>
          <a:ln>
            <a:solidFill>
              <a:schemeClr val="tx1"/>
            </a:solidFill>
          </a:ln>
        </p:spPr>
        <p:txBody>
          <a:bodyPr wrap="square">
            <a:spAutoFit/>
          </a:bodyPr>
          <a:lstStyle/>
          <a:p>
            <a:pPr algn="ctr">
              <a:lnSpc>
                <a:spcPts val="1750"/>
              </a:lnSpc>
              <a:spcBef>
                <a:spcPts val="600"/>
              </a:spcBef>
              <a:spcAft>
                <a:spcPts val="600"/>
              </a:spcAft>
            </a:pP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ĐẶT HÀNG NOTM ĐỂ TĐC</a:t>
            </a:r>
            <a:endParaRPr lang="en-US" sz="1200" b="1" dirty="0">
              <a:solidFill>
                <a:schemeClr val="accent6">
                  <a:lumMod val="75000"/>
                </a:schemeClr>
              </a:solidFill>
              <a:latin typeface="Times New Roman" panose="02020603050405020304" pitchFamily="18" charset="0"/>
              <a:cs typeface="Times New Roman" panose="02020603050405020304" pitchFamily="18" charset="0"/>
            </a:endParaRPr>
          </a:p>
        </p:txBody>
      </p:sp>
      <p:cxnSp>
        <p:nvCxnSpPr>
          <p:cNvPr id="21" name="Elbow Connector 20"/>
          <p:cNvCxnSpPr>
            <a:stCxn id="29" idx="3"/>
            <a:endCxn id="26" idx="2"/>
          </p:cNvCxnSpPr>
          <p:nvPr/>
        </p:nvCxnSpPr>
        <p:spPr>
          <a:xfrm flipV="1">
            <a:off x="6434874" y="1486444"/>
            <a:ext cx="1601604" cy="427414"/>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35" name="Rectangle 34"/>
          <p:cNvSpPr/>
          <p:nvPr/>
        </p:nvSpPr>
        <p:spPr>
          <a:xfrm>
            <a:off x="1264275" y="2390285"/>
            <a:ext cx="2740864" cy="310341"/>
          </a:xfrm>
          <a:prstGeom prst="rect">
            <a:avLst/>
          </a:prstGeom>
        </p:spPr>
        <p:txBody>
          <a:bodyPr wrap="square">
            <a:spAutoFit/>
          </a:bodyPr>
          <a:lstStyle/>
          <a:p>
            <a:pPr algn="just">
              <a:lnSpc>
                <a:spcPts val="1700"/>
              </a:lnSpc>
              <a:spcBef>
                <a:spcPts val="600"/>
              </a:spcBef>
              <a:spcAft>
                <a:spcPts val="600"/>
              </a:spcAft>
            </a:pPr>
            <a:r>
              <a:rPr lang="en-US" sz="1300" b="1" dirty="0" err="1"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Nghị</a:t>
            </a:r>
            <a:r>
              <a:rPr lang="en-US" sz="1300" b="1" dirty="0"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300" b="1"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95/2024/NĐ-CP </a:t>
            </a:r>
            <a:r>
              <a:rPr lang="en-US" sz="1300" dirty="0"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a:t>
            </a:r>
            <a:r>
              <a:rPr lang="en-US" sz="1300" dirty="0" err="1"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300" dirty="0"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37)</a:t>
            </a:r>
            <a:endParaRPr lang="en-US" sz="1300" dirty="0">
              <a:solidFill>
                <a:srgbClr val="ED2727"/>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7" name="Elbow Connector 36"/>
          <p:cNvCxnSpPr/>
          <p:nvPr/>
        </p:nvCxnSpPr>
        <p:spPr>
          <a:xfrm>
            <a:off x="716643" y="2404391"/>
            <a:ext cx="547631" cy="250069"/>
          </a:xfrm>
          <a:prstGeom prst="bentConnector3">
            <a:avLst>
              <a:gd name="adj1" fmla="val 4304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878270" y="2341831"/>
            <a:ext cx="2740864" cy="310341"/>
          </a:xfrm>
          <a:prstGeom prst="rect">
            <a:avLst/>
          </a:prstGeom>
        </p:spPr>
        <p:txBody>
          <a:bodyPr wrap="square">
            <a:spAutoFit/>
          </a:bodyPr>
          <a:lstStyle/>
          <a:p>
            <a:pPr algn="just">
              <a:lnSpc>
                <a:spcPts val="1700"/>
              </a:lnSpc>
              <a:spcBef>
                <a:spcPts val="600"/>
              </a:spcBef>
              <a:spcAft>
                <a:spcPts val="600"/>
              </a:spcAft>
            </a:pPr>
            <a:r>
              <a:rPr lang="en-US" sz="1300" b="1" dirty="0" err="1"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Nghị</a:t>
            </a:r>
            <a:r>
              <a:rPr lang="en-US" sz="1300" b="1" dirty="0"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300" b="1"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95/2024/NĐ-CP </a:t>
            </a:r>
            <a:r>
              <a:rPr lang="en-US" sz="1300" dirty="0"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a:t>
            </a:r>
            <a:r>
              <a:rPr lang="en-US" sz="1300" dirty="0" err="1"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300" dirty="0"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36)</a:t>
            </a:r>
            <a:endParaRPr lang="en-US" sz="1300" dirty="0">
              <a:solidFill>
                <a:srgbClr val="ED2727"/>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9" name="Elbow Connector 38"/>
          <p:cNvCxnSpPr/>
          <p:nvPr/>
        </p:nvCxnSpPr>
        <p:spPr>
          <a:xfrm>
            <a:off x="5330638" y="2355937"/>
            <a:ext cx="547631" cy="250069"/>
          </a:xfrm>
          <a:prstGeom prst="bentConnector3">
            <a:avLst>
              <a:gd name="adj1" fmla="val 4304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5402611" y="2610744"/>
            <a:ext cx="3419907" cy="746358"/>
          </a:xfrm>
          <a:prstGeom prst="rect">
            <a:avLst/>
          </a:prstGeom>
        </p:spPr>
        <p:txBody>
          <a:bodyPr wrap="square">
            <a:spAutoFit/>
          </a:bodyPr>
          <a:lstStyle/>
          <a:p>
            <a:pPr algn="just">
              <a:lnSpc>
                <a:spcPts val="1700"/>
              </a:lnSpc>
              <a:spcBef>
                <a:spcPts val="200"/>
              </a:spcBef>
              <a:spcAft>
                <a:spcPts val="200"/>
              </a:spcAft>
            </a:pPr>
            <a:r>
              <a:rPr lang="en-US" sz="12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12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2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2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12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thủ</a:t>
            </a:r>
            <a:r>
              <a:rPr lang="en-US" sz="12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tục</a:t>
            </a:r>
            <a:r>
              <a:rPr lang="en-US" sz="12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đặt</a:t>
            </a:r>
            <a:r>
              <a:rPr lang="en-US" sz="12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12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12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dung HĐ </a:t>
            </a:r>
            <a:r>
              <a:rPr lang="en-US" sz="12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đặt</a:t>
            </a:r>
            <a:r>
              <a:rPr lang="en-US" sz="12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12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trách</a:t>
            </a:r>
            <a:r>
              <a:rPr lang="en-US" sz="12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2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2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2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bên</a:t>
            </a:r>
            <a:r>
              <a:rPr lang="en-US" sz="12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12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mua</a:t>
            </a:r>
            <a:r>
              <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CĐT,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giá</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bán</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cho</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TĐC</a:t>
            </a:r>
            <a:endParaRPr lang="en-US" sz="1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1" name="Rectangle 40"/>
          <p:cNvSpPr/>
          <p:nvPr/>
        </p:nvSpPr>
        <p:spPr>
          <a:xfrm>
            <a:off x="476174" y="2640563"/>
            <a:ext cx="4208472" cy="528350"/>
          </a:xfrm>
          <a:prstGeom prst="rect">
            <a:avLst/>
          </a:prstGeom>
        </p:spPr>
        <p:txBody>
          <a:bodyPr wrap="square">
            <a:spAutoFit/>
          </a:bodyPr>
          <a:lstStyle/>
          <a:p>
            <a:pPr algn="just">
              <a:lnSpc>
                <a:spcPts val="1700"/>
              </a:lnSpc>
              <a:spcBef>
                <a:spcPts val="200"/>
              </a:spcBef>
              <a:spcAft>
                <a:spcPts val="200"/>
              </a:spcAft>
            </a:pPr>
            <a:r>
              <a:rPr lang="en-US" sz="12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12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2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2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12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thủ</a:t>
            </a:r>
            <a:r>
              <a:rPr lang="en-US" sz="12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tục</a:t>
            </a:r>
            <a:r>
              <a:rPr lang="en-US" sz="12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mua</a:t>
            </a:r>
            <a:r>
              <a:rPr lang="en-US" sz="12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12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mua</a:t>
            </a:r>
            <a:r>
              <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CĐT,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giá</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bán</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cho</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TĐC,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bàn</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giao</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nhà</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ở TĐC,…</a:t>
            </a:r>
            <a:endParaRPr lang="en-US" sz="1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4" name="Rectangle 33"/>
          <p:cNvSpPr/>
          <p:nvPr/>
        </p:nvSpPr>
        <p:spPr>
          <a:xfrm>
            <a:off x="375053" y="3531426"/>
            <a:ext cx="6249966" cy="502702"/>
          </a:xfrm>
          <a:prstGeom prst="rect">
            <a:avLst/>
          </a:prstGeom>
        </p:spPr>
        <p:txBody>
          <a:bodyPr wrap="square">
            <a:spAutoFit/>
          </a:bodyPr>
          <a:lstStyle/>
          <a:p>
            <a:pPr algn="just">
              <a:lnSpc>
                <a:spcPts val="1600"/>
              </a:lnSpc>
              <a:spcBef>
                <a:spcPts val="600"/>
              </a:spcBef>
              <a:spcAft>
                <a:spcPts val="600"/>
              </a:spcAft>
            </a:pP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Đối</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với</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NOXH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để</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TĐC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thì</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đơn vị được giao bố trí </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TĐC </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giới thiệu quỹ </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NOXH </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trên địa bàn để người được bố trí </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TĐC </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ký </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HĐ</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 thuê, thuê mua, mua </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NOXH</a:t>
            </a:r>
            <a:endParaRPr lang="en-US" sz="1200" dirty="0">
              <a:solidFill>
                <a:schemeClr val="accent6">
                  <a:lumMod val="75000"/>
                </a:schemeClr>
              </a:solidFill>
              <a:latin typeface="Times New Roman" panose="02020603050405020304" pitchFamily="18" charset="0"/>
              <a:ea typeface="+mn-ea"/>
              <a:cs typeface="Times New Roman" panose="02020603050405020304" pitchFamily="18" charset="0"/>
            </a:endParaRPr>
          </a:p>
        </p:txBody>
      </p:sp>
      <p:sp>
        <p:nvSpPr>
          <p:cNvPr id="42" name="Rectangle 41"/>
          <p:cNvSpPr/>
          <p:nvPr/>
        </p:nvSpPr>
        <p:spPr>
          <a:xfrm>
            <a:off x="1113284" y="3995762"/>
            <a:ext cx="4906516" cy="310341"/>
          </a:xfrm>
          <a:prstGeom prst="rect">
            <a:avLst/>
          </a:prstGeom>
        </p:spPr>
        <p:txBody>
          <a:bodyPr wrap="square">
            <a:spAutoFit/>
          </a:bodyPr>
          <a:lstStyle/>
          <a:p>
            <a:pPr algn="just">
              <a:lnSpc>
                <a:spcPts val="1700"/>
              </a:lnSpc>
              <a:spcBef>
                <a:spcPts val="600"/>
              </a:spcBef>
              <a:spcAft>
                <a:spcPts val="600"/>
              </a:spcAft>
            </a:pPr>
            <a:r>
              <a:rPr lang="en-US" sz="1300" b="1" dirty="0" err="1"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Nghị</a:t>
            </a:r>
            <a:r>
              <a:rPr lang="en-US" sz="1300" b="1" dirty="0"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300" b="1"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95/2024/NĐ-CP </a:t>
            </a:r>
            <a:r>
              <a:rPr lang="en-US" sz="1300" dirty="0"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a:t>
            </a:r>
            <a:r>
              <a:rPr lang="en-US" sz="1300" dirty="0" err="1"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300" dirty="0"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39</a:t>
            </a:r>
            <a:r>
              <a:rPr lang="en-US" sz="1300"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quy định cụ thể:</a:t>
            </a:r>
            <a:endParaRPr lang="en-US" sz="1300" dirty="0">
              <a:solidFill>
                <a:srgbClr val="ED2727"/>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3" name="Elbow Connector 42"/>
          <p:cNvCxnSpPr/>
          <p:nvPr/>
        </p:nvCxnSpPr>
        <p:spPr>
          <a:xfrm>
            <a:off x="565652" y="4009868"/>
            <a:ext cx="547631" cy="250069"/>
          </a:xfrm>
          <a:prstGeom prst="bentConnector3">
            <a:avLst>
              <a:gd name="adj1" fmla="val 4304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1027045" y="4352344"/>
            <a:ext cx="5466547" cy="528350"/>
          </a:xfrm>
          <a:prstGeom prst="rect">
            <a:avLst/>
          </a:prstGeom>
        </p:spPr>
        <p:txBody>
          <a:bodyPr wrap="square">
            <a:spAutoFit/>
          </a:bodyPr>
          <a:lstStyle/>
          <a:p>
            <a:pPr algn="just">
              <a:lnSpc>
                <a:spcPts val="1700"/>
              </a:lnSpc>
              <a:spcBef>
                <a:spcPts val="200"/>
              </a:spcBef>
              <a:spcAft>
                <a:spcPts val="200"/>
              </a:spcAft>
            </a:pPr>
            <a:r>
              <a:rPr lang="en-US" sz="120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Trình </a:t>
            </a:r>
            <a:r>
              <a:rPr lang="en-US" sz="12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12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thủ</a:t>
            </a:r>
            <a:r>
              <a:rPr lang="en-US" sz="12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tục</a:t>
            </a:r>
            <a:r>
              <a:rPr lang="en-US" sz="12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đăng</a:t>
            </a:r>
            <a:r>
              <a:rPr lang="en-US" sz="12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ký</a:t>
            </a:r>
            <a:r>
              <a:rPr lang="en-US" sz="12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phê</a:t>
            </a:r>
            <a:r>
              <a:rPr lang="en-US" sz="12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duyệt</a:t>
            </a:r>
            <a:r>
              <a:rPr lang="en-US" sz="12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danh</a:t>
            </a:r>
            <a:r>
              <a:rPr lang="en-US" sz="12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US" sz="12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giới</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thiệu</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TĐC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mua</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thuê</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thuê</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mua</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NOXH</a:t>
            </a:r>
            <a:endParaRPr lang="en-US" sz="1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74001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89692" y="12031"/>
            <a:ext cx="9459866"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04</a:t>
            </a:r>
            <a:r>
              <a:rPr lang="en-US" sz="1800" smtClean="0">
                <a:solidFill>
                  <a:srgbClr val="ED2727"/>
                </a:solidFill>
                <a:latin typeface="Times New Roman" panose="02020603050405020304" pitchFamily="18" charset="0"/>
                <a:cs typeface="Times New Roman" panose="02020603050405020304" pitchFamily="18" charset="0"/>
              </a:rPr>
              <a:t>. VỀ </a:t>
            </a:r>
            <a:r>
              <a:rPr lang="en" sz="1800" smtClean="0">
                <a:solidFill>
                  <a:srgbClr val="ED2727"/>
                </a:solidFill>
                <a:latin typeface="Times New Roman" panose="02020603050405020304" pitchFamily="18" charset="0"/>
                <a:cs typeface="Times New Roman" panose="02020603050405020304" pitchFamily="18" charset="0"/>
              </a:rPr>
              <a:t>PHÁT </a:t>
            </a:r>
            <a:r>
              <a:rPr lang="en" sz="1800" dirty="0" smtClean="0">
                <a:solidFill>
                  <a:srgbClr val="ED2727"/>
                </a:solidFill>
                <a:latin typeface="Times New Roman" panose="02020603050405020304" pitchFamily="18" charset="0"/>
                <a:cs typeface="Times New Roman" panose="02020603050405020304" pitchFamily="18" charset="0"/>
              </a:rPr>
              <a:t>TRIỂN NHÀ Ở</a:t>
            </a:r>
            <a:endParaRPr sz="1800" dirty="0">
              <a:solidFill>
                <a:srgbClr val="ED2727"/>
              </a:solidFill>
            </a:endParaRPr>
          </a:p>
        </p:txBody>
      </p:sp>
      <p:sp>
        <p:nvSpPr>
          <p:cNvPr id="43" name="Rectangle 42"/>
          <p:cNvSpPr/>
          <p:nvPr/>
        </p:nvSpPr>
        <p:spPr>
          <a:xfrm>
            <a:off x="349993" y="462220"/>
            <a:ext cx="8525017" cy="523220"/>
          </a:xfrm>
          <a:prstGeom prst="rect">
            <a:avLst/>
          </a:prstGeom>
        </p:spPr>
        <p:txBody>
          <a:bodyPr wrap="square">
            <a:spAutoFit/>
          </a:bodyPr>
          <a:lstStyle/>
          <a:p>
            <a:pPr algn="just"/>
            <a:r>
              <a:rPr lang="en-US" b="1" i="1" dirty="0" smtClean="0">
                <a:solidFill>
                  <a:srgbClr val="C00000"/>
                </a:solidFill>
                <a:latin typeface="Times New Roman" panose="02020603050405020304" pitchFamily="18" charset="0"/>
                <a:cs typeface="Times New Roman" panose="02020603050405020304" pitchFamily="18" charset="0"/>
              </a:rPr>
              <a:t>4. </a:t>
            </a:r>
            <a:r>
              <a:rPr lang="en-US" b="1" i="1" dirty="0" err="1" smtClean="0">
                <a:solidFill>
                  <a:srgbClr val="C00000"/>
                </a:solidFill>
                <a:latin typeface="Times New Roman" panose="02020603050405020304" pitchFamily="18" charset="0"/>
                <a:cs typeface="Times New Roman" panose="02020603050405020304" pitchFamily="18" charset="0"/>
              </a:rPr>
              <a:t>Nhà</a:t>
            </a:r>
            <a:r>
              <a:rPr lang="en-US" b="1" i="1" dirty="0" smtClean="0">
                <a:solidFill>
                  <a:srgbClr val="C00000"/>
                </a:solidFill>
                <a:latin typeface="Times New Roman" panose="02020603050405020304" pitchFamily="18" charset="0"/>
                <a:cs typeface="Times New Roman" panose="02020603050405020304" pitchFamily="18" charset="0"/>
              </a:rPr>
              <a:t> ở </a:t>
            </a:r>
            <a:r>
              <a:rPr lang="en-US" b="1" i="1" dirty="0" err="1" smtClean="0">
                <a:solidFill>
                  <a:srgbClr val="C00000"/>
                </a:solidFill>
                <a:latin typeface="Times New Roman" panose="02020603050405020304" pitchFamily="18" charset="0"/>
                <a:cs typeface="Times New Roman" panose="02020603050405020304" pitchFamily="18" charset="0"/>
              </a:rPr>
              <a:t>công</a:t>
            </a:r>
            <a:r>
              <a:rPr lang="en-US" b="1" i="1" dirty="0" smtClean="0">
                <a:solidFill>
                  <a:srgbClr val="C00000"/>
                </a:solidFill>
                <a:latin typeface="Times New Roman" panose="02020603050405020304" pitchFamily="18" charset="0"/>
                <a:cs typeface="Times New Roman" panose="02020603050405020304" pitchFamily="18" charset="0"/>
              </a:rPr>
              <a:t> </a:t>
            </a:r>
            <a:r>
              <a:rPr lang="en-US" b="1" i="1" dirty="0" err="1" smtClean="0">
                <a:solidFill>
                  <a:srgbClr val="C00000"/>
                </a:solidFill>
                <a:latin typeface="Times New Roman" panose="02020603050405020304" pitchFamily="18" charset="0"/>
                <a:cs typeface="Times New Roman" panose="02020603050405020304" pitchFamily="18" charset="0"/>
              </a:rPr>
              <a:t>vụ</a:t>
            </a:r>
            <a:r>
              <a:rPr lang="en-US" b="1" dirty="0" smtClean="0">
                <a:solidFill>
                  <a:srgbClr val="C00000"/>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Kế</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err="1">
                <a:solidFill>
                  <a:schemeClr val="accent6">
                    <a:lumMod val="75000"/>
                  </a:schemeClr>
                </a:solidFill>
                <a:latin typeface="Times New Roman" panose="02020603050405020304" pitchFamily="18" charset="0"/>
                <a:cs typeface="Times New Roman" panose="02020603050405020304" pitchFamily="18" charset="0"/>
              </a:rPr>
              <a:t>thừa</a:t>
            </a:r>
            <a:r>
              <a:rPr lang="en-US">
                <a:solidFill>
                  <a:schemeClr val="accent6">
                    <a:lumMod val="75000"/>
                  </a:schemeClr>
                </a:solidFill>
                <a:latin typeface="Times New Roman" panose="02020603050405020304" pitchFamily="18" charset="0"/>
                <a:cs typeface="Times New Roman" panose="02020603050405020304" pitchFamily="18" charset="0"/>
              </a:rPr>
              <a:t> </a:t>
            </a:r>
            <a:r>
              <a:rPr lang="en-US" smtClean="0">
                <a:solidFill>
                  <a:schemeClr val="accent6">
                    <a:lumMod val="75000"/>
                  </a:schemeClr>
                </a:solidFill>
                <a:latin typeface="Times New Roman" panose="02020603050405020304" pitchFamily="18" charset="0"/>
                <a:cs typeface="Times New Roman" panose="02020603050405020304" pitchFamily="18" charset="0"/>
              </a:rPr>
              <a:t>Luật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smtClean="0">
                <a:solidFill>
                  <a:schemeClr val="accent6">
                    <a:lumMod val="75000"/>
                  </a:schemeClr>
                </a:solidFill>
                <a:latin typeface="Times New Roman" panose="02020603050405020304" pitchFamily="18" charset="0"/>
                <a:cs typeface="Times New Roman" panose="02020603050405020304" pitchFamily="18" charset="0"/>
              </a:rPr>
              <a:t>ở 2014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về</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đất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err="1" smtClean="0">
                <a:solidFill>
                  <a:schemeClr val="accent6">
                    <a:lumMod val="75000"/>
                  </a:schemeClr>
                </a:solidFill>
                <a:latin typeface="Times New Roman" panose="02020603050405020304" pitchFamily="18" charset="0"/>
                <a:cs typeface="Times New Roman" panose="02020603050405020304" pitchFamily="18" charset="0"/>
              </a:rPr>
              <a:t>để</a:t>
            </a:r>
            <a:r>
              <a:rPr lang="en-US" smtClean="0">
                <a:solidFill>
                  <a:schemeClr val="accent6">
                    <a:lumMod val="75000"/>
                  </a:schemeClr>
                </a:solidFill>
                <a:latin typeface="Times New Roman" panose="02020603050405020304" pitchFamily="18" charset="0"/>
                <a:cs typeface="Times New Roman" panose="02020603050405020304" pitchFamily="18" charset="0"/>
              </a:rPr>
              <a:t> XD nhà ở CV ,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hình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err="1" smtClean="0">
                <a:solidFill>
                  <a:schemeClr val="accent6">
                    <a:lumMod val="75000"/>
                  </a:schemeClr>
                </a:solidFill>
                <a:latin typeface="Times New Roman" panose="02020603050405020304" pitchFamily="18" charset="0"/>
                <a:cs typeface="Times New Roman" panose="02020603050405020304" pitchFamily="18" charset="0"/>
              </a:rPr>
              <a:t>thức</a:t>
            </a:r>
            <a:r>
              <a:rPr lang="en-US" smtClean="0">
                <a:solidFill>
                  <a:schemeClr val="accent6">
                    <a:lumMod val="75000"/>
                  </a:schemeClr>
                </a:solidFill>
                <a:latin typeface="Times New Roman" panose="02020603050405020304" pitchFamily="18" charset="0"/>
                <a:cs typeface="Times New Roman" panose="02020603050405020304" pitchFamily="18" charset="0"/>
              </a:rPr>
              <a:t> PT nhà ở CV,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chủ</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err="1" smtClean="0">
                <a:solidFill>
                  <a:schemeClr val="accent6">
                    <a:lumMod val="75000"/>
                  </a:schemeClr>
                </a:solidFill>
                <a:latin typeface="Times New Roman" panose="02020603050405020304" pitchFamily="18" charset="0"/>
                <a:cs typeface="Times New Roman" panose="02020603050405020304" pitchFamily="18" charset="0"/>
              </a:rPr>
              <a:t>đầu</a:t>
            </a:r>
            <a:r>
              <a:rPr lang="en-US" smtClean="0">
                <a:solidFill>
                  <a:schemeClr val="accent6">
                    <a:lumMod val="75000"/>
                  </a:schemeClr>
                </a:solidFill>
                <a:latin typeface="Times New Roman" panose="02020603050405020304" pitchFamily="18" charset="0"/>
                <a:cs typeface="Times New Roman" panose="02020603050405020304" pitchFamily="18" charset="0"/>
              </a:rPr>
              <a:t> tư, việc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mua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thuê</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TM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làm</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công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vụ</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giá</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thuê</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mtClean="0">
                <a:solidFill>
                  <a:schemeClr val="accent6">
                    <a:lumMod val="75000"/>
                  </a:schemeClr>
                </a:solidFill>
                <a:latin typeface="Times New Roman" panose="02020603050405020304" pitchFamily="18" charset="0"/>
                <a:cs typeface="Times New Roman" panose="02020603050405020304" pitchFamily="18" charset="0"/>
              </a:rPr>
              <a:t>ở CV (Điều </a:t>
            </a:r>
            <a:r>
              <a:rPr lang="en-US" dirty="0" smtClean="0">
                <a:solidFill>
                  <a:schemeClr val="accent6">
                    <a:lumMod val="75000"/>
                  </a:schemeClr>
                </a:solidFill>
                <a:latin typeface="Times New Roman" panose="02020603050405020304" pitchFamily="18" charset="0"/>
                <a:cs typeface="Times New Roman" panose="02020603050405020304" pitchFamily="18" charset="0"/>
              </a:rPr>
              <a:t>40-47</a:t>
            </a:r>
            <a:r>
              <a:rPr lang="en-US" smtClean="0">
                <a:solidFill>
                  <a:schemeClr val="accent6">
                    <a:lumMod val="75000"/>
                  </a:schemeClr>
                </a:solidFill>
                <a:latin typeface="Times New Roman" panose="02020603050405020304" pitchFamily="18" charset="0"/>
                <a:cs typeface="Times New Roman" panose="02020603050405020304" pitchFamily="18" charset="0"/>
              </a:rPr>
              <a:t>), </a:t>
            </a:r>
            <a:r>
              <a:rPr lang="en-US" smtClean="0">
                <a:solidFill>
                  <a:srgbClr val="7030A0"/>
                </a:solidFill>
                <a:latin typeface="Times New Roman" panose="02020603050405020304" pitchFamily="18" charset="0"/>
                <a:cs typeface="Times New Roman" panose="02020603050405020304" pitchFamily="18" charset="0"/>
              </a:rPr>
              <a:t>sửa </a:t>
            </a:r>
            <a:r>
              <a:rPr lang="en-US" dirty="0" err="1">
                <a:solidFill>
                  <a:srgbClr val="7030A0"/>
                </a:solidFill>
                <a:latin typeface="Times New Roman" panose="02020603050405020304" pitchFamily="18" charset="0"/>
                <a:cs typeface="Times New Roman" panose="02020603050405020304" pitchFamily="18" charset="0"/>
              </a:rPr>
              <a:t>đổi</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bổ</a:t>
            </a:r>
            <a:r>
              <a:rPr lang="en-US" dirty="0">
                <a:solidFill>
                  <a:srgbClr val="7030A0"/>
                </a:solidFill>
                <a:latin typeface="Times New Roman" panose="02020603050405020304" pitchFamily="18" charset="0"/>
                <a:cs typeface="Times New Roman" panose="02020603050405020304" pitchFamily="18" charset="0"/>
              </a:rPr>
              <a:t> sung </a:t>
            </a:r>
            <a:r>
              <a:rPr lang="en-US" dirty="0" err="1" smtClean="0">
                <a:solidFill>
                  <a:srgbClr val="7030A0"/>
                </a:solidFill>
                <a:latin typeface="Times New Roman" panose="02020603050405020304" pitchFamily="18" charset="0"/>
                <a:cs typeface="Times New Roman" panose="02020603050405020304" pitchFamily="18" charset="0"/>
              </a:rPr>
              <a:t>một</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số</a:t>
            </a:r>
            <a:r>
              <a:rPr lang="en-US" dirty="0" smtClean="0">
                <a:solidFill>
                  <a:srgbClr val="7030A0"/>
                </a:solidFill>
                <a:latin typeface="Times New Roman" panose="02020603050405020304" pitchFamily="18" charset="0"/>
                <a:cs typeface="Times New Roman" panose="02020603050405020304" pitchFamily="18" charset="0"/>
              </a:rPr>
              <a:t> </a:t>
            </a:r>
            <a:r>
              <a:rPr lang="en-US" err="1" smtClean="0">
                <a:solidFill>
                  <a:srgbClr val="7030A0"/>
                </a:solidFill>
                <a:latin typeface="Times New Roman" panose="02020603050405020304" pitchFamily="18" charset="0"/>
                <a:cs typeface="Times New Roman" panose="02020603050405020304" pitchFamily="18" charset="0"/>
              </a:rPr>
              <a:t>quy</a:t>
            </a:r>
            <a:r>
              <a:rPr lang="en-US" smtClean="0">
                <a:solidFill>
                  <a:srgbClr val="7030A0"/>
                </a:solidFill>
                <a:latin typeface="Times New Roman" panose="02020603050405020304" pitchFamily="18" charset="0"/>
                <a:cs typeface="Times New Roman" panose="02020603050405020304" pitchFamily="18" charset="0"/>
              </a:rPr>
              <a:t> định:</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9992" y="1004034"/>
            <a:ext cx="8525017" cy="307777"/>
          </a:xfrm>
          <a:prstGeom prst="rect">
            <a:avLst/>
          </a:prstGeom>
        </p:spPr>
        <p:txBody>
          <a:bodyPr wrap="square">
            <a:spAutoFit/>
          </a:bodyPr>
          <a:lstStyle/>
          <a:p>
            <a:pPr algn="just">
              <a:spcBef>
                <a:spcPts val="100"/>
              </a:spcBef>
              <a:spcAft>
                <a:spcPts val="100"/>
              </a:spcAft>
            </a:pPr>
            <a:r>
              <a:rPr lang="en-US" b="1" dirty="0" smtClean="0">
                <a:solidFill>
                  <a:srgbClr val="7030A0"/>
                </a:solidFill>
                <a:latin typeface="Times New Roman" panose="02020603050405020304" pitchFamily="18" charset="0"/>
                <a:cs typeface="Times New Roman" panose="02020603050405020304" pitchFamily="18" charset="0"/>
              </a:rPr>
              <a:t>4.1. </a:t>
            </a:r>
            <a:r>
              <a:rPr lang="en-US" b="1" dirty="0" err="1">
                <a:solidFill>
                  <a:srgbClr val="7030A0"/>
                </a:solidFill>
                <a:latin typeface="Times New Roman" panose="02020603050405020304" pitchFamily="18" charset="0"/>
                <a:cs typeface="Times New Roman" panose="02020603050405020304" pitchFamily="18" charset="0"/>
              </a:rPr>
              <a:t>Đối</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tượng</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thuê</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nhà</a:t>
            </a:r>
            <a:r>
              <a:rPr lang="en-US" b="1" dirty="0">
                <a:solidFill>
                  <a:srgbClr val="7030A0"/>
                </a:solidFill>
                <a:latin typeface="Times New Roman" panose="02020603050405020304" pitchFamily="18" charset="0"/>
                <a:cs typeface="Times New Roman" panose="02020603050405020304" pitchFamily="18" charset="0"/>
              </a:rPr>
              <a:t> ở </a:t>
            </a:r>
            <a:r>
              <a:rPr lang="en-US" b="1" dirty="0" err="1">
                <a:solidFill>
                  <a:srgbClr val="7030A0"/>
                </a:solidFill>
                <a:latin typeface="Times New Roman" panose="02020603050405020304" pitchFamily="18" charset="0"/>
                <a:cs typeface="Times New Roman" panose="02020603050405020304" pitchFamily="18" charset="0"/>
              </a:rPr>
              <a:t>công</a:t>
            </a:r>
            <a:r>
              <a:rPr lang="en-US" b="1" dirty="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vụ</a:t>
            </a:r>
            <a:r>
              <a:rPr lang="en-US" b="1" dirty="0">
                <a:solidFill>
                  <a:srgbClr val="7030A0"/>
                </a:solidFill>
                <a:latin typeface="Times New Roman" panose="02020603050405020304" pitchFamily="18" charset="0"/>
                <a:cs typeface="Times New Roman" panose="02020603050405020304" pitchFamily="18" charset="0"/>
              </a:rPr>
              <a:t> </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Điều</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45</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endParaRPr lang="en-US" b="1" dirty="0">
              <a:solidFill>
                <a:srgbClr val="7030A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49992" y="2995827"/>
            <a:ext cx="8525017" cy="528350"/>
          </a:xfrm>
          <a:prstGeom prst="rect">
            <a:avLst/>
          </a:prstGeom>
        </p:spPr>
        <p:txBody>
          <a:bodyPr wrap="square">
            <a:spAutoFit/>
          </a:bodyPr>
          <a:lstStyle/>
          <a:p>
            <a:pPr algn="just">
              <a:lnSpc>
                <a:spcPts val="1700"/>
              </a:lnSpc>
              <a:spcBef>
                <a:spcPts val="600"/>
              </a:spcBef>
              <a:spcAft>
                <a:spcPts val="600"/>
              </a:spcAft>
            </a:pPr>
            <a:r>
              <a:rPr lang="en-US" b="1" dirty="0" smtClean="0">
                <a:solidFill>
                  <a:srgbClr val="7030A0"/>
                </a:solidFill>
                <a:latin typeface="Times New Roman" panose="02020603050405020304" pitchFamily="18" charset="0"/>
                <a:cs typeface="Times New Roman" panose="02020603050405020304" pitchFamily="18" charset="0"/>
              </a:rPr>
              <a:t>4.2</a:t>
            </a:r>
            <a:r>
              <a:rPr lang="en-US" b="1" smtClean="0">
                <a:solidFill>
                  <a:srgbClr val="7030A0"/>
                </a:solidFill>
                <a:latin typeface="Times New Roman" panose="02020603050405020304" pitchFamily="18" charset="0"/>
                <a:cs typeface="Times New Roman" panose="02020603050405020304" pitchFamily="18" charset="0"/>
              </a:rPr>
              <a:t>. Việc QĐ chủ </a:t>
            </a:r>
            <a:r>
              <a:rPr lang="en-US" b="1" dirty="0" err="1">
                <a:solidFill>
                  <a:srgbClr val="7030A0"/>
                </a:solidFill>
                <a:latin typeface="Times New Roman" panose="02020603050405020304" pitchFamily="18" charset="0"/>
                <a:cs typeface="Times New Roman" panose="02020603050405020304" pitchFamily="18" charset="0"/>
              </a:rPr>
              <a:t>trương</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đầu</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tư</a:t>
            </a:r>
            <a:r>
              <a:rPr lang="en-US" b="1" dirty="0">
                <a:solidFill>
                  <a:srgbClr val="7030A0"/>
                </a:solidFill>
                <a:latin typeface="Times New Roman" panose="02020603050405020304" pitchFamily="18" charset="0"/>
                <a:cs typeface="Times New Roman" panose="02020603050405020304" pitchFamily="18" charset="0"/>
              </a:rPr>
              <a:t>, </a:t>
            </a:r>
            <a:r>
              <a:rPr lang="en-US" b="1" err="1">
                <a:solidFill>
                  <a:srgbClr val="7030A0"/>
                </a:solidFill>
                <a:latin typeface="Times New Roman" panose="02020603050405020304" pitchFamily="18" charset="0"/>
                <a:cs typeface="Times New Roman" panose="02020603050405020304" pitchFamily="18" charset="0"/>
              </a:rPr>
              <a:t>quyết</a:t>
            </a:r>
            <a:r>
              <a:rPr lang="en-US" b="1">
                <a:solidFill>
                  <a:srgbClr val="7030A0"/>
                </a:solidFill>
                <a:latin typeface="Times New Roman" panose="02020603050405020304" pitchFamily="18" charset="0"/>
                <a:cs typeface="Times New Roman" panose="02020603050405020304" pitchFamily="18" charset="0"/>
              </a:rPr>
              <a:t> </a:t>
            </a:r>
            <a:r>
              <a:rPr lang="en-US" b="1" smtClean="0">
                <a:solidFill>
                  <a:srgbClr val="7030A0"/>
                </a:solidFill>
                <a:latin typeface="Times New Roman" panose="02020603050405020304" pitchFamily="18" charset="0"/>
                <a:cs typeface="Times New Roman" panose="02020603050405020304" pitchFamily="18" charset="0"/>
              </a:rPr>
              <a:t>định chủ </a:t>
            </a:r>
            <a:r>
              <a:rPr lang="en-US" b="1" dirty="0" err="1">
                <a:solidFill>
                  <a:srgbClr val="7030A0"/>
                </a:solidFill>
                <a:latin typeface="Times New Roman" panose="02020603050405020304" pitchFamily="18" charset="0"/>
                <a:cs typeface="Times New Roman" panose="02020603050405020304" pitchFamily="18" charset="0"/>
              </a:rPr>
              <a:t>đầu</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tư</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dự</a:t>
            </a:r>
            <a:r>
              <a:rPr lang="en-US" b="1" dirty="0">
                <a:solidFill>
                  <a:srgbClr val="7030A0"/>
                </a:solidFill>
                <a:latin typeface="Times New Roman" panose="02020603050405020304" pitchFamily="18" charset="0"/>
                <a:cs typeface="Times New Roman" panose="02020603050405020304" pitchFamily="18" charset="0"/>
              </a:rPr>
              <a:t> </a:t>
            </a:r>
            <a:r>
              <a:rPr lang="en-US" b="1" err="1">
                <a:solidFill>
                  <a:srgbClr val="7030A0"/>
                </a:solidFill>
                <a:latin typeface="Times New Roman" panose="02020603050405020304" pitchFamily="18" charset="0"/>
                <a:cs typeface="Times New Roman" panose="02020603050405020304" pitchFamily="18" charset="0"/>
              </a:rPr>
              <a:t>án</a:t>
            </a:r>
            <a:r>
              <a:rPr lang="en-US" b="1">
                <a:solidFill>
                  <a:srgbClr val="7030A0"/>
                </a:solidFill>
                <a:latin typeface="Times New Roman" panose="02020603050405020304" pitchFamily="18" charset="0"/>
                <a:cs typeface="Times New Roman" panose="02020603050405020304" pitchFamily="18" charset="0"/>
              </a:rPr>
              <a:t> </a:t>
            </a:r>
            <a:r>
              <a:rPr lang="en-US" b="1" smtClean="0">
                <a:solidFill>
                  <a:srgbClr val="7030A0"/>
                </a:solidFill>
                <a:latin typeface="Times New Roman" panose="02020603050405020304" pitchFamily="18" charset="0"/>
                <a:cs typeface="Times New Roman" panose="02020603050405020304" pitchFamily="18" charset="0"/>
              </a:rPr>
              <a:t>ĐT XD nhà </a:t>
            </a:r>
            <a:r>
              <a:rPr lang="en-US" b="1" dirty="0">
                <a:solidFill>
                  <a:srgbClr val="7030A0"/>
                </a:solidFill>
                <a:latin typeface="Times New Roman" panose="02020603050405020304" pitchFamily="18" charset="0"/>
                <a:cs typeface="Times New Roman" panose="02020603050405020304" pitchFamily="18" charset="0"/>
              </a:rPr>
              <a:t>ở </a:t>
            </a:r>
            <a:r>
              <a:rPr lang="en-US" b="1" dirty="0" err="1">
                <a:solidFill>
                  <a:srgbClr val="7030A0"/>
                </a:solidFill>
                <a:latin typeface="Times New Roman" panose="02020603050405020304" pitchFamily="18" charset="0"/>
                <a:cs typeface="Times New Roman" panose="02020603050405020304" pitchFamily="18" charset="0"/>
              </a:rPr>
              <a:t>công</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vụ</a:t>
            </a:r>
            <a:r>
              <a:rPr lang="en-US" b="1" dirty="0">
                <a:solidFill>
                  <a:srgbClr val="7030A0"/>
                </a:solidFill>
                <a:latin typeface="Times New Roman" panose="02020603050405020304" pitchFamily="18" charset="0"/>
                <a:cs typeface="Times New Roman" panose="02020603050405020304" pitchFamily="18" charset="0"/>
              </a:rPr>
              <a:t> </a:t>
            </a:r>
            <a:r>
              <a:rPr lang="en-US" b="1" err="1">
                <a:solidFill>
                  <a:srgbClr val="7030A0"/>
                </a:solidFill>
                <a:latin typeface="Times New Roman" panose="02020603050405020304" pitchFamily="18" charset="0"/>
                <a:cs typeface="Times New Roman" panose="02020603050405020304" pitchFamily="18" charset="0"/>
              </a:rPr>
              <a:t>và</a:t>
            </a:r>
            <a:r>
              <a:rPr lang="en-US" b="1">
                <a:solidFill>
                  <a:srgbClr val="7030A0"/>
                </a:solidFill>
                <a:latin typeface="Times New Roman" panose="02020603050405020304" pitchFamily="18" charset="0"/>
                <a:cs typeface="Times New Roman" panose="02020603050405020304" pitchFamily="18" charset="0"/>
              </a:rPr>
              <a:t> </a:t>
            </a:r>
            <a:r>
              <a:rPr lang="en-US" b="1" smtClean="0">
                <a:solidFill>
                  <a:srgbClr val="7030A0"/>
                </a:solidFill>
                <a:latin typeface="Times New Roman" panose="02020603050405020304" pitchFamily="18" charset="0"/>
                <a:cs typeface="Times New Roman" panose="02020603050405020304" pitchFamily="18" charset="0"/>
              </a:rPr>
              <a:t>DA mua </a:t>
            </a:r>
            <a:r>
              <a:rPr lang="en-US" b="1" dirty="0" err="1">
                <a:solidFill>
                  <a:srgbClr val="7030A0"/>
                </a:solidFill>
                <a:latin typeface="Times New Roman" panose="02020603050405020304" pitchFamily="18" charset="0"/>
                <a:cs typeface="Times New Roman" panose="02020603050405020304" pitchFamily="18" charset="0"/>
              </a:rPr>
              <a:t>nhà</a:t>
            </a:r>
            <a:r>
              <a:rPr lang="en-US" b="1" dirty="0">
                <a:solidFill>
                  <a:srgbClr val="7030A0"/>
                </a:solidFill>
                <a:latin typeface="Times New Roman" panose="02020603050405020304" pitchFamily="18" charset="0"/>
                <a:cs typeface="Times New Roman" panose="02020603050405020304" pitchFamily="18" charset="0"/>
              </a:rPr>
              <a:t> ở </a:t>
            </a:r>
            <a:r>
              <a:rPr lang="en-US" b="1" dirty="0" err="1">
                <a:solidFill>
                  <a:srgbClr val="7030A0"/>
                </a:solidFill>
                <a:latin typeface="Times New Roman" panose="02020603050405020304" pitchFamily="18" charset="0"/>
                <a:cs typeface="Times New Roman" panose="02020603050405020304" pitchFamily="18" charset="0"/>
              </a:rPr>
              <a:t>thương</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mại</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làm</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nhà</a:t>
            </a:r>
            <a:r>
              <a:rPr lang="en-US" b="1" dirty="0">
                <a:solidFill>
                  <a:srgbClr val="7030A0"/>
                </a:solidFill>
                <a:latin typeface="Times New Roman" panose="02020603050405020304" pitchFamily="18" charset="0"/>
                <a:cs typeface="Times New Roman" panose="02020603050405020304" pitchFamily="18" charset="0"/>
              </a:rPr>
              <a:t> ở </a:t>
            </a:r>
            <a:r>
              <a:rPr lang="en-US" b="1" dirty="0" err="1">
                <a:solidFill>
                  <a:srgbClr val="7030A0"/>
                </a:solidFill>
                <a:latin typeface="Times New Roman" panose="02020603050405020304" pitchFamily="18" charset="0"/>
                <a:cs typeface="Times New Roman" panose="02020603050405020304" pitchFamily="18" charset="0"/>
              </a:rPr>
              <a:t>công</a:t>
            </a:r>
            <a:r>
              <a:rPr lang="en-US" b="1" dirty="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vụ</a:t>
            </a:r>
            <a:r>
              <a:rPr lang="en-US" b="1" dirty="0" smtClean="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thực</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hiện</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theo</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quy</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định</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Luật</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Nhà</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ở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Điều</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42, 43)</a:t>
            </a:r>
            <a:endPar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1083727" y="3529121"/>
            <a:ext cx="7791283" cy="528350"/>
          </a:xfrm>
          <a:prstGeom prst="rect">
            <a:avLst/>
          </a:prstGeom>
        </p:spPr>
        <p:txBody>
          <a:bodyPr wrap="square">
            <a:spAutoFit/>
          </a:bodyPr>
          <a:lstStyle/>
          <a:p>
            <a:pPr algn="just">
              <a:lnSpc>
                <a:spcPts val="1700"/>
              </a:lnSpc>
              <a:spcBef>
                <a:spcPts val="600"/>
              </a:spcBef>
              <a:spcAft>
                <a:spcPts val="600"/>
              </a:spcAft>
            </a:pPr>
            <a:r>
              <a:rPr lang="en-US" sz="1300" b="1" dirty="0" err="1"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Nghị</a:t>
            </a:r>
            <a:r>
              <a:rPr lang="en-US" sz="1300" b="1" dirty="0"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300" b="1"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95/2024/NĐ-CP </a:t>
            </a:r>
            <a:r>
              <a:rPr lang="en-US" sz="1300" dirty="0" err="1"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quy</a:t>
            </a:r>
            <a:r>
              <a:rPr lang="en-US" sz="1300" dirty="0"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chi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tiết</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về</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hồ</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sơ</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trình</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tự</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thủ</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tục</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QĐ </a:t>
            </a:r>
            <a:r>
              <a:rPr lang="en-US" sz="1300" dirty="0" err="1"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chủ</a:t>
            </a:r>
            <a:r>
              <a:rPr lang="en-US" sz="1300" dirty="0"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trương</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đầu</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tư</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quyết</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đầu</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tư</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DA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nhà</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ở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công</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vụ</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và</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DA </a:t>
            </a:r>
            <a:r>
              <a:rPr lang="en-US" sz="1300" dirty="0" err="1"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mua</a:t>
            </a:r>
            <a:r>
              <a:rPr lang="en-US" sz="1300" dirty="0"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nhà</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ở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mại</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để</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làm</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nhà</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ở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công</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vụ</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a:t>
            </a:r>
            <a:r>
              <a:rPr lang="en-US" sz="1300" dirty="0" err="1"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300" dirty="0"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26, 27, 28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và</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29)</a:t>
            </a:r>
            <a:endParaRPr lang="en-US" sz="1300" dirty="0">
              <a:solidFill>
                <a:srgbClr val="ED2727"/>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Elbow Connector 19"/>
          <p:cNvCxnSpPr/>
          <p:nvPr/>
        </p:nvCxnSpPr>
        <p:spPr>
          <a:xfrm>
            <a:off x="536096" y="3543227"/>
            <a:ext cx="547631" cy="250069"/>
          </a:xfrm>
          <a:prstGeom prst="bentConnector3">
            <a:avLst>
              <a:gd name="adj1" fmla="val 4304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49992" y="4057471"/>
            <a:ext cx="8525017" cy="528350"/>
          </a:xfrm>
          <a:prstGeom prst="rect">
            <a:avLst/>
          </a:prstGeom>
        </p:spPr>
        <p:txBody>
          <a:bodyPr wrap="square">
            <a:spAutoFit/>
          </a:bodyPr>
          <a:lstStyle/>
          <a:p>
            <a:pPr algn="just">
              <a:lnSpc>
                <a:spcPts val="1700"/>
              </a:lnSpc>
              <a:spcBef>
                <a:spcPts val="600"/>
              </a:spcBef>
              <a:spcAft>
                <a:spcPts val="600"/>
              </a:spcAft>
            </a:pPr>
            <a:r>
              <a:rPr lang="en-US" b="1" dirty="0" smtClean="0">
                <a:solidFill>
                  <a:srgbClr val="7030A0"/>
                </a:solidFill>
                <a:latin typeface="Times New Roman" panose="02020603050405020304" pitchFamily="18" charset="0"/>
                <a:cs typeface="Times New Roman" panose="02020603050405020304" pitchFamily="18" charset="0"/>
              </a:rPr>
              <a:t>4.3. </a:t>
            </a:r>
            <a:r>
              <a:rPr lang="en-US" b="1" dirty="0" err="1" smtClean="0">
                <a:solidFill>
                  <a:srgbClr val="7030A0"/>
                </a:solidFill>
                <a:latin typeface="Times New Roman" panose="02020603050405020304" pitchFamily="18" charset="0"/>
                <a:cs typeface="Times New Roman" panose="02020603050405020304" pitchFamily="18" charset="0"/>
              </a:rPr>
              <a:t>Tiêu</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chuẩn</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diện</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tích</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định</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mức</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nhà</a:t>
            </a:r>
            <a:r>
              <a:rPr lang="en-US" b="1" dirty="0">
                <a:solidFill>
                  <a:srgbClr val="7030A0"/>
                </a:solidFill>
                <a:latin typeface="Times New Roman" panose="02020603050405020304" pitchFamily="18" charset="0"/>
                <a:cs typeface="Times New Roman" panose="02020603050405020304" pitchFamily="18" charset="0"/>
              </a:rPr>
              <a:t> ở </a:t>
            </a:r>
            <a:r>
              <a:rPr lang="en-US" b="1" dirty="0" err="1">
                <a:solidFill>
                  <a:srgbClr val="7030A0"/>
                </a:solidFill>
                <a:latin typeface="Times New Roman" panose="02020603050405020304" pitchFamily="18" charset="0"/>
                <a:cs typeface="Times New Roman" panose="02020603050405020304" pitchFamily="18" charset="0"/>
              </a:rPr>
              <a:t>công</a:t>
            </a:r>
            <a:r>
              <a:rPr lang="en-US" b="1" dirty="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vụ</a:t>
            </a:r>
            <a:r>
              <a:rPr lang="en-US" b="1" dirty="0" smtClean="0">
                <a:solidFill>
                  <a:srgbClr val="7030A0"/>
                </a:solidFill>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do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Thủ</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tướng</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Chính</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phủ</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quy</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định</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và</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điều</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chỉnh</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cho</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phù</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hợp</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với</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từng</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thời</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kỳ</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theo</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đề</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nghị</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Bộ</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Xây</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dựng</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Điều</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44)</a:t>
            </a:r>
            <a:endPar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1083727" y="4585821"/>
            <a:ext cx="7791281" cy="528350"/>
          </a:xfrm>
          <a:prstGeom prst="rect">
            <a:avLst/>
          </a:prstGeom>
        </p:spPr>
        <p:txBody>
          <a:bodyPr wrap="square">
            <a:spAutoFit/>
          </a:bodyPr>
          <a:lstStyle/>
          <a:p>
            <a:pPr algn="just">
              <a:lnSpc>
                <a:spcPts val="1700"/>
              </a:lnSpc>
              <a:spcBef>
                <a:spcPts val="600"/>
              </a:spcBef>
              <a:spcAft>
                <a:spcPts val="600"/>
              </a:spcAft>
            </a:pPr>
            <a:r>
              <a:rPr lang="en-US" sz="1300" b="1"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Quyết</a:t>
            </a:r>
            <a:r>
              <a:rPr lang="en-US" sz="1300" b="1"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300" b="1"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số</a:t>
            </a:r>
            <a:r>
              <a:rPr lang="en-US" sz="1300" b="1"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11/2024/QĐ-</a:t>
            </a:r>
            <a:r>
              <a:rPr lang="en-US" sz="1300" b="1" dirty="0" err="1"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TTg</a:t>
            </a:r>
            <a:r>
              <a:rPr lang="en-US" sz="1300" dirty="0"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bổ</a:t>
            </a:r>
            <a:r>
              <a:rPr lang="en-US" sz="1300" dirty="0"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sung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tiêu</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130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NOCV của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các</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đối</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mở</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rộng</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thuê</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NOCV, </a:t>
            </a:r>
            <a:r>
              <a:rPr lang="en-US" sz="1300" dirty="0" err="1"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bổ</a:t>
            </a:r>
            <a:r>
              <a:rPr lang="en-US" sz="1300" dirty="0"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sung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tiêu</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130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NOCV của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Bộ</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Quốc</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phòng</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và</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Bộ</a:t>
            </a:r>
            <a:r>
              <a:rPr lang="en-US" sz="1300" dirty="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err="1">
                <a:solidFill>
                  <a:srgbClr val="ED2727"/>
                </a:solidFill>
                <a:latin typeface="Times New Roman" panose="02020603050405020304" pitchFamily="18" charset="0"/>
                <a:ea typeface="Calibri" panose="020F0502020204030204" pitchFamily="34" charset="0"/>
                <a:cs typeface="Times New Roman" panose="02020603050405020304" pitchFamily="18" charset="0"/>
              </a:rPr>
              <a:t>Công</a:t>
            </a:r>
            <a:r>
              <a:rPr lang="en-US" sz="130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z="1300"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an</a:t>
            </a:r>
            <a:endParaRPr lang="en-US" sz="1300" dirty="0">
              <a:solidFill>
                <a:srgbClr val="ED2727"/>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Elbow Connector 24"/>
          <p:cNvCxnSpPr/>
          <p:nvPr/>
        </p:nvCxnSpPr>
        <p:spPr>
          <a:xfrm>
            <a:off x="561495" y="4599927"/>
            <a:ext cx="547631" cy="250069"/>
          </a:xfrm>
          <a:prstGeom prst="bentConnector3">
            <a:avLst>
              <a:gd name="adj1" fmla="val 4304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361567" y="1371090"/>
            <a:ext cx="1805302" cy="307777"/>
          </a:xfrm>
          <a:prstGeom prst="rect">
            <a:avLst/>
          </a:prstGeom>
        </p:spPr>
        <p:txBody>
          <a:bodyPr wrap="none">
            <a:spAutoFit/>
          </a:bodyPr>
          <a:lstStyle/>
          <a:p>
            <a:r>
              <a:rPr lang="en-US"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Cơ</a:t>
            </a:r>
            <a:r>
              <a:rPr lang="en-US"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quan</a:t>
            </a:r>
            <a:r>
              <a:rPr lang="en-US"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trung</a:t>
            </a:r>
            <a:r>
              <a:rPr lang="en-US"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ương</a:t>
            </a:r>
            <a:r>
              <a:rPr lang="en-US"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endParaRPr lang="en-US" b="1" dirty="0"/>
          </a:p>
        </p:txBody>
      </p:sp>
      <p:sp>
        <p:nvSpPr>
          <p:cNvPr id="6" name="Rectangle 5"/>
          <p:cNvSpPr/>
          <p:nvPr/>
        </p:nvSpPr>
        <p:spPr>
          <a:xfrm>
            <a:off x="2504234" y="1740937"/>
            <a:ext cx="1519968" cy="307777"/>
          </a:xfrm>
          <a:prstGeom prst="rect">
            <a:avLst/>
          </a:prstGeom>
          <a:noFill/>
        </p:spPr>
        <p:style>
          <a:lnRef idx="2">
            <a:schemeClr val="dk1"/>
          </a:lnRef>
          <a:fillRef idx="1">
            <a:schemeClr val="lt1"/>
          </a:fillRef>
          <a:effectRef idx="0">
            <a:schemeClr val="dk1"/>
          </a:effectRef>
          <a:fontRef idx="minor">
            <a:schemeClr val="dk1"/>
          </a:fontRef>
        </p:style>
        <p:txBody>
          <a:bodyPr wrap="none">
            <a:spAutoFit/>
          </a:bodyPr>
          <a:lstStyle/>
          <a:p>
            <a:pPr algn="ct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Thứ</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trở</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lên</a:t>
            </a:r>
            <a:endParaRPr lang="en-US" dirty="0"/>
          </a:p>
        </p:txBody>
      </p:sp>
      <p:sp>
        <p:nvSpPr>
          <p:cNvPr id="7" name="Rectangle 6"/>
          <p:cNvSpPr/>
          <p:nvPr/>
        </p:nvSpPr>
        <p:spPr>
          <a:xfrm>
            <a:off x="2361567" y="2269287"/>
            <a:ext cx="1849731" cy="523220"/>
          </a:xfrm>
          <a:prstGeom prst="rect">
            <a:avLst/>
          </a:prstGeom>
          <a:solidFill>
            <a:srgbClr val="FFFF00"/>
          </a:solidFill>
          <a:ln>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Phó</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Thủ</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CQCP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và</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tương</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đương</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trở</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lên</a:t>
            </a:r>
            <a:endParaRPr lang="en-US" dirty="0"/>
          </a:p>
        </p:txBody>
      </p:sp>
      <p:cxnSp>
        <p:nvCxnSpPr>
          <p:cNvPr id="11" name="Straight Connector 10"/>
          <p:cNvCxnSpPr/>
          <p:nvPr/>
        </p:nvCxnSpPr>
        <p:spPr>
          <a:xfrm flipV="1">
            <a:off x="607767" y="2159000"/>
            <a:ext cx="5877700" cy="1"/>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64917" y="1560793"/>
            <a:ext cx="1327818" cy="523220"/>
          </a:xfrm>
          <a:prstGeom prst="rect">
            <a:avLst/>
          </a:prstGeom>
        </p:spPr>
        <p:txBody>
          <a:bodyPr wrap="square">
            <a:spAutoFit/>
          </a:bodyPr>
          <a:lstStyle/>
          <a:p>
            <a:pPr algn="ct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LUẬT NHÀ Ở 2014</a:t>
            </a:r>
            <a:endParaRPr lang="en-US" b="1" dirty="0">
              <a:solidFill>
                <a:srgbClr val="FF0000"/>
              </a:solidFill>
            </a:endParaRPr>
          </a:p>
        </p:txBody>
      </p:sp>
      <p:sp>
        <p:nvSpPr>
          <p:cNvPr id="18" name="Rectangle 17"/>
          <p:cNvSpPr/>
          <p:nvPr/>
        </p:nvSpPr>
        <p:spPr>
          <a:xfrm>
            <a:off x="682145" y="2287835"/>
            <a:ext cx="1327818" cy="523220"/>
          </a:xfrm>
          <a:prstGeom prst="rect">
            <a:avLst/>
          </a:prstGeom>
        </p:spPr>
        <p:txBody>
          <a:bodyPr wrap="square">
            <a:spAutoFit/>
          </a:bodyPr>
          <a:lstStyle/>
          <a:p>
            <a:pPr algn="ct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LUẬT NHÀ Ở 2023</a:t>
            </a:r>
            <a:endParaRPr lang="en-US" b="1" dirty="0">
              <a:solidFill>
                <a:srgbClr val="FF0000"/>
              </a:solidFill>
            </a:endParaRPr>
          </a:p>
        </p:txBody>
      </p:sp>
      <p:sp>
        <p:nvSpPr>
          <p:cNvPr id="12" name="Rectangle 11"/>
          <p:cNvSpPr/>
          <p:nvPr/>
        </p:nvSpPr>
        <p:spPr>
          <a:xfrm>
            <a:off x="4566413" y="1711918"/>
            <a:ext cx="1685077" cy="30777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Giám</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đốc</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Sở</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trở</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lên</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sp>
        <p:nvSpPr>
          <p:cNvPr id="21" name="Rectangle 20"/>
          <p:cNvSpPr/>
          <p:nvPr/>
        </p:nvSpPr>
        <p:spPr>
          <a:xfrm>
            <a:off x="4451799" y="1359178"/>
            <a:ext cx="1914307" cy="307777"/>
          </a:xfrm>
          <a:prstGeom prst="rect">
            <a:avLst/>
          </a:prstGeom>
        </p:spPr>
        <p:txBody>
          <a:bodyPr wrap="none">
            <a:spAutoFit/>
          </a:bodyPr>
          <a:lstStyle/>
          <a:p>
            <a:r>
              <a:rPr lang="en-US"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Cơ</a:t>
            </a:r>
            <a:r>
              <a:rPr lang="en-US"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quan</a:t>
            </a:r>
            <a:r>
              <a:rPr lang="en-US"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ở </a:t>
            </a:r>
            <a:r>
              <a:rPr lang="en-US"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địa</a:t>
            </a:r>
            <a:r>
              <a:rPr lang="en-US"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phương</a:t>
            </a:r>
            <a:endParaRPr lang="en-US" b="1" dirty="0"/>
          </a:p>
        </p:txBody>
      </p:sp>
      <p:sp>
        <p:nvSpPr>
          <p:cNvPr id="22" name="Rectangle 21"/>
          <p:cNvSpPr/>
          <p:nvPr/>
        </p:nvSpPr>
        <p:spPr>
          <a:xfrm>
            <a:off x="4516375" y="2286435"/>
            <a:ext cx="1849731" cy="523220"/>
          </a:xfrm>
          <a:prstGeom prst="rect">
            <a:avLst/>
          </a:prstGeom>
          <a:solidFill>
            <a:srgbClr val="FFFF00"/>
          </a:solidFill>
          <a:ln>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Phó</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Giám</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đốc</a:t>
            </a:r>
            <a:r>
              <a:rPr lang="en-US"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S</a:t>
            </a:r>
            <a:r>
              <a:rPr lang="en-US"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ở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và</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tương</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đương</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trở</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lên</a:t>
            </a:r>
            <a:endParaRPr lang="en-US" dirty="0"/>
          </a:p>
        </p:txBody>
      </p:sp>
      <p:cxnSp>
        <p:nvCxnSpPr>
          <p:cNvPr id="14" name="Straight Connector 13"/>
          <p:cNvCxnSpPr/>
          <p:nvPr/>
        </p:nvCxnSpPr>
        <p:spPr>
          <a:xfrm>
            <a:off x="4351867" y="1498600"/>
            <a:ext cx="0" cy="1405467"/>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485467" y="1277285"/>
            <a:ext cx="0" cy="162678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641508" y="1277285"/>
            <a:ext cx="2185863" cy="1600438"/>
          </a:xfrm>
          <a:prstGeom prst="rect">
            <a:avLst/>
          </a:prstGeom>
          <a:solidFill>
            <a:srgbClr val="FFFF00"/>
          </a:solidFill>
          <a:ln>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Bổ</a:t>
            </a:r>
            <a:r>
              <a:rPr lang="en-US"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sung </a:t>
            </a:r>
            <a:r>
              <a:rPr lang="en-US"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đối</a:t>
            </a:r>
            <a:r>
              <a:rPr lang="en-US"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tượng</a:t>
            </a:r>
            <a:endParaRPr lang="en-US"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Hạ</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sĩ</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quan</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công</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nhân</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công</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CN, CCVC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Quốc</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phòng</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cơ</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yếu</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hợp</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do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Thủ</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tướng</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Chính</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phủ</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quyết</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định</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theo</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để</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nghị</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Bộ</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Xây</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dựng</a:t>
            </a:r>
            <a:endPar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13081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89692" y="12031"/>
            <a:ext cx="9459866"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04</a:t>
            </a:r>
            <a:r>
              <a:rPr lang="en-US" sz="1800" smtClean="0">
                <a:solidFill>
                  <a:srgbClr val="ED2727"/>
                </a:solidFill>
                <a:latin typeface="Times New Roman" panose="02020603050405020304" pitchFamily="18" charset="0"/>
                <a:cs typeface="Times New Roman" panose="02020603050405020304" pitchFamily="18" charset="0"/>
              </a:rPr>
              <a:t>. VỀ </a:t>
            </a:r>
            <a:r>
              <a:rPr lang="en" sz="1800" smtClean="0">
                <a:solidFill>
                  <a:srgbClr val="ED2727"/>
                </a:solidFill>
                <a:latin typeface="Times New Roman" panose="02020603050405020304" pitchFamily="18" charset="0"/>
                <a:cs typeface="Times New Roman" panose="02020603050405020304" pitchFamily="18" charset="0"/>
              </a:rPr>
              <a:t>PHÁT </a:t>
            </a:r>
            <a:r>
              <a:rPr lang="en" sz="1800" dirty="0" smtClean="0">
                <a:solidFill>
                  <a:srgbClr val="ED2727"/>
                </a:solidFill>
                <a:latin typeface="Times New Roman" panose="02020603050405020304" pitchFamily="18" charset="0"/>
                <a:cs typeface="Times New Roman" panose="02020603050405020304" pitchFamily="18" charset="0"/>
              </a:rPr>
              <a:t>TRIỂN NHÀ Ở</a:t>
            </a:r>
            <a:endParaRPr sz="1800" dirty="0">
              <a:solidFill>
                <a:srgbClr val="ED2727"/>
              </a:solidFill>
            </a:endParaRPr>
          </a:p>
        </p:txBody>
      </p:sp>
      <p:sp>
        <p:nvSpPr>
          <p:cNvPr id="2" name="Rectangle 1"/>
          <p:cNvSpPr/>
          <p:nvPr/>
        </p:nvSpPr>
        <p:spPr>
          <a:xfrm>
            <a:off x="277732" y="454236"/>
            <a:ext cx="8525017" cy="307777"/>
          </a:xfrm>
          <a:prstGeom prst="rect">
            <a:avLst/>
          </a:prstGeom>
        </p:spPr>
        <p:txBody>
          <a:bodyPr wrap="square">
            <a:spAutoFit/>
          </a:bodyPr>
          <a:lstStyle/>
          <a:p>
            <a:pPr algn="just">
              <a:spcBef>
                <a:spcPts val="400"/>
              </a:spcBef>
              <a:spcAft>
                <a:spcPts val="400"/>
              </a:spcAft>
            </a:pPr>
            <a:r>
              <a:rPr lang="en-US" b="1" dirty="0" smtClean="0">
                <a:solidFill>
                  <a:srgbClr val="7030A0"/>
                </a:solidFill>
                <a:latin typeface="Times New Roman" panose="02020603050405020304" pitchFamily="18" charset="0"/>
                <a:cs typeface="Times New Roman" panose="02020603050405020304" pitchFamily="18" charset="0"/>
              </a:rPr>
              <a:t>4.4. </a:t>
            </a:r>
            <a:r>
              <a:rPr lang="en-US" b="1" dirty="0" err="1" smtClean="0">
                <a:solidFill>
                  <a:srgbClr val="7030A0"/>
                </a:solidFill>
                <a:latin typeface="Times New Roman" panose="02020603050405020304" pitchFamily="18" charset="0"/>
                <a:cs typeface="Times New Roman" panose="02020603050405020304" pitchFamily="18" charset="0"/>
              </a:rPr>
              <a:t>Tiêu</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chuẩn</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diện</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tích</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và</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định</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mức</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trang</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thiết</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bị</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nội</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thất</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nhà</a:t>
            </a:r>
            <a:r>
              <a:rPr lang="en-US" b="1" dirty="0">
                <a:solidFill>
                  <a:srgbClr val="7030A0"/>
                </a:solidFill>
                <a:latin typeface="Times New Roman" panose="02020603050405020304" pitchFamily="18" charset="0"/>
                <a:cs typeface="Times New Roman" panose="02020603050405020304" pitchFamily="18" charset="0"/>
              </a:rPr>
              <a:t> ở </a:t>
            </a:r>
            <a:r>
              <a:rPr lang="en-US" b="1" dirty="0" err="1">
                <a:solidFill>
                  <a:srgbClr val="7030A0"/>
                </a:solidFill>
                <a:latin typeface="Times New Roman" panose="02020603050405020304" pitchFamily="18" charset="0"/>
                <a:cs typeface="Times New Roman" panose="02020603050405020304" pitchFamily="18" charset="0"/>
              </a:rPr>
              <a:t>công</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vụ</a:t>
            </a:r>
            <a:endParaRPr lang="en-US" b="1" dirty="0">
              <a:solidFill>
                <a:srgbClr val="7030A0"/>
              </a:solidFill>
              <a:latin typeface="Times New Roman" panose="02020603050405020304" pitchFamily="18" charset="0"/>
              <a:cs typeface="Times New Roman" panose="02020603050405020304" pitchFamily="18" charset="0"/>
            </a:endParaRPr>
          </a:p>
        </p:txBody>
      </p:sp>
      <p:sp>
        <p:nvSpPr>
          <p:cNvPr id="9" name="Rectangle 8"/>
          <p:cNvSpPr/>
          <p:nvPr/>
        </p:nvSpPr>
        <p:spPr>
          <a:xfrm>
            <a:off x="2634143" y="875084"/>
            <a:ext cx="6367244" cy="1169551"/>
          </a:xfrm>
          <a:prstGeom prst="rect">
            <a:avLst/>
          </a:prstGeom>
        </p:spPr>
        <p:txBody>
          <a:bodyPr wrap="square">
            <a:spAutoFit/>
          </a:bodyPr>
          <a:lstStyle/>
          <a:p>
            <a:pPr algn="just">
              <a:spcBef>
                <a:spcPts val="400"/>
              </a:spcBef>
              <a:spcAft>
                <a:spcPts val="400"/>
              </a:spcAft>
            </a:pPr>
            <a:r>
              <a:rPr lang="en-US" b="1" dirty="0" err="1">
                <a:solidFill>
                  <a:srgbClr val="FF0000"/>
                </a:solidFill>
                <a:latin typeface="Times New Roman" panose="02020603050405020304" pitchFamily="18" charset="0"/>
                <a:cs typeface="Times New Roman" panose="02020603050405020304" pitchFamily="18" charset="0"/>
              </a:rPr>
              <a:t>Quyết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định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số</a:t>
            </a:r>
            <a:r>
              <a:rPr lang="en-US" b="1" dirty="0">
                <a:solidFill>
                  <a:srgbClr val="FF0000"/>
                </a:solidFill>
                <a:latin typeface="Times New Roman" panose="02020603050405020304" pitchFamily="18" charset="0"/>
                <a:cs typeface="Times New Roman" panose="02020603050405020304" pitchFamily="18" charset="0"/>
              </a:rPr>
              <a:t> 11/2024/QĐ-</a:t>
            </a:r>
            <a:r>
              <a:rPr lang="en-US" b="1" dirty="0" err="1">
                <a:solidFill>
                  <a:srgbClr val="FF0000"/>
                </a:solidFill>
                <a:latin typeface="Times New Roman" panose="02020603050405020304" pitchFamily="18" charset="0"/>
                <a:cs typeface="Times New Roman" panose="02020603050405020304" pitchFamily="18" charset="0"/>
              </a:rPr>
              <a:t>TTg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ngày</a:t>
            </a:r>
            <a:r>
              <a:rPr lang="en-US" b="1" dirty="0">
                <a:solidFill>
                  <a:srgbClr val="FF0000"/>
                </a:solidFill>
                <a:latin typeface="Times New Roman" panose="02020603050405020304" pitchFamily="18" charset="0"/>
                <a:cs typeface="Times New Roman" panose="02020603050405020304" pitchFamily="18" charset="0"/>
              </a:rPr>
              <a:t> 24/7/2024 </a:t>
            </a:r>
            <a:r>
              <a:rPr lang="en-US" b="1" dirty="0" err="1">
                <a:solidFill>
                  <a:srgbClr val="FF0000"/>
                </a:solidFill>
                <a:latin typeface="Times New Roman" panose="02020603050405020304" pitchFamily="18" charset="0"/>
                <a:cs typeface="Times New Roman" panose="02020603050405020304" pitchFamily="18" charset="0"/>
              </a:rPr>
              <a:t>của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Thủ</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tướng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Chính</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phủ</a:t>
            </a:r>
            <a:r>
              <a:rPr lang="en-US" b="1" dirty="0" smtClean="0">
                <a:solidFill>
                  <a:srgbClr val="FF0000"/>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các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nội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dung </a:t>
            </a:r>
            <a:r>
              <a:rPr lang="en-US" err="1" smtClean="0">
                <a:solidFill>
                  <a:schemeClr val="accent6">
                    <a:lumMod val="75000"/>
                  </a:schemeClr>
                </a:solidFill>
                <a:latin typeface="Times New Roman" panose="02020603050405020304" pitchFamily="18" charset="0"/>
                <a:cs typeface="Times New Roman" panose="02020603050405020304" pitchFamily="18" charset="0"/>
              </a:rPr>
              <a:t>về</a:t>
            </a:r>
            <a:r>
              <a:rPr lang="en-US" smtClean="0">
                <a:solidFill>
                  <a:schemeClr val="accent6">
                    <a:lumMod val="75000"/>
                  </a:schemeClr>
                </a:solidFill>
                <a:latin typeface="Times New Roman" panose="02020603050405020304" pitchFamily="18" charset="0"/>
                <a:cs typeface="Times New Roman" panose="02020603050405020304" pitchFamily="18" charset="0"/>
              </a:rPr>
              <a:t> đối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tượng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áp</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dụng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nguyên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tắc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bố</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trí</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cho</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thuê</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trang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bị</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nội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thất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công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vụ</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nguyên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tắc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thiết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kế</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xây</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dựng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bảo</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hành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bảo</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trì</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quản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lý</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vận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hành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tiêu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chuẩn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diện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tích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mức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trang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thiết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bị</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nội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thất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về</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công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vụ</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của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các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cơ</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quan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TW,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Bộ</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Quốc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phòng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Bộ</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Công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an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việc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tổ</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chức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thực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hiện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Quyết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này</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277732" y="2211726"/>
            <a:ext cx="8614598" cy="2862771"/>
          </a:xfrm>
          <a:prstGeom prst="rect">
            <a:avLst/>
          </a:prstGeom>
        </p:spPr>
        <p:txBody>
          <a:bodyPr wrap="square">
            <a:spAutoFit/>
          </a:bodyPr>
          <a:lstStyle/>
          <a:p>
            <a:pPr algn="just">
              <a:lnSpc>
                <a:spcPts val="1700"/>
              </a:lnSpc>
              <a:spcBef>
                <a:spcPts val="300"/>
              </a:spcBef>
              <a:spcAft>
                <a:spcPts val="300"/>
              </a:spcAft>
            </a:pPr>
            <a:r>
              <a:rPr lang="en-US" b="1"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1. Quy </a:t>
            </a:r>
            <a:r>
              <a:rPr lang="en-US" b="1" dirty="0" err="1"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định</a:t>
            </a:r>
            <a:r>
              <a:rPr lang="en-US" b="1" dirty="0"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chung</a:t>
            </a:r>
            <a:r>
              <a:rPr lang="en-US" b="1" smtClean="0">
                <a:solidFill>
                  <a:srgbClr val="ED2727"/>
                </a:solidFill>
                <a:latin typeface="Times New Roman" panose="02020603050405020304" pitchFamily="18" charset="0"/>
                <a:ea typeface="Calibri" panose="020F0502020204030204" pitchFamily="34" charset="0"/>
                <a:cs typeface="Times New Roman" panose="02020603050405020304" pitchFamily="18" charset="0"/>
              </a:rPr>
              <a:t>: </a:t>
            </a:r>
            <a:r>
              <a:rPr lang="en-US" smtClean="0">
                <a:solidFill>
                  <a:srgbClr val="7030A0"/>
                </a:solidFill>
                <a:latin typeface="Times New Roman" panose="02020603050405020304" pitchFamily="18" charset="0"/>
                <a:cs typeface="Times New Roman" panose="02020603050405020304" pitchFamily="18" charset="0"/>
              </a:rPr>
              <a:t>bổ </a:t>
            </a:r>
            <a:r>
              <a:rPr lang="en-US" dirty="0" smtClean="0">
                <a:solidFill>
                  <a:srgbClr val="7030A0"/>
                </a:solidFill>
                <a:latin typeface="Times New Roman" panose="02020603050405020304" pitchFamily="18" charset="0"/>
                <a:cs typeface="Times New Roman" panose="02020603050405020304" pitchFamily="18" charset="0"/>
              </a:rPr>
              <a:t>sung </a:t>
            </a:r>
            <a:r>
              <a:rPr lang="en-US" dirty="0" err="1" smtClean="0">
                <a:solidFill>
                  <a:srgbClr val="7030A0"/>
                </a:solidFill>
                <a:latin typeface="Times New Roman" panose="02020603050405020304" pitchFamily="18" charset="0"/>
                <a:cs typeface="Times New Roman" panose="02020603050405020304" pitchFamily="18" charset="0"/>
              </a:rPr>
              <a:t>một</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số</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nội</a:t>
            </a:r>
            <a:r>
              <a:rPr lang="en-US" dirty="0" smtClean="0">
                <a:solidFill>
                  <a:srgbClr val="7030A0"/>
                </a:solidFill>
                <a:latin typeface="Times New Roman" panose="02020603050405020304" pitchFamily="18" charset="0"/>
                <a:cs typeface="Times New Roman" panose="02020603050405020304" pitchFamily="18" charset="0"/>
              </a:rPr>
              <a:t> </a:t>
            </a:r>
            <a:r>
              <a:rPr lang="en-US" smtClean="0">
                <a:solidFill>
                  <a:srgbClr val="7030A0"/>
                </a:solidFill>
                <a:latin typeface="Times New Roman" panose="02020603050405020304" pitchFamily="18" charset="0"/>
                <a:cs typeface="Times New Roman" panose="02020603050405020304" pitchFamily="18" charset="0"/>
              </a:rPr>
              <a:t>dung sau đây:</a:t>
            </a:r>
          </a:p>
          <a:p>
            <a:pPr algn="just">
              <a:lnSpc>
                <a:spcPts val="1700"/>
              </a:lnSpc>
              <a:spcBef>
                <a:spcPts val="300"/>
              </a:spcBef>
              <a:spcAft>
                <a:spcPts val="300"/>
              </a:spcAft>
            </a:pPr>
            <a:r>
              <a:rPr lang="en-US" smtClean="0">
                <a:solidFill>
                  <a:srgbClr val="7030A0"/>
                </a:solidFill>
                <a:latin typeface="Times New Roman" panose="02020603050405020304" pitchFamily="18" charset="0"/>
                <a:cs typeface="Times New Roman" panose="02020603050405020304" pitchFamily="18" charset="0"/>
              </a:rPr>
              <a:t>- Nhà CV của Đảng thì thực hiện theo quy định của Đảng;</a:t>
            </a:r>
          </a:p>
          <a:p>
            <a:pPr algn="just">
              <a:lnSpc>
                <a:spcPts val="1700"/>
              </a:lnSpc>
              <a:spcBef>
                <a:spcPts val="300"/>
              </a:spcBef>
              <a:spcAft>
                <a:spcPts val="300"/>
              </a:spcAft>
            </a:pPr>
            <a:r>
              <a:rPr lang="en-US" smtClean="0">
                <a:solidFill>
                  <a:srgbClr val="7030A0"/>
                </a:solidFill>
                <a:latin typeface="Times New Roman" panose="02020603050405020304" pitchFamily="18" charset="0"/>
                <a:cs typeface="Times New Roman" panose="02020603050405020304" pitchFamily="18" charset="0"/>
              </a:rPr>
              <a:t>- Đối với cán bộ giữ nhiều chức danh khác nhau thì áp dụng tiêu chuẩn DT, trang bị nội thất cho chức danh cao nhất;</a:t>
            </a:r>
            <a:endParaRPr lang="en-US" dirty="0" smtClean="0">
              <a:solidFill>
                <a:srgbClr val="7030A0"/>
              </a:solidFill>
              <a:latin typeface="Times New Roman" panose="02020603050405020304" pitchFamily="18" charset="0"/>
              <a:cs typeface="Times New Roman" panose="02020603050405020304" pitchFamily="18" charset="0"/>
            </a:endParaRPr>
          </a:p>
          <a:p>
            <a:pPr algn="just">
              <a:lnSpc>
                <a:spcPts val="1700"/>
              </a:lnSpc>
              <a:spcBef>
                <a:spcPts val="300"/>
              </a:spcBef>
              <a:spcAft>
                <a:spcPts val="300"/>
              </a:spcAft>
            </a:pPr>
            <a:r>
              <a:rPr lang="en-US" smtClean="0">
                <a:solidFill>
                  <a:srgbClr val="7030A0"/>
                </a:solidFill>
                <a:latin typeface="Times New Roman" panose="02020603050405020304" pitchFamily="18" charset="0"/>
                <a:cs typeface="Times New Roman" panose="02020603050405020304" pitchFamily="18" charset="0"/>
              </a:rPr>
              <a:t>- Đối với </a:t>
            </a:r>
            <a:r>
              <a:rPr lang="en-US" smtClean="0">
                <a:solidFill>
                  <a:srgbClr val="7030A0"/>
                </a:solidFill>
                <a:latin typeface="Times New Roman" panose="02020603050405020304" pitchFamily="18" charset="0"/>
                <a:ea typeface="Times New Roman" panose="02020603050405020304" pitchFamily="18" charset="0"/>
              </a:rPr>
              <a:t>đối </a:t>
            </a:r>
            <a:r>
              <a:rPr lang="en-US" dirty="0" err="1">
                <a:solidFill>
                  <a:srgbClr val="7030A0"/>
                </a:solidFill>
                <a:latin typeface="Times New Roman" panose="02020603050405020304" pitchFamily="18" charset="0"/>
                <a:ea typeface="Times New Roman" panose="02020603050405020304" pitchFamily="18" charset="0"/>
              </a:rPr>
              <a:t>tượng</a:t>
            </a:r>
            <a:r>
              <a:rPr lang="en-US" dirty="0">
                <a:solidFill>
                  <a:srgbClr val="7030A0"/>
                </a:solidFill>
                <a:latin typeface="Times New Roman" panose="02020603050405020304" pitchFamily="18" charset="0"/>
                <a:ea typeface="Times New Roman" panose="02020603050405020304" pitchFamily="18" charset="0"/>
              </a:rPr>
              <a:t> </a:t>
            </a:r>
            <a:r>
              <a:rPr lang="en-US" dirty="0" err="1">
                <a:solidFill>
                  <a:srgbClr val="7030A0"/>
                </a:solidFill>
                <a:latin typeface="Times New Roman" panose="02020603050405020304" pitchFamily="18" charset="0"/>
                <a:ea typeface="Times New Roman" panose="02020603050405020304" pitchFamily="18" charset="0"/>
              </a:rPr>
              <a:t>quy</a:t>
            </a:r>
            <a:r>
              <a:rPr lang="en-US" dirty="0">
                <a:solidFill>
                  <a:srgbClr val="7030A0"/>
                </a:solidFill>
                <a:latin typeface="Times New Roman" panose="02020603050405020304" pitchFamily="18" charset="0"/>
                <a:ea typeface="Times New Roman" panose="02020603050405020304" pitchFamily="18" charset="0"/>
              </a:rPr>
              <a:t> </a:t>
            </a:r>
            <a:r>
              <a:rPr lang="en-US" dirty="0" err="1">
                <a:solidFill>
                  <a:srgbClr val="7030A0"/>
                </a:solidFill>
                <a:latin typeface="Times New Roman" panose="02020603050405020304" pitchFamily="18" charset="0"/>
                <a:ea typeface="Times New Roman" panose="02020603050405020304" pitchFamily="18" charset="0"/>
              </a:rPr>
              <a:t>định</a:t>
            </a:r>
            <a:r>
              <a:rPr lang="en-US" dirty="0">
                <a:solidFill>
                  <a:srgbClr val="7030A0"/>
                </a:solidFill>
                <a:latin typeface="Times New Roman" panose="02020603050405020304" pitchFamily="18" charset="0"/>
                <a:ea typeface="Times New Roman" panose="02020603050405020304" pitchFamily="18" charset="0"/>
              </a:rPr>
              <a:t> </a:t>
            </a:r>
            <a:r>
              <a:rPr lang="en-US" dirty="0" err="1">
                <a:solidFill>
                  <a:srgbClr val="7030A0"/>
                </a:solidFill>
                <a:latin typeface="Times New Roman" panose="02020603050405020304" pitchFamily="18" charset="0"/>
                <a:ea typeface="Times New Roman" panose="02020603050405020304" pitchFamily="18" charset="0"/>
              </a:rPr>
              <a:t>tại</a:t>
            </a:r>
            <a:r>
              <a:rPr lang="en-US" dirty="0">
                <a:solidFill>
                  <a:srgbClr val="7030A0"/>
                </a:solidFill>
                <a:latin typeface="Times New Roman" panose="02020603050405020304" pitchFamily="18" charset="0"/>
                <a:ea typeface="Times New Roman" panose="02020603050405020304" pitchFamily="18" charset="0"/>
              </a:rPr>
              <a:t> </a:t>
            </a:r>
            <a:r>
              <a:rPr lang="en-US" dirty="0" err="1">
                <a:solidFill>
                  <a:srgbClr val="7030A0"/>
                </a:solidFill>
                <a:latin typeface="Times New Roman" panose="02020603050405020304" pitchFamily="18" charset="0"/>
                <a:ea typeface="Times New Roman" panose="02020603050405020304" pitchFamily="18" charset="0"/>
              </a:rPr>
              <a:t>điểm</a:t>
            </a:r>
            <a:r>
              <a:rPr lang="en-US" dirty="0">
                <a:solidFill>
                  <a:srgbClr val="7030A0"/>
                </a:solidFill>
                <a:latin typeface="Times New Roman" panose="02020603050405020304" pitchFamily="18" charset="0"/>
                <a:ea typeface="Times New Roman" panose="02020603050405020304" pitchFamily="18" charset="0"/>
              </a:rPr>
              <a:t> g </a:t>
            </a:r>
            <a:r>
              <a:rPr lang="en-US" dirty="0" err="1">
                <a:solidFill>
                  <a:srgbClr val="7030A0"/>
                </a:solidFill>
                <a:latin typeface="Times New Roman" panose="02020603050405020304" pitchFamily="18" charset="0"/>
                <a:ea typeface="Times New Roman" panose="02020603050405020304" pitchFamily="18" charset="0"/>
              </a:rPr>
              <a:t>khoản</a:t>
            </a:r>
            <a:r>
              <a:rPr lang="en-US" dirty="0">
                <a:solidFill>
                  <a:srgbClr val="7030A0"/>
                </a:solidFill>
                <a:latin typeface="Times New Roman" panose="02020603050405020304" pitchFamily="18" charset="0"/>
                <a:ea typeface="Times New Roman" panose="02020603050405020304" pitchFamily="18" charset="0"/>
              </a:rPr>
              <a:t> 1 </a:t>
            </a:r>
            <a:r>
              <a:rPr lang="en-US" dirty="0" err="1">
                <a:solidFill>
                  <a:srgbClr val="7030A0"/>
                </a:solidFill>
                <a:latin typeface="Times New Roman" panose="02020603050405020304" pitchFamily="18" charset="0"/>
                <a:ea typeface="Times New Roman" panose="02020603050405020304" pitchFamily="18" charset="0"/>
              </a:rPr>
              <a:t>Điều</a:t>
            </a:r>
            <a:r>
              <a:rPr lang="en-US" dirty="0">
                <a:solidFill>
                  <a:srgbClr val="7030A0"/>
                </a:solidFill>
                <a:latin typeface="Times New Roman" panose="02020603050405020304" pitchFamily="18" charset="0"/>
                <a:ea typeface="Times New Roman" panose="02020603050405020304" pitchFamily="18" charset="0"/>
              </a:rPr>
              <a:t> 45 </a:t>
            </a:r>
            <a:r>
              <a:rPr lang="en-US" dirty="0" err="1">
                <a:solidFill>
                  <a:srgbClr val="7030A0"/>
                </a:solidFill>
                <a:latin typeface="Times New Roman" panose="02020603050405020304" pitchFamily="18" charset="0"/>
                <a:ea typeface="Times New Roman" panose="02020603050405020304" pitchFamily="18" charset="0"/>
              </a:rPr>
              <a:t>của</a:t>
            </a:r>
            <a:r>
              <a:rPr lang="en-US" dirty="0">
                <a:solidFill>
                  <a:srgbClr val="7030A0"/>
                </a:solidFill>
                <a:latin typeface="Times New Roman" panose="02020603050405020304" pitchFamily="18" charset="0"/>
                <a:ea typeface="Times New Roman" panose="02020603050405020304" pitchFamily="18" charset="0"/>
              </a:rPr>
              <a:t> </a:t>
            </a:r>
            <a:r>
              <a:rPr lang="en-US" dirty="0" err="1">
                <a:solidFill>
                  <a:srgbClr val="7030A0"/>
                </a:solidFill>
                <a:latin typeface="Times New Roman" panose="02020603050405020304" pitchFamily="18" charset="0"/>
                <a:ea typeface="Times New Roman" panose="02020603050405020304" pitchFamily="18" charset="0"/>
              </a:rPr>
              <a:t>Luật</a:t>
            </a:r>
            <a:r>
              <a:rPr lang="en-US" dirty="0">
                <a:solidFill>
                  <a:srgbClr val="7030A0"/>
                </a:solidFill>
                <a:latin typeface="Times New Roman" panose="02020603050405020304" pitchFamily="18" charset="0"/>
                <a:ea typeface="Times New Roman" panose="02020603050405020304" pitchFamily="18" charset="0"/>
              </a:rPr>
              <a:t> </a:t>
            </a:r>
            <a:r>
              <a:rPr lang="en-US" err="1">
                <a:solidFill>
                  <a:srgbClr val="7030A0"/>
                </a:solidFill>
                <a:latin typeface="Times New Roman" panose="02020603050405020304" pitchFamily="18" charset="0"/>
                <a:ea typeface="Times New Roman" panose="02020603050405020304" pitchFamily="18" charset="0"/>
              </a:rPr>
              <a:t>Nhà</a:t>
            </a:r>
            <a:r>
              <a:rPr lang="en-US">
                <a:solidFill>
                  <a:srgbClr val="7030A0"/>
                </a:solidFill>
                <a:latin typeface="Times New Roman" panose="02020603050405020304" pitchFamily="18" charset="0"/>
                <a:ea typeface="Times New Roman" panose="02020603050405020304" pitchFamily="18" charset="0"/>
              </a:rPr>
              <a:t> </a:t>
            </a:r>
            <a:r>
              <a:rPr lang="en-US" smtClean="0">
                <a:solidFill>
                  <a:srgbClr val="7030A0"/>
                </a:solidFill>
                <a:latin typeface="Times New Roman" panose="02020603050405020304" pitchFamily="18" charset="0"/>
                <a:ea typeface="Times New Roman" panose="02020603050405020304" pitchFamily="18" charset="0"/>
              </a:rPr>
              <a:t>ỏ (do Thủ </a:t>
            </a:r>
            <a:r>
              <a:rPr lang="en-US" dirty="0" err="1">
                <a:solidFill>
                  <a:srgbClr val="7030A0"/>
                </a:solidFill>
                <a:latin typeface="Times New Roman" panose="02020603050405020304" pitchFamily="18" charset="0"/>
                <a:ea typeface="Times New Roman" panose="02020603050405020304" pitchFamily="18" charset="0"/>
              </a:rPr>
              <a:t>tướng</a:t>
            </a:r>
            <a:r>
              <a:rPr lang="en-US" dirty="0">
                <a:solidFill>
                  <a:srgbClr val="7030A0"/>
                </a:solidFill>
                <a:latin typeface="Times New Roman" panose="02020603050405020304" pitchFamily="18" charset="0"/>
                <a:ea typeface="Times New Roman" panose="02020603050405020304" pitchFamily="18" charset="0"/>
              </a:rPr>
              <a:t> </a:t>
            </a:r>
            <a:r>
              <a:rPr lang="en-US" dirty="0" err="1">
                <a:solidFill>
                  <a:srgbClr val="7030A0"/>
                </a:solidFill>
                <a:latin typeface="Times New Roman" panose="02020603050405020304" pitchFamily="18" charset="0"/>
                <a:ea typeface="Times New Roman" panose="02020603050405020304" pitchFamily="18" charset="0"/>
              </a:rPr>
              <a:t>Chính</a:t>
            </a:r>
            <a:r>
              <a:rPr lang="en-US" dirty="0">
                <a:solidFill>
                  <a:srgbClr val="7030A0"/>
                </a:solidFill>
                <a:latin typeface="Times New Roman" panose="02020603050405020304" pitchFamily="18" charset="0"/>
                <a:ea typeface="Times New Roman" panose="02020603050405020304" pitchFamily="18" charset="0"/>
              </a:rPr>
              <a:t> </a:t>
            </a:r>
            <a:r>
              <a:rPr lang="en-US" dirty="0" err="1">
                <a:solidFill>
                  <a:srgbClr val="7030A0"/>
                </a:solidFill>
                <a:latin typeface="Times New Roman" panose="02020603050405020304" pitchFamily="18" charset="0"/>
                <a:ea typeface="Times New Roman" panose="02020603050405020304" pitchFamily="18" charset="0"/>
              </a:rPr>
              <a:t>phủ</a:t>
            </a:r>
            <a:r>
              <a:rPr lang="en-US" dirty="0">
                <a:solidFill>
                  <a:srgbClr val="7030A0"/>
                </a:solidFill>
                <a:latin typeface="Times New Roman" panose="02020603050405020304" pitchFamily="18" charset="0"/>
                <a:ea typeface="Times New Roman" panose="02020603050405020304" pitchFamily="18" charset="0"/>
              </a:rPr>
              <a:t> </a:t>
            </a:r>
            <a:r>
              <a:rPr lang="en-US" dirty="0" err="1">
                <a:solidFill>
                  <a:srgbClr val="7030A0"/>
                </a:solidFill>
                <a:latin typeface="Times New Roman" panose="02020603050405020304" pitchFamily="18" charset="0"/>
                <a:ea typeface="Times New Roman" panose="02020603050405020304" pitchFamily="18" charset="0"/>
              </a:rPr>
              <a:t>quyết</a:t>
            </a:r>
            <a:r>
              <a:rPr lang="en-US" dirty="0">
                <a:solidFill>
                  <a:srgbClr val="7030A0"/>
                </a:solidFill>
                <a:latin typeface="Times New Roman" panose="02020603050405020304" pitchFamily="18" charset="0"/>
                <a:ea typeface="Times New Roman" panose="02020603050405020304" pitchFamily="18" charset="0"/>
              </a:rPr>
              <a:t> </a:t>
            </a:r>
            <a:r>
              <a:rPr lang="en-US" err="1">
                <a:solidFill>
                  <a:srgbClr val="7030A0"/>
                </a:solidFill>
                <a:latin typeface="Times New Roman" panose="02020603050405020304" pitchFamily="18" charset="0"/>
                <a:ea typeface="Times New Roman" panose="02020603050405020304" pitchFamily="18" charset="0"/>
              </a:rPr>
              <a:t>định</a:t>
            </a:r>
            <a:r>
              <a:rPr lang="en-US">
                <a:solidFill>
                  <a:srgbClr val="7030A0"/>
                </a:solidFill>
                <a:latin typeface="Times New Roman" panose="02020603050405020304" pitchFamily="18" charset="0"/>
                <a:ea typeface="Times New Roman" panose="02020603050405020304" pitchFamily="18" charset="0"/>
              </a:rPr>
              <a:t> </a:t>
            </a:r>
            <a:r>
              <a:rPr lang="en-US" smtClean="0">
                <a:solidFill>
                  <a:srgbClr val="7030A0"/>
                </a:solidFill>
                <a:latin typeface="Times New Roman" panose="02020603050405020304" pitchFamily="18" charset="0"/>
                <a:ea typeface="Times New Roman" panose="02020603050405020304" pitchFamily="18" charset="0"/>
              </a:rPr>
              <a:t>theo </a:t>
            </a:r>
            <a:r>
              <a:rPr lang="en-US" dirty="0" err="1">
                <a:solidFill>
                  <a:srgbClr val="7030A0"/>
                </a:solidFill>
                <a:latin typeface="Times New Roman" panose="02020603050405020304" pitchFamily="18" charset="0"/>
                <a:ea typeface="Times New Roman" panose="02020603050405020304" pitchFamily="18" charset="0"/>
              </a:rPr>
              <a:t>đề</a:t>
            </a:r>
            <a:r>
              <a:rPr lang="en-US" dirty="0">
                <a:solidFill>
                  <a:srgbClr val="7030A0"/>
                </a:solidFill>
                <a:latin typeface="Times New Roman" panose="02020603050405020304" pitchFamily="18" charset="0"/>
                <a:ea typeface="Times New Roman" panose="02020603050405020304" pitchFamily="18" charset="0"/>
              </a:rPr>
              <a:t> </a:t>
            </a:r>
            <a:r>
              <a:rPr lang="en-US" dirty="0" err="1">
                <a:solidFill>
                  <a:srgbClr val="7030A0"/>
                </a:solidFill>
                <a:latin typeface="Times New Roman" panose="02020603050405020304" pitchFamily="18" charset="0"/>
                <a:ea typeface="Times New Roman" panose="02020603050405020304" pitchFamily="18" charset="0"/>
              </a:rPr>
              <a:t>nghị</a:t>
            </a:r>
            <a:r>
              <a:rPr lang="en-US" dirty="0">
                <a:solidFill>
                  <a:srgbClr val="7030A0"/>
                </a:solidFill>
                <a:latin typeface="Times New Roman" panose="02020603050405020304" pitchFamily="18" charset="0"/>
                <a:ea typeface="Times New Roman" panose="02020603050405020304" pitchFamily="18" charset="0"/>
              </a:rPr>
              <a:t> </a:t>
            </a:r>
            <a:r>
              <a:rPr lang="en-US" dirty="0" err="1">
                <a:solidFill>
                  <a:srgbClr val="7030A0"/>
                </a:solidFill>
                <a:latin typeface="Times New Roman" panose="02020603050405020304" pitchFamily="18" charset="0"/>
                <a:ea typeface="Times New Roman" panose="02020603050405020304" pitchFamily="18" charset="0"/>
              </a:rPr>
              <a:t>của</a:t>
            </a:r>
            <a:r>
              <a:rPr lang="en-US" dirty="0">
                <a:solidFill>
                  <a:srgbClr val="7030A0"/>
                </a:solidFill>
                <a:latin typeface="Times New Roman" panose="02020603050405020304" pitchFamily="18" charset="0"/>
                <a:ea typeface="Times New Roman" panose="02020603050405020304" pitchFamily="18" charset="0"/>
              </a:rPr>
              <a:t> </a:t>
            </a:r>
            <a:r>
              <a:rPr lang="en-US" dirty="0" err="1">
                <a:solidFill>
                  <a:srgbClr val="7030A0"/>
                </a:solidFill>
                <a:latin typeface="Times New Roman" panose="02020603050405020304" pitchFamily="18" charset="0"/>
                <a:ea typeface="Times New Roman" panose="02020603050405020304" pitchFamily="18" charset="0"/>
              </a:rPr>
              <a:t>Bộ</a:t>
            </a:r>
            <a:r>
              <a:rPr lang="en-US" dirty="0">
                <a:solidFill>
                  <a:srgbClr val="7030A0"/>
                </a:solidFill>
                <a:latin typeface="Times New Roman" panose="02020603050405020304" pitchFamily="18" charset="0"/>
                <a:ea typeface="Times New Roman" panose="02020603050405020304" pitchFamily="18" charset="0"/>
              </a:rPr>
              <a:t> </a:t>
            </a:r>
            <a:r>
              <a:rPr lang="en-US" err="1">
                <a:solidFill>
                  <a:srgbClr val="7030A0"/>
                </a:solidFill>
                <a:latin typeface="Times New Roman" panose="02020603050405020304" pitchFamily="18" charset="0"/>
                <a:ea typeface="Times New Roman" panose="02020603050405020304" pitchFamily="18" charset="0"/>
              </a:rPr>
              <a:t>Xây</a:t>
            </a:r>
            <a:r>
              <a:rPr lang="en-US">
                <a:solidFill>
                  <a:srgbClr val="7030A0"/>
                </a:solidFill>
                <a:latin typeface="Times New Roman" panose="02020603050405020304" pitchFamily="18" charset="0"/>
                <a:ea typeface="Times New Roman" panose="02020603050405020304" pitchFamily="18" charset="0"/>
              </a:rPr>
              <a:t> </a:t>
            </a:r>
            <a:r>
              <a:rPr lang="en-US" smtClean="0">
                <a:solidFill>
                  <a:srgbClr val="7030A0"/>
                </a:solidFill>
                <a:latin typeface="Times New Roman" panose="02020603050405020304" pitchFamily="18" charset="0"/>
                <a:ea typeface="Times New Roman" panose="02020603050405020304" pitchFamily="18" charset="0"/>
              </a:rPr>
              <a:t>dựng) thì v</a:t>
            </a:r>
            <a:r>
              <a:rPr lang="en-US" smtClean="0">
                <a:solidFill>
                  <a:srgbClr val="7030A0"/>
                </a:solidFill>
                <a:latin typeface="Times New Roman" panose="02020603050405020304" pitchFamily="18" charset="0"/>
                <a:cs typeface="Times New Roman" panose="02020603050405020304" pitchFamily="18" charset="0"/>
              </a:rPr>
              <a:t>iệc </a:t>
            </a:r>
            <a:r>
              <a:rPr lang="en-US">
                <a:solidFill>
                  <a:srgbClr val="7030A0"/>
                </a:solidFill>
                <a:latin typeface="Times New Roman" panose="02020603050405020304" pitchFamily="18" charset="0"/>
                <a:cs typeface="Times New Roman" panose="02020603050405020304" pitchFamily="18" charset="0"/>
              </a:rPr>
              <a:t>bố trí cho thuê, tiêu chuẩn diện tích, định mức trang thiết bị gắn kèm NƠCV </a:t>
            </a:r>
            <a:r>
              <a:rPr lang="en-US" smtClean="0">
                <a:solidFill>
                  <a:srgbClr val="7030A0"/>
                </a:solidFill>
                <a:latin typeface="Times New Roman" panose="02020603050405020304" pitchFamily="18" charset="0"/>
                <a:cs typeface="Times New Roman" panose="02020603050405020304" pitchFamily="18" charset="0"/>
              </a:rPr>
              <a:t>thực hiện theo quy định riêng: BXD sẽ có đề xuất cho từng trương hợp cụ thể;</a:t>
            </a:r>
          </a:p>
          <a:p>
            <a:pPr algn="just">
              <a:lnSpc>
                <a:spcPts val="1700"/>
              </a:lnSpc>
              <a:spcBef>
                <a:spcPts val="300"/>
              </a:spcBef>
              <a:spcAft>
                <a:spcPts val="300"/>
              </a:spcAft>
            </a:pPr>
            <a:r>
              <a:rPr lang="en-US" smtClean="0">
                <a:solidFill>
                  <a:srgbClr val="7030A0"/>
                </a:solidFill>
                <a:latin typeface="Times New Roman" panose="02020603050405020304" pitchFamily="18" charset="0"/>
                <a:ea typeface="Times New Roman" panose="02020603050405020304" pitchFamily="18" charset="0"/>
              </a:rPr>
              <a:t>- Đối với đối tượng là nhà khoa học làm chủ trì đề tài cấp QG dặc biệt quan trọng; nhân tài có đóng góp quan trọng cho quốc gia thì có tiêu chuẩn DT, trang bị nội thất tương đương chức danh Thứ trưởng và CT UBND cấp tỉnh;</a:t>
            </a:r>
          </a:p>
          <a:p>
            <a:pPr algn="just">
              <a:lnSpc>
                <a:spcPts val="1700"/>
              </a:lnSpc>
              <a:spcBef>
                <a:spcPts val="300"/>
              </a:spcBef>
              <a:spcAft>
                <a:spcPts val="300"/>
              </a:spcAft>
            </a:pPr>
            <a:r>
              <a:rPr lang="en-US" smtClean="0">
                <a:solidFill>
                  <a:srgbClr val="7030A0"/>
                </a:solidFill>
                <a:latin typeface="Times New Roman" panose="02020603050405020304" pitchFamily="18" charset="0"/>
                <a:ea typeface="Times New Roman" panose="02020603050405020304" pitchFamily="18" charset="0"/>
              </a:rPr>
              <a:t>- Đối với các </a:t>
            </a:r>
            <a:r>
              <a:rPr lang="en-US" smtClean="0">
                <a:solidFill>
                  <a:srgbClr val="7030A0"/>
                </a:solidFill>
                <a:latin typeface="Times New Roman" panose="02020603050405020304" pitchFamily="18" charset="0"/>
                <a:cs typeface="Times New Roman" panose="02020603050405020304" pitchFamily="18" charset="0"/>
              </a:rPr>
              <a:t>trang </a:t>
            </a:r>
            <a:r>
              <a:rPr lang="en-US" dirty="0" err="1" smtClean="0">
                <a:solidFill>
                  <a:srgbClr val="7030A0"/>
                </a:solidFill>
                <a:latin typeface="Times New Roman" panose="02020603050405020304" pitchFamily="18" charset="0"/>
                <a:cs typeface="Times New Roman" panose="02020603050405020304" pitchFamily="18" charset="0"/>
              </a:rPr>
              <a:t>bị</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nội</a:t>
            </a:r>
            <a:r>
              <a:rPr lang="en-US" dirty="0" smtClean="0">
                <a:solidFill>
                  <a:srgbClr val="7030A0"/>
                </a:solidFill>
                <a:latin typeface="Times New Roman" panose="02020603050405020304" pitchFamily="18" charset="0"/>
                <a:cs typeface="Times New Roman" panose="02020603050405020304" pitchFamily="18" charset="0"/>
              </a:rPr>
              <a:t> </a:t>
            </a:r>
            <a:r>
              <a:rPr lang="en-US" err="1" smtClean="0">
                <a:solidFill>
                  <a:srgbClr val="7030A0"/>
                </a:solidFill>
                <a:latin typeface="Times New Roman" panose="02020603050405020304" pitchFamily="18" charset="0"/>
                <a:cs typeface="Times New Roman" panose="02020603050405020304" pitchFamily="18" charset="0"/>
              </a:rPr>
              <a:t>thất</a:t>
            </a:r>
            <a:r>
              <a:rPr lang="en-US" smtClean="0">
                <a:solidFill>
                  <a:srgbClr val="7030A0"/>
                </a:solidFill>
                <a:latin typeface="Times New Roman" panose="02020603050405020304" pitchFamily="18" charset="0"/>
                <a:cs typeface="Times New Roman" panose="02020603050405020304" pitchFamily="18" charset="0"/>
              </a:rPr>
              <a:t> </a:t>
            </a:r>
            <a:r>
              <a:rPr lang="it-IT" smtClean="0">
                <a:solidFill>
                  <a:srgbClr val="7030A0"/>
                </a:solidFill>
                <a:latin typeface="Times New Roman" panose="02020603050405020304" pitchFamily="18" charset="0"/>
                <a:ea typeface="Times New Roman" panose="02020603050405020304" pitchFamily="18" charset="0"/>
              </a:rPr>
              <a:t>nhà </a:t>
            </a:r>
            <a:r>
              <a:rPr lang="it-IT" dirty="0">
                <a:solidFill>
                  <a:srgbClr val="7030A0"/>
                </a:solidFill>
                <a:latin typeface="Times New Roman" panose="02020603050405020304" pitchFamily="18" charset="0"/>
                <a:ea typeface="Times New Roman" panose="02020603050405020304" pitchFamily="18" charset="0"/>
              </a:rPr>
              <a:t>ở công </a:t>
            </a:r>
            <a:r>
              <a:rPr lang="it-IT">
                <a:solidFill>
                  <a:srgbClr val="7030A0"/>
                </a:solidFill>
                <a:latin typeface="Times New Roman" panose="02020603050405020304" pitchFamily="18" charset="0"/>
                <a:ea typeface="Times New Roman" panose="02020603050405020304" pitchFamily="18" charset="0"/>
              </a:rPr>
              <a:t>vụ </a:t>
            </a:r>
            <a:r>
              <a:rPr lang="it-IT" smtClean="0">
                <a:solidFill>
                  <a:srgbClr val="7030A0"/>
                </a:solidFill>
                <a:latin typeface="Times New Roman" panose="02020603050405020304" pitchFamily="18" charset="0"/>
                <a:ea typeface="Times New Roman" panose="02020603050405020304" pitchFamily="18" charset="0"/>
              </a:rPr>
              <a:t>đã được </a:t>
            </a:r>
            <a:r>
              <a:rPr lang="it-IT" dirty="0">
                <a:solidFill>
                  <a:srgbClr val="7030A0"/>
                </a:solidFill>
                <a:latin typeface="Times New Roman" panose="02020603050405020304" pitchFamily="18" charset="0"/>
                <a:ea typeface="Times New Roman" panose="02020603050405020304" pitchFamily="18" charset="0"/>
              </a:rPr>
              <a:t>trang </a:t>
            </a:r>
            <a:r>
              <a:rPr lang="it-IT">
                <a:solidFill>
                  <a:srgbClr val="7030A0"/>
                </a:solidFill>
                <a:latin typeface="Times New Roman" panose="02020603050405020304" pitchFamily="18" charset="0"/>
                <a:ea typeface="Times New Roman" panose="02020603050405020304" pitchFamily="18" charset="0"/>
              </a:rPr>
              <a:t>bị </a:t>
            </a:r>
            <a:r>
              <a:rPr lang="it-IT" smtClean="0">
                <a:solidFill>
                  <a:srgbClr val="7030A0"/>
                </a:solidFill>
                <a:latin typeface="Times New Roman" panose="02020603050405020304" pitchFamily="18" charset="0"/>
                <a:ea typeface="Times New Roman" panose="02020603050405020304" pitchFamily="18" charset="0"/>
              </a:rPr>
              <a:t>sử </a:t>
            </a:r>
            <a:r>
              <a:rPr lang="it-IT" dirty="0">
                <a:solidFill>
                  <a:srgbClr val="7030A0"/>
                </a:solidFill>
                <a:latin typeface="Times New Roman" panose="02020603050405020304" pitchFamily="18" charset="0"/>
                <a:ea typeface="Times New Roman" panose="02020603050405020304" pitchFamily="18" charset="0"/>
              </a:rPr>
              <a:t>dụng nhưng chưa hết khấu hao hoặc đã hết khấu hao nhưng còn sử dụng được thì vẫn tiếp tục bố trí sử dụng các trang thiết bị nội </a:t>
            </a:r>
            <a:r>
              <a:rPr lang="it-IT">
                <a:solidFill>
                  <a:srgbClr val="7030A0"/>
                </a:solidFill>
                <a:latin typeface="Times New Roman" panose="02020603050405020304" pitchFamily="18" charset="0"/>
                <a:ea typeface="Times New Roman" panose="02020603050405020304" pitchFamily="18" charset="0"/>
              </a:rPr>
              <a:t>thất </a:t>
            </a:r>
            <a:r>
              <a:rPr lang="it-IT" smtClean="0">
                <a:solidFill>
                  <a:srgbClr val="7030A0"/>
                </a:solidFill>
                <a:latin typeface="Times New Roman" panose="02020603050405020304" pitchFamily="18" charset="0"/>
                <a:ea typeface="Times New Roman" panose="02020603050405020304" pitchFamily="18" charset="0"/>
              </a:rPr>
              <a:t>này; </a:t>
            </a:r>
            <a:r>
              <a:rPr lang="it-IT" dirty="0">
                <a:solidFill>
                  <a:srgbClr val="7030A0"/>
                </a:solidFill>
                <a:latin typeface="Times New Roman" panose="02020603050405020304" pitchFamily="18" charset="0"/>
                <a:ea typeface="Times New Roman" panose="02020603050405020304" pitchFamily="18" charset="0"/>
              </a:rPr>
              <a:t>bổ </a:t>
            </a:r>
            <a:r>
              <a:rPr lang="it-IT">
                <a:solidFill>
                  <a:srgbClr val="7030A0"/>
                </a:solidFill>
                <a:latin typeface="Times New Roman" panose="02020603050405020304" pitchFamily="18" charset="0"/>
                <a:ea typeface="Times New Roman" panose="02020603050405020304" pitchFamily="18" charset="0"/>
              </a:rPr>
              <a:t>sung </a:t>
            </a:r>
            <a:r>
              <a:rPr lang="it-IT" smtClean="0">
                <a:solidFill>
                  <a:srgbClr val="7030A0"/>
                </a:solidFill>
                <a:latin typeface="Times New Roman" panose="02020603050405020304" pitchFamily="18" charset="0"/>
                <a:ea typeface="Times New Roman" panose="02020603050405020304" pitchFamily="18" charset="0"/>
              </a:rPr>
              <a:t>quy định về việc </a:t>
            </a:r>
            <a:r>
              <a:rPr lang="it-IT" dirty="0">
                <a:solidFill>
                  <a:srgbClr val="7030A0"/>
                </a:solidFill>
                <a:latin typeface="Times New Roman" panose="02020603050405020304" pitchFamily="18" charset="0"/>
                <a:ea typeface="Times New Roman" panose="02020603050405020304" pitchFamily="18" charset="0"/>
              </a:rPr>
              <a:t>lập kế hoạch mua </a:t>
            </a:r>
            <a:r>
              <a:rPr lang="it-IT">
                <a:solidFill>
                  <a:srgbClr val="7030A0"/>
                </a:solidFill>
                <a:latin typeface="Times New Roman" panose="02020603050405020304" pitchFamily="18" charset="0"/>
                <a:ea typeface="Times New Roman" panose="02020603050405020304" pitchFamily="18" charset="0"/>
              </a:rPr>
              <a:t>sắm </a:t>
            </a:r>
            <a:r>
              <a:rPr lang="it-IT" smtClean="0">
                <a:solidFill>
                  <a:srgbClr val="7030A0"/>
                </a:solidFill>
                <a:latin typeface="Times New Roman" panose="02020603050405020304" pitchFamily="18" charset="0"/>
                <a:ea typeface="Times New Roman" panose="02020603050405020304" pitchFamily="18" charset="0"/>
              </a:rPr>
              <a:t>trang </a:t>
            </a:r>
            <a:r>
              <a:rPr lang="it-IT" dirty="0">
                <a:solidFill>
                  <a:srgbClr val="7030A0"/>
                </a:solidFill>
                <a:latin typeface="Times New Roman" panose="02020603050405020304" pitchFamily="18" charset="0"/>
                <a:ea typeface="Times New Roman" panose="02020603050405020304" pitchFamily="18" charset="0"/>
              </a:rPr>
              <a:t>thiết bị </a:t>
            </a:r>
            <a:r>
              <a:rPr lang="it-IT">
                <a:solidFill>
                  <a:srgbClr val="7030A0"/>
                </a:solidFill>
                <a:latin typeface="Times New Roman" panose="02020603050405020304" pitchFamily="18" charset="0"/>
                <a:ea typeface="Times New Roman" panose="02020603050405020304" pitchFamily="18" charset="0"/>
              </a:rPr>
              <a:t>nội </a:t>
            </a:r>
            <a:r>
              <a:rPr lang="it-IT" smtClean="0">
                <a:solidFill>
                  <a:srgbClr val="7030A0"/>
                </a:solidFill>
                <a:latin typeface="Times New Roman" panose="02020603050405020304" pitchFamily="18" charset="0"/>
                <a:ea typeface="Times New Roman" panose="02020603050405020304" pitchFamily="18" charset="0"/>
              </a:rPr>
              <a:t>thất thay thế.</a:t>
            </a:r>
            <a:r>
              <a:rPr lang="en-US" smtClean="0">
                <a:solidFill>
                  <a:srgbClr val="7030A0"/>
                </a:solidFill>
                <a:latin typeface="Times New Roman" panose="02020603050405020304" pitchFamily="18" charset="0"/>
                <a:cs typeface="Times New Roman" panose="02020603050405020304" pitchFamily="18" charset="0"/>
              </a:rPr>
              <a:t> </a:t>
            </a:r>
            <a:endParaRPr lang="en-US" dirty="0">
              <a:solidFill>
                <a:srgbClr val="7030A0"/>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12881" y="752176"/>
            <a:ext cx="2028983" cy="1346479"/>
          </a:xfrm>
          <a:prstGeom prst="rect">
            <a:avLst/>
          </a:prstGeom>
        </p:spPr>
      </p:pic>
    </p:spTree>
    <p:extLst>
      <p:ext uri="{BB962C8B-B14F-4D97-AF65-F5344CB8AC3E}">
        <p14:creationId xmlns:p14="http://schemas.microsoft.com/office/powerpoint/2010/main" val="34461909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89692" y="12031"/>
            <a:ext cx="9459866"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04</a:t>
            </a:r>
            <a:r>
              <a:rPr lang="en-US" sz="1800" smtClean="0">
                <a:solidFill>
                  <a:srgbClr val="ED2727"/>
                </a:solidFill>
                <a:latin typeface="Times New Roman" panose="02020603050405020304" pitchFamily="18" charset="0"/>
                <a:cs typeface="Times New Roman" panose="02020603050405020304" pitchFamily="18" charset="0"/>
              </a:rPr>
              <a:t>. VỀ </a:t>
            </a:r>
            <a:r>
              <a:rPr lang="en" sz="1800" smtClean="0">
                <a:solidFill>
                  <a:srgbClr val="ED2727"/>
                </a:solidFill>
                <a:latin typeface="Times New Roman" panose="02020603050405020304" pitchFamily="18" charset="0"/>
                <a:cs typeface="Times New Roman" panose="02020603050405020304" pitchFamily="18" charset="0"/>
              </a:rPr>
              <a:t>PHÁT </a:t>
            </a:r>
            <a:r>
              <a:rPr lang="en" sz="1800" dirty="0" smtClean="0">
                <a:solidFill>
                  <a:srgbClr val="ED2727"/>
                </a:solidFill>
                <a:latin typeface="Times New Roman" panose="02020603050405020304" pitchFamily="18" charset="0"/>
                <a:cs typeface="Times New Roman" panose="02020603050405020304" pitchFamily="18" charset="0"/>
              </a:rPr>
              <a:t>TRIỂN NHÀ Ở</a:t>
            </a:r>
            <a:endParaRPr sz="1800" dirty="0">
              <a:solidFill>
                <a:srgbClr val="ED2727"/>
              </a:solidFill>
            </a:endParaRPr>
          </a:p>
        </p:txBody>
      </p:sp>
      <p:sp>
        <p:nvSpPr>
          <p:cNvPr id="2" name="Rectangle 1"/>
          <p:cNvSpPr/>
          <p:nvPr/>
        </p:nvSpPr>
        <p:spPr>
          <a:xfrm>
            <a:off x="277732" y="511386"/>
            <a:ext cx="8525017" cy="307777"/>
          </a:xfrm>
          <a:prstGeom prst="rect">
            <a:avLst/>
          </a:prstGeom>
        </p:spPr>
        <p:txBody>
          <a:bodyPr wrap="square">
            <a:spAutoFit/>
          </a:bodyPr>
          <a:lstStyle/>
          <a:p>
            <a:pPr algn="just">
              <a:spcBef>
                <a:spcPts val="400"/>
              </a:spcBef>
              <a:spcAft>
                <a:spcPts val="400"/>
              </a:spcAft>
            </a:pPr>
            <a:r>
              <a:rPr lang="en-US" b="1">
                <a:solidFill>
                  <a:srgbClr val="7030A0"/>
                </a:solidFill>
                <a:latin typeface="Times New Roman" panose="02020603050405020304" pitchFamily="18" charset="0"/>
                <a:cs typeface="Times New Roman" panose="02020603050405020304" pitchFamily="18" charset="0"/>
              </a:rPr>
              <a:t>2</a:t>
            </a:r>
            <a:r>
              <a:rPr lang="en-US" b="1" smtClean="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Tiêu</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chuẩn</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diện</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tích</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và</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định</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mức</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trang</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thiết</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bị</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nội</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thất</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nhà</a:t>
            </a:r>
            <a:r>
              <a:rPr lang="en-US" b="1" dirty="0">
                <a:solidFill>
                  <a:srgbClr val="7030A0"/>
                </a:solidFill>
                <a:latin typeface="Times New Roman" panose="02020603050405020304" pitchFamily="18" charset="0"/>
                <a:cs typeface="Times New Roman" panose="02020603050405020304" pitchFamily="18" charset="0"/>
              </a:rPr>
              <a:t> ở </a:t>
            </a:r>
            <a:r>
              <a:rPr lang="en-US" b="1" dirty="0" err="1">
                <a:solidFill>
                  <a:srgbClr val="7030A0"/>
                </a:solidFill>
                <a:latin typeface="Times New Roman" panose="02020603050405020304" pitchFamily="18" charset="0"/>
                <a:cs typeface="Times New Roman" panose="02020603050405020304" pitchFamily="18" charset="0"/>
              </a:rPr>
              <a:t>công</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vụ</a:t>
            </a:r>
            <a:endParaRPr lang="en-US" b="1" dirty="0">
              <a:solidFill>
                <a:srgbClr val="7030A0"/>
              </a:solidFill>
              <a:latin typeface="Times New Roman" panose="02020603050405020304" pitchFamily="18" charset="0"/>
              <a:cs typeface="Times New Roman" panose="02020603050405020304" pitchFamily="18" charset="0"/>
            </a:endParaRPr>
          </a:p>
        </p:txBody>
      </p:sp>
      <p:sp>
        <p:nvSpPr>
          <p:cNvPr id="4" name="Rectangle 3"/>
          <p:cNvSpPr/>
          <p:nvPr/>
        </p:nvSpPr>
        <p:spPr>
          <a:xfrm>
            <a:off x="7053643" y="952796"/>
            <a:ext cx="1821907" cy="3108543"/>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dirty="0" err="1">
                <a:solidFill>
                  <a:srgbClr val="FF0000"/>
                </a:solidFill>
                <a:latin typeface="Times New Roman" panose="02020603050405020304" pitchFamily="18" charset="0"/>
                <a:cs typeface="Times New Roman" panose="02020603050405020304" pitchFamily="18" charset="0"/>
              </a:rPr>
              <a:t>Đối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với</a:t>
            </a:r>
            <a:r>
              <a:rPr lang="en-US" b="1" dirty="0" smtClean="0">
                <a:solidFill>
                  <a:srgbClr val="FF0000"/>
                </a:solidFill>
                <a:latin typeface="Times New Roman" panose="02020603050405020304" pitchFamily="18" charset="0"/>
                <a:cs typeface="Times New Roman" panose="02020603050405020304" pitchFamily="18" charset="0"/>
              </a:rPr>
              <a:t> NOCV </a:t>
            </a:r>
          </a:p>
          <a:p>
            <a:pPr algn="ctr"/>
            <a:r>
              <a:rPr lang="en-US" b="1" dirty="0" err="1" smtClean="0">
                <a:solidFill>
                  <a:srgbClr val="FF0000"/>
                </a:solidFill>
                <a:latin typeface="Times New Roman" panose="02020603050405020304" pitchFamily="18" charset="0"/>
                <a:cs typeface="Times New Roman" panose="02020603050405020304" pitchFamily="18" charset="0"/>
              </a:rPr>
              <a:t>của</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địa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phương</a:t>
            </a:r>
            <a:endParaRPr lang="en-US" b="1" dirty="0" smtClean="0">
              <a:solidFill>
                <a:schemeClr val="tx1"/>
              </a:solidFill>
              <a:latin typeface="Times New Roman" panose="02020603050405020304" pitchFamily="18" charset="0"/>
              <a:cs typeface="Times New Roman" panose="02020603050405020304" pitchFamily="18" charset="0"/>
            </a:endParaRPr>
          </a:p>
          <a:p>
            <a:pPr algn="just"/>
            <a:endParaRPr lang="en-US" b="1" dirty="0">
              <a:solidFill>
                <a:schemeClr val="tx1"/>
              </a:solidFill>
              <a:latin typeface="Times New Roman" panose="02020603050405020304" pitchFamily="18" charset="0"/>
              <a:cs typeface="Times New Roman" panose="02020603050405020304" pitchFamily="18" charset="0"/>
            </a:endParaRPr>
          </a:p>
          <a:p>
            <a:pPr algn="just"/>
            <a:r>
              <a:rPr lang="nb-NO" smtClean="0">
                <a:solidFill>
                  <a:srgbClr val="7030A0"/>
                </a:solidFill>
                <a:latin typeface="Times New Roman" panose="02020603050405020304" pitchFamily="18" charset="0"/>
                <a:cs typeface="Times New Roman" panose="02020603050405020304" pitchFamily="18" charset="0"/>
              </a:rPr>
              <a:t>Bổ sung thêm tiêu chuẩn DT và trang </a:t>
            </a:r>
            <a:r>
              <a:rPr lang="nb-NO" dirty="0">
                <a:solidFill>
                  <a:srgbClr val="7030A0"/>
                </a:solidFill>
                <a:latin typeface="Times New Roman" panose="02020603050405020304" pitchFamily="18" charset="0"/>
                <a:cs typeface="Times New Roman" panose="02020603050405020304" pitchFamily="18" charset="0"/>
              </a:rPr>
              <a:t>thiết bị nội </a:t>
            </a:r>
            <a:r>
              <a:rPr lang="nb-NO">
                <a:solidFill>
                  <a:srgbClr val="7030A0"/>
                </a:solidFill>
                <a:latin typeface="Times New Roman" panose="02020603050405020304" pitchFamily="18" charset="0"/>
                <a:cs typeface="Times New Roman" panose="02020603050405020304" pitchFamily="18" charset="0"/>
              </a:rPr>
              <a:t>thất </a:t>
            </a:r>
            <a:r>
              <a:rPr lang="nb-NO" smtClean="0">
                <a:solidFill>
                  <a:srgbClr val="7030A0"/>
                </a:solidFill>
                <a:latin typeface="Times New Roman" panose="02020603050405020304" pitchFamily="18" charset="0"/>
                <a:cs typeface="Times New Roman" panose="02020603050405020304" pitchFamily="18" charset="0"/>
              </a:rPr>
              <a:t>NOCV của </a:t>
            </a:r>
            <a:r>
              <a:rPr lang="nb-NO" dirty="0">
                <a:solidFill>
                  <a:srgbClr val="7030A0"/>
                </a:solidFill>
                <a:latin typeface="Times New Roman" panose="02020603050405020304" pitchFamily="18" charset="0"/>
                <a:cs typeface="Times New Roman" panose="02020603050405020304" pitchFamily="18" charset="0"/>
              </a:rPr>
              <a:t>chức vụ Phó Giám đốc Sở và tương đương trở lên (trước </a:t>
            </a:r>
            <a:r>
              <a:rPr lang="nb-NO">
                <a:solidFill>
                  <a:srgbClr val="7030A0"/>
                </a:solidFill>
                <a:latin typeface="Times New Roman" panose="02020603050405020304" pitchFamily="18" charset="0"/>
                <a:cs typeface="Times New Roman" panose="02020603050405020304" pitchFamily="18" charset="0"/>
              </a:rPr>
              <a:t>đây </a:t>
            </a:r>
            <a:r>
              <a:rPr lang="nb-NO" smtClean="0">
                <a:solidFill>
                  <a:srgbClr val="7030A0"/>
                </a:solidFill>
                <a:latin typeface="Times New Roman" panose="02020603050405020304" pitchFamily="18" charset="0"/>
                <a:cs typeface="Times New Roman" panose="02020603050405020304" pitchFamily="18" charset="0"/>
              </a:rPr>
              <a:t>chỉ áp dung cho </a:t>
            </a:r>
            <a:r>
              <a:rPr lang="nb-NO" dirty="0">
                <a:solidFill>
                  <a:srgbClr val="7030A0"/>
                </a:solidFill>
                <a:latin typeface="Times New Roman" panose="02020603050405020304" pitchFamily="18" charset="0"/>
                <a:cs typeface="Times New Roman" panose="02020603050405020304" pitchFamily="18" charset="0"/>
              </a:rPr>
              <a:t>chức vụ Giám đốc Sở trở </a:t>
            </a:r>
            <a:r>
              <a:rPr lang="nb-NO">
                <a:solidFill>
                  <a:srgbClr val="7030A0"/>
                </a:solidFill>
                <a:latin typeface="Times New Roman" panose="02020603050405020304" pitchFamily="18" charset="0"/>
                <a:cs typeface="Times New Roman" panose="02020603050405020304" pitchFamily="18" charset="0"/>
              </a:rPr>
              <a:t>lên</a:t>
            </a:r>
            <a:r>
              <a:rPr lang="nb-NO" smtClean="0">
                <a:solidFill>
                  <a:srgbClr val="7030A0"/>
                </a:solidFill>
                <a:latin typeface="Times New Roman" panose="02020603050405020304" pitchFamily="18" charset="0"/>
                <a:cs typeface="Times New Roman" panose="02020603050405020304" pitchFamily="18" charset="0"/>
              </a:rPr>
              <a:t>). Đối với các chức danh khác vẫn giữ như QĐ 03. </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97179" y="952796"/>
            <a:ext cx="2780950" cy="39703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1588" algn="ctr"/>
            <a:r>
              <a:rPr lang="en-US" b="1" dirty="0" err="1">
                <a:solidFill>
                  <a:srgbClr val="FF0000"/>
                </a:solidFill>
                <a:latin typeface="Times New Roman" panose="02020603050405020304" pitchFamily="18" charset="0"/>
                <a:cs typeface="Times New Roman" panose="02020603050405020304" pitchFamily="18" charset="0"/>
              </a:rPr>
              <a:t>Đ</a:t>
            </a:r>
            <a:r>
              <a:rPr lang="en-US" b="1" dirty="0" err="1" smtClean="0">
                <a:solidFill>
                  <a:srgbClr val="FF0000"/>
                </a:solidFill>
                <a:latin typeface="Times New Roman" panose="02020603050405020304" pitchFamily="18" charset="0"/>
                <a:cs typeface="Times New Roman" panose="02020603050405020304" pitchFamily="18" charset="0"/>
              </a:rPr>
              <a:t>ối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với</a:t>
            </a:r>
            <a:r>
              <a:rPr lang="en-US" b="1" dirty="0">
                <a:solidFill>
                  <a:srgbClr val="FF0000"/>
                </a:solidFill>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NOCV </a:t>
            </a:r>
            <a:r>
              <a:rPr lang="en-US" b="1" err="1" smtClean="0">
                <a:solidFill>
                  <a:srgbClr val="FF0000"/>
                </a:solidFill>
                <a:latin typeface="Times New Roman" panose="02020603050405020304" pitchFamily="18" charset="0"/>
                <a:cs typeface="Times New Roman" panose="02020603050405020304" pitchFamily="18" charset="0"/>
              </a:rPr>
              <a:t>của</a:t>
            </a:r>
            <a:r>
              <a:rPr lang="en-US" b="1" smtClean="0">
                <a:solidFill>
                  <a:srgbClr val="FF0000"/>
                </a:solidFill>
                <a:latin typeface="Times New Roman" panose="02020603050405020304" pitchFamily="18" charset="0"/>
                <a:cs typeface="Times New Roman" panose="02020603050405020304" pitchFamily="18" charset="0"/>
              </a:rPr>
              <a:t> cán bộ của trung </a:t>
            </a:r>
            <a:r>
              <a:rPr lang="en-US" b="1" dirty="0" err="1">
                <a:solidFill>
                  <a:srgbClr val="FF0000"/>
                </a:solidFill>
                <a:latin typeface="Times New Roman" panose="02020603050405020304" pitchFamily="18" charset="0"/>
                <a:cs typeface="Times New Roman" panose="02020603050405020304" pitchFamily="18" charset="0"/>
              </a:rPr>
              <a:t>ương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trừ</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Bộ</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Quốc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phòng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Bộ</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Công</a:t>
            </a:r>
            <a:r>
              <a:rPr lang="en-US" b="1" dirty="0">
                <a:solidFill>
                  <a:srgbClr val="FF0000"/>
                </a:solidFill>
                <a:latin typeface="Times New Roman" panose="02020603050405020304" pitchFamily="18" charset="0"/>
                <a:cs typeface="Times New Roman" panose="02020603050405020304" pitchFamily="18" charset="0"/>
              </a:rPr>
              <a:t> an</a:t>
            </a:r>
            <a:r>
              <a:rPr lang="en-US" b="1" dirty="0" smtClean="0">
                <a:solidFill>
                  <a:srgbClr val="FF0000"/>
                </a:solidFill>
                <a:latin typeface="Times New Roman" panose="02020603050405020304" pitchFamily="18" charset="0"/>
                <a:cs typeface="Times New Roman" panose="02020603050405020304" pitchFamily="18" charset="0"/>
              </a:rPr>
              <a:t>)</a:t>
            </a:r>
            <a:endParaRPr lang="en-US" dirty="0" smtClean="0">
              <a:solidFill>
                <a:schemeClr val="tx1"/>
              </a:solidFill>
              <a:latin typeface="Times New Roman" panose="02020603050405020304" pitchFamily="18" charset="0"/>
              <a:cs typeface="Times New Roman" panose="02020603050405020304" pitchFamily="18" charset="0"/>
            </a:endParaRPr>
          </a:p>
          <a:p>
            <a:pPr indent="1588" algn="just"/>
            <a:endParaRPr lang="en-US" dirty="0">
              <a:solidFill>
                <a:schemeClr val="tx1"/>
              </a:solidFill>
              <a:latin typeface="Times New Roman" panose="02020603050405020304" pitchFamily="18" charset="0"/>
              <a:cs typeface="Times New Roman" panose="02020603050405020304" pitchFamily="18" charset="0"/>
            </a:endParaRPr>
          </a:p>
          <a:p>
            <a:pPr indent="1588" algn="just"/>
            <a:r>
              <a:rPr lang="en-US" smtClean="0">
                <a:solidFill>
                  <a:srgbClr val="7030A0"/>
                </a:solidFill>
                <a:latin typeface="Times New Roman" panose="02020603050405020304" pitchFamily="18" charset="0"/>
                <a:cs typeface="Times New Roman" panose="02020603050405020304" pitchFamily="18" charset="0"/>
              </a:rPr>
              <a:t>Bổ </a:t>
            </a:r>
            <a:r>
              <a:rPr lang="en-US">
                <a:solidFill>
                  <a:srgbClr val="7030A0"/>
                </a:solidFill>
                <a:latin typeface="Times New Roman" panose="02020603050405020304" pitchFamily="18" charset="0"/>
                <a:cs typeface="Times New Roman" panose="02020603050405020304" pitchFamily="18" charset="0"/>
              </a:rPr>
              <a:t>sung </a:t>
            </a:r>
            <a:r>
              <a:rPr lang="en-US" smtClean="0">
                <a:solidFill>
                  <a:srgbClr val="7030A0"/>
                </a:solidFill>
                <a:latin typeface="Times New Roman" panose="02020603050405020304" pitchFamily="18" charset="0"/>
                <a:cs typeface="Times New Roman" panose="02020603050405020304" pitchFamily="18" charset="0"/>
              </a:rPr>
              <a:t>tiêu chuẩn DT, trang thiêt bị nội thất NOCV cho một </a:t>
            </a:r>
            <a:r>
              <a:rPr lang="en-US" dirty="0" err="1">
                <a:solidFill>
                  <a:srgbClr val="7030A0"/>
                </a:solidFill>
                <a:latin typeface="Times New Roman" panose="02020603050405020304" pitchFamily="18" charset="0"/>
                <a:cs typeface="Times New Roman" panose="02020603050405020304" pitchFamily="18" charset="0"/>
              </a:rPr>
              <a:t>số</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chức</a:t>
            </a:r>
            <a:r>
              <a:rPr lang="en-US" dirty="0">
                <a:solidFill>
                  <a:srgbClr val="7030A0"/>
                </a:solidFill>
                <a:latin typeface="Times New Roman" panose="02020603050405020304" pitchFamily="18" charset="0"/>
                <a:cs typeface="Times New Roman" panose="02020603050405020304" pitchFamily="18" charset="0"/>
              </a:rPr>
              <a:t> </a:t>
            </a:r>
            <a:r>
              <a:rPr lang="en-US" err="1">
                <a:solidFill>
                  <a:srgbClr val="7030A0"/>
                </a:solidFill>
                <a:latin typeface="Times New Roman" panose="02020603050405020304" pitchFamily="18" charset="0"/>
                <a:cs typeface="Times New Roman" panose="02020603050405020304" pitchFamily="18" charset="0"/>
              </a:rPr>
              <a:t>danh</a:t>
            </a:r>
            <a:r>
              <a:rPr lang="en-US">
                <a:solidFill>
                  <a:srgbClr val="7030A0"/>
                </a:solidFill>
                <a:latin typeface="Times New Roman" panose="02020603050405020304" pitchFamily="18" charset="0"/>
                <a:cs typeface="Times New Roman" panose="02020603050405020304" pitchFamily="18" charset="0"/>
              </a:rPr>
              <a:t> </a:t>
            </a:r>
            <a:r>
              <a:rPr lang="en-US" smtClean="0">
                <a:solidFill>
                  <a:srgbClr val="7030A0"/>
                </a:solidFill>
                <a:latin typeface="Times New Roman" panose="02020603050405020304" pitchFamily="18" charset="0"/>
                <a:cs typeface="Times New Roman" panose="02020603050405020304" pitchFamily="18" charset="0"/>
              </a:rPr>
              <a:t>mới như</a:t>
            </a:r>
            <a:r>
              <a:rPr lang="en-US">
                <a:solidFill>
                  <a:srgbClr val="7030A0"/>
                </a:solidFill>
                <a:latin typeface="Times New Roman" panose="02020603050405020304" pitchFamily="18" charset="0"/>
                <a:cs typeface="Times New Roman" panose="02020603050405020304" pitchFamily="18" charset="0"/>
              </a:rPr>
              <a:t>: Thường trực Ban bí </a:t>
            </a:r>
            <a:r>
              <a:rPr lang="en-US" smtClean="0">
                <a:solidFill>
                  <a:srgbClr val="7030A0"/>
                </a:solidFill>
                <a:latin typeface="Times New Roman" panose="02020603050405020304" pitchFamily="18" charset="0"/>
                <a:cs typeface="Times New Roman" panose="02020603050405020304" pitchFamily="18" charset="0"/>
              </a:rPr>
              <a:t>thư, UV </a:t>
            </a:r>
            <a:r>
              <a:rPr lang="en-US">
                <a:solidFill>
                  <a:srgbClr val="7030A0"/>
                </a:solidFill>
                <a:latin typeface="Times New Roman" panose="02020603050405020304" pitchFamily="18" charset="0"/>
                <a:cs typeface="Times New Roman" panose="02020603050405020304" pitchFamily="18" charset="0"/>
              </a:rPr>
              <a:t>Ban BT có tiêu chuẩn DT </a:t>
            </a:r>
            <a:r>
              <a:rPr lang="en-US" smtClean="0">
                <a:solidFill>
                  <a:srgbClr val="7030A0"/>
                </a:solidFill>
                <a:latin typeface="Times New Roman" panose="02020603050405020304" pitchFamily="18" charset="0"/>
                <a:cs typeface="Times New Roman" panose="02020603050405020304" pitchFamily="18" charset="0"/>
              </a:rPr>
              <a:t>như UVBCT (sau </a:t>
            </a:r>
            <a:r>
              <a:rPr lang="en-US">
                <a:solidFill>
                  <a:srgbClr val="7030A0"/>
                </a:solidFill>
                <a:latin typeface="Times New Roman" panose="02020603050405020304" pitchFamily="18" charset="0"/>
                <a:cs typeface="Times New Roman" panose="02020603050405020304" pitchFamily="18" charset="0"/>
              </a:rPr>
              <a:t>các chức danh LĐ chủ chốt của Đảng và Nhà </a:t>
            </a:r>
            <a:r>
              <a:rPr lang="en-US" smtClean="0">
                <a:solidFill>
                  <a:srgbClr val="7030A0"/>
                </a:solidFill>
                <a:latin typeface="Times New Roman" panose="02020603050405020304" pitchFamily="18" charset="0"/>
                <a:cs typeface="Times New Roman" panose="02020603050405020304" pitchFamily="18" charset="0"/>
              </a:rPr>
              <a:t>nước); </a:t>
            </a:r>
            <a:r>
              <a:rPr lang="en-US">
                <a:solidFill>
                  <a:srgbClr val="7030A0"/>
                </a:solidFill>
                <a:latin typeface="Times New Roman" panose="02020603050405020304" pitchFamily="18" charset="0"/>
                <a:cs typeface="Times New Roman" panose="02020603050405020304" pitchFamily="18" charset="0"/>
              </a:rPr>
              <a:t>Chánh án TANDTC, VT Viện KSNDTC, Chủ </a:t>
            </a:r>
            <a:r>
              <a:rPr lang="en-US" smtClean="0">
                <a:solidFill>
                  <a:srgbClr val="7030A0"/>
                </a:solidFill>
                <a:latin typeface="Times New Roman" panose="02020603050405020304" pitchFamily="18" charset="0"/>
                <a:cs typeface="Times New Roman" panose="02020603050405020304" pitchFamily="18" charset="0"/>
              </a:rPr>
              <a:t>tịch UB TW MTTQVN có tiêu chuản DT NOCV tương đương PTT CP, Phó CT nước, Phó CT QH; bổ sung chức danh Phó Thủ trưởng CQ thuộc CP; giữ nguyên các tiêu chuẩn DT đất XD nhà ở như QD 03 trước đây</a:t>
            </a:r>
            <a:endParaRPr lang="nb-NO" dirty="0">
              <a:solidFill>
                <a:srgbClr val="7030A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411523" y="958657"/>
            <a:ext cx="3408726" cy="3043782"/>
          </a:xfrm>
          <a:prstGeom prst="rect">
            <a:avLst/>
          </a:prstGeom>
          <a:solidFill>
            <a:schemeClr val="bg2">
              <a:lumMod val="9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indent="1588" algn="ctr"/>
            <a:r>
              <a:rPr lang="en-US" b="1" dirty="0" err="1">
                <a:solidFill>
                  <a:srgbClr val="FF0000"/>
                </a:solidFill>
                <a:latin typeface="Times New Roman" panose="02020603050405020304" pitchFamily="18" charset="0"/>
                <a:cs typeface="Times New Roman" panose="02020603050405020304" pitchFamily="18" charset="0"/>
              </a:rPr>
              <a:t>Đ</a:t>
            </a:r>
            <a:r>
              <a:rPr lang="en-US" b="1" dirty="0" err="1" smtClean="0">
                <a:solidFill>
                  <a:srgbClr val="FF0000"/>
                </a:solidFill>
                <a:latin typeface="Times New Roman" panose="02020603050405020304" pitchFamily="18" charset="0"/>
                <a:cs typeface="Times New Roman" panose="02020603050405020304" pitchFamily="18" charset="0"/>
              </a:rPr>
              <a:t>ối</a:t>
            </a:r>
            <a:r>
              <a:rPr lang="en-US" b="1" dirty="0" smtClean="0">
                <a:solidFill>
                  <a:srgbClr val="FF0000"/>
                </a:solidFill>
                <a:latin typeface="Times New Roman" panose="02020603050405020304" pitchFamily="18" charset="0"/>
                <a:cs typeface="Times New Roman" panose="02020603050405020304" pitchFamily="18" charset="0"/>
              </a:rPr>
              <a:t> </a:t>
            </a:r>
            <a:r>
              <a:rPr lang="en-US" b="1" err="1">
                <a:solidFill>
                  <a:srgbClr val="FF0000"/>
                </a:solidFill>
                <a:latin typeface="Times New Roman" panose="02020603050405020304" pitchFamily="18" charset="0"/>
                <a:cs typeface="Times New Roman" panose="02020603050405020304" pitchFamily="18" charset="0"/>
              </a:rPr>
              <a:t>với</a:t>
            </a:r>
            <a:r>
              <a:rPr lang="en-US" b="1">
                <a:solidFill>
                  <a:srgbClr val="FF0000"/>
                </a:solidFill>
                <a:latin typeface="Times New Roman" panose="02020603050405020304" pitchFamily="18" charset="0"/>
                <a:cs typeface="Times New Roman" panose="02020603050405020304" pitchFamily="18" charset="0"/>
              </a:rPr>
              <a:t> </a:t>
            </a:r>
            <a:r>
              <a:rPr lang="en-US" b="1" smtClean="0">
                <a:solidFill>
                  <a:srgbClr val="FF0000"/>
                </a:solidFill>
                <a:latin typeface="Times New Roman" panose="02020603050405020304" pitchFamily="18" charset="0"/>
                <a:cs typeface="Times New Roman" panose="02020603050405020304" pitchFamily="18" charset="0"/>
              </a:rPr>
              <a:t>các chức danh thuộc diện quản lý của Bộ </a:t>
            </a:r>
            <a:r>
              <a:rPr lang="en-US" b="1" dirty="0" err="1">
                <a:solidFill>
                  <a:srgbClr val="FF0000"/>
                </a:solidFill>
                <a:latin typeface="Times New Roman" panose="02020603050405020304" pitchFamily="18" charset="0"/>
                <a:cs typeface="Times New Roman" panose="02020603050405020304" pitchFamily="18" charset="0"/>
              </a:rPr>
              <a:t>Quốc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phòng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Bộ</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Công</a:t>
            </a:r>
            <a:r>
              <a:rPr lang="en-US" b="1" dirty="0">
                <a:solidFill>
                  <a:srgbClr val="FF0000"/>
                </a:solidFill>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an</a:t>
            </a:r>
            <a:endParaRPr lang="en-US" dirty="0" smtClean="0">
              <a:solidFill>
                <a:schemeClr val="tx1"/>
              </a:solidFill>
              <a:latin typeface="Times New Roman" panose="02020603050405020304" pitchFamily="18" charset="0"/>
              <a:cs typeface="Times New Roman" panose="02020603050405020304" pitchFamily="18" charset="0"/>
            </a:endParaRPr>
          </a:p>
          <a:p>
            <a:pPr indent="1588" algn="just"/>
            <a:endParaRPr lang="en-US" dirty="0">
              <a:solidFill>
                <a:schemeClr val="tx1"/>
              </a:solidFill>
              <a:latin typeface="Times New Roman" panose="02020603050405020304" pitchFamily="18" charset="0"/>
              <a:cs typeface="Times New Roman" panose="02020603050405020304" pitchFamily="18" charset="0"/>
            </a:endParaRPr>
          </a:p>
          <a:p>
            <a:pPr algn="just">
              <a:lnSpc>
                <a:spcPct val="107000"/>
              </a:lnSpc>
            </a:pPr>
            <a:r>
              <a:rPr lang="it-IT" smtClean="0">
                <a:solidFill>
                  <a:srgbClr val="7030A0"/>
                </a:solidFill>
                <a:latin typeface="Times New Roman" panose="02020603050405020304" pitchFamily="18" charset="0"/>
                <a:cs typeface="Times New Roman" panose="02020603050405020304" pitchFamily="18" charset="0"/>
              </a:rPr>
              <a:t>Đưa quy định từ Nghị </a:t>
            </a:r>
            <a:r>
              <a:rPr lang="it-IT">
                <a:solidFill>
                  <a:srgbClr val="7030A0"/>
                </a:solidFill>
                <a:latin typeface="Times New Roman" panose="02020603050405020304" pitchFamily="18" charset="0"/>
                <a:cs typeface="Times New Roman" panose="02020603050405020304" pitchFamily="18" charset="0"/>
              </a:rPr>
              <a:t>định số 76/2016/NĐ-CP ngày 01/7/2016 và Nghị định số 18/2013/NĐ-CP ngày 21/02/2013 của Chính phủ</a:t>
            </a:r>
            <a:r>
              <a:rPr lang="it-IT" smtClean="0">
                <a:solidFill>
                  <a:srgbClr val="7030A0"/>
                </a:solidFill>
                <a:latin typeface="Times New Roman" panose="02020603050405020304" pitchFamily="18" charset="0"/>
                <a:cs typeface="Times New Roman" panose="02020603050405020304" pitchFamily="18" charset="0"/>
              </a:rPr>
              <a:t>) vào QĐ 11 của TTCP, giữ nguyên quy định về tiêu chuẩn DT, trang thiết bị từ các NĐ này. Quy định chức danh từ cấp Bộ trưởng đến cấp thấp nhất là công nhân CA và công nhân chức QP (khoảng 7 loại TC DT </a:t>
            </a:r>
            <a:r>
              <a:rPr lang="it-IT">
                <a:solidFill>
                  <a:srgbClr val="7030A0"/>
                </a:solidFill>
                <a:latin typeface="Times New Roman" panose="02020603050405020304" pitchFamily="18" charset="0"/>
                <a:cs typeface="Times New Roman" panose="02020603050405020304" pitchFamily="18" charset="0"/>
              </a:rPr>
              <a:t>á</a:t>
            </a:r>
            <a:r>
              <a:rPr lang="it-IT" smtClean="0">
                <a:solidFill>
                  <a:srgbClr val="7030A0"/>
                </a:solidFill>
                <a:latin typeface="Times New Roman" panose="02020603050405020304" pitchFamily="18" charset="0"/>
                <a:cs typeface="Times New Roman" panose="02020603050405020304" pitchFamily="18" charset="0"/>
              </a:rPr>
              <a:t>p dụng cho 7 đối tượng từ cao đến thấp). Tiêu chuẩn DT cơ bản giữ nguyên</a:t>
            </a:r>
            <a:endParaRPr lang="en-US">
              <a:solidFill>
                <a:srgbClr val="7030A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326234" y="4194199"/>
            <a:ext cx="5595515" cy="1092607"/>
          </a:xfrm>
          <a:prstGeom prst="rect">
            <a:avLst/>
          </a:prstGeom>
        </p:spPr>
        <p:txBody>
          <a:bodyPr wrap="square">
            <a:spAutoFit/>
          </a:bodyPr>
          <a:lstStyle/>
          <a:p>
            <a:pPr algn="just"/>
            <a:r>
              <a:rPr lang="en-US" sz="1300" b="1" smtClean="0">
                <a:solidFill>
                  <a:srgbClr val="7030A0"/>
                </a:solidFill>
                <a:latin typeface="Times New Roman" panose="02020603050405020304" pitchFamily="18" charset="0"/>
                <a:ea typeface="+mn-ea"/>
                <a:cs typeface="Times New Roman" panose="02020603050405020304" pitchFamily="18" charset="0"/>
              </a:rPr>
              <a:t>Quy </a:t>
            </a:r>
            <a:r>
              <a:rPr lang="en-US" sz="1300" b="1" dirty="0" err="1" smtClean="0">
                <a:solidFill>
                  <a:srgbClr val="7030A0"/>
                </a:solidFill>
                <a:latin typeface="Times New Roman" panose="02020603050405020304" pitchFamily="18" charset="0"/>
                <a:ea typeface="+mn-ea"/>
                <a:cs typeface="Times New Roman" panose="02020603050405020304" pitchFamily="18" charset="0"/>
              </a:rPr>
              <a:t>định</a:t>
            </a:r>
            <a:r>
              <a:rPr lang="en-US" sz="1300" b="1" dirty="0" smtClean="0">
                <a:solidFill>
                  <a:srgbClr val="7030A0"/>
                </a:solidFill>
                <a:latin typeface="Times New Roman" panose="02020603050405020304" pitchFamily="18" charset="0"/>
                <a:ea typeface="+mn-ea"/>
                <a:cs typeface="Times New Roman" panose="02020603050405020304" pitchFamily="18" charset="0"/>
              </a:rPr>
              <a:t> </a:t>
            </a:r>
            <a:r>
              <a:rPr lang="en-US" sz="1300" b="1" dirty="0" err="1" smtClean="0">
                <a:solidFill>
                  <a:srgbClr val="7030A0"/>
                </a:solidFill>
                <a:latin typeface="Times New Roman" panose="02020603050405020304" pitchFamily="18" charset="0"/>
                <a:ea typeface="+mn-ea"/>
                <a:cs typeface="Times New Roman" panose="02020603050405020304" pitchFamily="18" charset="0"/>
              </a:rPr>
              <a:t>chuyển</a:t>
            </a:r>
            <a:r>
              <a:rPr lang="en-US" sz="1300" b="1" dirty="0" smtClean="0">
                <a:solidFill>
                  <a:srgbClr val="7030A0"/>
                </a:solidFill>
                <a:latin typeface="Times New Roman" panose="02020603050405020304" pitchFamily="18" charset="0"/>
                <a:ea typeface="+mn-ea"/>
                <a:cs typeface="Times New Roman" panose="02020603050405020304" pitchFamily="18" charset="0"/>
              </a:rPr>
              <a:t> </a:t>
            </a:r>
            <a:r>
              <a:rPr lang="en-US" sz="1300" b="1" dirty="0" err="1" smtClean="0">
                <a:solidFill>
                  <a:srgbClr val="7030A0"/>
                </a:solidFill>
                <a:latin typeface="Times New Roman" panose="02020603050405020304" pitchFamily="18" charset="0"/>
                <a:ea typeface="+mn-ea"/>
                <a:cs typeface="Times New Roman" panose="02020603050405020304" pitchFamily="18" charset="0"/>
              </a:rPr>
              <a:t>tiếp</a:t>
            </a:r>
            <a:r>
              <a:rPr lang="en-US" sz="1300" dirty="0" smtClean="0">
                <a:solidFill>
                  <a:srgbClr val="7030A0"/>
                </a:solidFill>
                <a:latin typeface="Times New Roman" panose="02020603050405020304" pitchFamily="18" charset="0"/>
                <a:ea typeface="+mn-ea"/>
                <a:cs typeface="Times New Roman" panose="02020603050405020304" pitchFamily="18" charset="0"/>
              </a:rPr>
              <a:t>: </a:t>
            </a:r>
            <a:r>
              <a:rPr lang="en-US" sz="1300" dirty="0" err="1" smtClean="0">
                <a:solidFill>
                  <a:srgbClr val="FF0000"/>
                </a:solidFill>
                <a:latin typeface="Times New Roman" panose="02020603050405020304" pitchFamily="18" charset="0"/>
                <a:ea typeface="+mn-ea"/>
                <a:cs typeface="Times New Roman" panose="02020603050405020304" pitchFamily="18" charset="0"/>
              </a:rPr>
              <a:t>Đối</a:t>
            </a:r>
            <a:r>
              <a:rPr lang="en-US" sz="1300" dirty="0" smtClean="0">
                <a:solidFill>
                  <a:srgbClr val="FF0000"/>
                </a:solidFill>
                <a:latin typeface="Times New Roman" panose="02020603050405020304" pitchFamily="18" charset="0"/>
                <a:ea typeface="+mn-ea"/>
                <a:cs typeface="Times New Roman" panose="02020603050405020304" pitchFamily="18" charset="0"/>
              </a:rPr>
              <a:t> </a:t>
            </a:r>
            <a:r>
              <a:rPr lang="en-US" sz="1300" dirty="0" err="1">
                <a:solidFill>
                  <a:srgbClr val="FF0000"/>
                </a:solidFill>
                <a:latin typeface="Times New Roman" panose="02020603050405020304" pitchFamily="18" charset="0"/>
                <a:ea typeface="+mn-ea"/>
                <a:cs typeface="Times New Roman" panose="02020603050405020304" pitchFamily="18" charset="0"/>
              </a:rPr>
              <a:t>với</a:t>
            </a:r>
            <a:r>
              <a:rPr lang="en-US" sz="1300" dirty="0">
                <a:solidFill>
                  <a:srgbClr val="FF0000"/>
                </a:solidFill>
                <a:latin typeface="Times New Roman" panose="02020603050405020304" pitchFamily="18" charset="0"/>
                <a:ea typeface="+mn-ea"/>
                <a:cs typeface="Times New Roman" panose="02020603050405020304" pitchFamily="18" charset="0"/>
              </a:rPr>
              <a:t> </a:t>
            </a:r>
            <a:r>
              <a:rPr lang="en-US" sz="1300" dirty="0" err="1">
                <a:solidFill>
                  <a:srgbClr val="FF0000"/>
                </a:solidFill>
                <a:latin typeface="Times New Roman" panose="02020603050405020304" pitchFamily="18" charset="0"/>
                <a:ea typeface="+mn-ea"/>
                <a:cs typeface="Times New Roman" panose="02020603050405020304" pitchFamily="18" charset="0"/>
              </a:rPr>
              <a:t>các</a:t>
            </a:r>
            <a:r>
              <a:rPr lang="en-US" sz="1300" dirty="0">
                <a:solidFill>
                  <a:srgbClr val="FF0000"/>
                </a:solidFill>
                <a:latin typeface="Times New Roman" panose="02020603050405020304" pitchFamily="18" charset="0"/>
                <a:ea typeface="+mn-ea"/>
                <a:cs typeface="Times New Roman" panose="02020603050405020304" pitchFamily="18" charset="0"/>
              </a:rPr>
              <a:t> </a:t>
            </a:r>
            <a:r>
              <a:rPr lang="en-US" sz="1300" dirty="0" err="1">
                <a:solidFill>
                  <a:srgbClr val="FF0000"/>
                </a:solidFill>
                <a:latin typeface="Times New Roman" panose="02020603050405020304" pitchFamily="18" charset="0"/>
                <a:ea typeface="+mn-ea"/>
                <a:cs typeface="Times New Roman" panose="02020603050405020304" pitchFamily="18" charset="0"/>
              </a:rPr>
              <a:t>trường</a:t>
            </a:r>
            <a:r>
              <a:rPr lang="en-US" sz="1300" dirty="0">
                <a:solidFill>
                  <a:srgbClr val="FF0000"/>
                </a:solidFill>
                <a:latin typeface="Times New Roman" panose="02020603050405020304" pitchFamily="18" charset="0"/>
                <a:ea typeface="+mn-ea"/>
                <a:cs typeface="Times New Roman" panose="02020603050405020304" pitchFamily="18" charset="0"/>
              </a:rPr>
              <a:t> </a:t>
            </a:r>
            <a:r>
              <a:rPr lang="en-US" sz="1300" dirty="0" err="1">
                <a:solidFill>
                  <a:srgbClr val="FF0000"/>
                </a:solidFill>
                <a:latin typeface="Times New Roman" panose="02020603050405020304" pitchFamily="18" charset="0"/>
                <a:ea typeface="+mn-ea"/>
                <a:cs typeface="Times New Roman" panose="02020603050405020304" pitchFamily="18" charset="0"/>
              </a:rPr>
              <a:t>hợp</a:t>
            </a:r>
            <a:r>
              <a:rPr lang="en-US" sz="1300" dirty="0">
                <a:solidFill>
                  <a:srgbClr val="FF0000"/>
                </a:solidFill>
                <a:latin typeface="Times New Roman" panose="02020603050405020304" pitchFamily="18" charset="0"/>
                <a:ea typeface="+mn-ea"/>
                <a:cs typeface="Times New Roman" panose="02020603050405020304" pitchFamily="18" charset="0"/>
              </a:rPr>
              <a:t> </a:t>
            </a:r>
            <a:r>
              <a:rPr lang="en-US" sz="1300" dirty="0" err="1">
                <a:solidFill>
                  <a:srgbClr val="FF0000"/>
                </a:solidFill>
                <a:latin typeface="Times New Roman" panose="02020603050405020304" pitchFamily="18" charset="0"/>
                <a:ea typeface="+mn-ea"/>
                <a:cs typeface="Times New Roman" panose="02020603050405020304" pitchFamily="18" charset="0"/>
              </a:rPr>
              <a:t>đã</a:t>
            </a:r>
            <a:r>
              <a:rPr lang="en-US" sz="1300" dirty="0">
                <a:solidFill>
                  <a:srgbClr val="FF0000"/>
                </a:solidFill>
                <a:latin typeface="Times New Roman" panose="02020603050405020304" pitchFamily="18" charset="0"/>
                <a:ea typeface="+mn-ea"/>
                <a:cs typeface="Times New Roman" panose="02020603050405020304" pitchFamily="18" charset="0"/>
              </a:rPr>
              <a:t> </a:t>
            </a:r>
            <a:r>
              <a:rPr lang="en-US" sz="1300" dirty="0" err="1">
                <a:solidFill>
                  <a:srgbClr val="FF0000"/>
                </a:solidFill>
                <a:latin typeface="Times New Roman" panose="02020603050405020304" pitchFamily="18" charset="0"/>
                <a:ea typeface="+mn-ea"/>
                <a:cs typeface="Times New Roman" panose="02020603050405020304" pitchFamily="18" charset="0"/>
              </a:rPr>
              <a:t>bố</a:t>
            </a:r>
            <a:r>
              <a:rPr lang="en-US" sz="1300" dirty="0">
                <a:solidFill>
                  <a:srgbClr val="FF0000"/>
                </a:solidFill>
                <a:latin typeface="Times New Roman" panose="02020603050405020304" pitchFamily="18" charset="0"/>
                <a:ea typeface="+mn-ea"/>
                <a:cs typeface="Times New Roman" panose="02020603050405020304" pitchFamily="18" charset="0"/>
              </a:rPr>
              <a:t> </a:t>
            </a:r>
            <a:r>
              <a:rPr lang="en-US" sz="1300" dirty="0" err="1">
                <a:solidFill>
                  <a:srgbClr val="FF0000"/>
                </a:solidFill>
                <a:latin typeface="Times New Roman" panose="02020603050405020304" pitchFamily="18" charset="0"/>
                <a:ea typeface="+mn-ea"/>
                <a:cs typeface="Times New Roman" panose="02020603050405020304" pitchFamily="18" charset="0"/>
              </a:rPr>
              <a:t>trí</a:t>
            </a:r>
            <a:r>
              <a:rPr lang="en-US" sz="1300" dirty="0">
                <a:solidFill>
                  <a:srgbClr val="FF0000"/>
                </a:solidFill>
                <a:latin typeface="Times New Roman" panose="02020603050405020304" pitchFamily="18" charset="0"/>
                <a:ea typeface="+mn-ea"/>
                <a:cs typeface="Times New Roman" panose="02020603050405020304" pitchFamily="18" charset="0"/>
              </a:rPr>
              <a:t> </a:t>
            </a:r>
            <a:r>
              <a:rPr lang="en-US" sz="1300" dirty="0" err="1">
                <a:solidFill>
                  <a:srgbClr val="FF0000"/>
                </a:solidFill>
                <a:latin typeface="Times New Roman" panose="02020603050405020304" pitchFamily="18" charset="0"/>
                <a:ea typeface="+mn-ea"/>
                <a:cs typeface="Times New Roman" panose="02020603050405020304" pitchFamily="18" charset="0"/>
              </a:rPr>
              <a:t>cho</a:t>
            </a:r>
            <a:r>
              <a:rPr lang="en-US" sz="1300" dirty="0">
                <a:solidFill>
                  <a:srgbClr val="FF0000"/>
                </a:solidFill>
                <a:latin typeface="Times New Roman" panose="02020603050405020304" pitchFamily="18" charset="0"/>
                <a:ea typeface="+mn-ea"/>
                <a:cs typeface="Times New Roman" panose="02020603050405020304" pitchFamily="18" charset="0"/>
              </a:rPr>
              <a:t> </a:t>
            </a:r>
            <a:r>
              <a:rPr lang="en-US" sz="1300" dirty="0" err="1">
                <a:solidFill>
                  <a:srgbClr val="FF0000"/>
                </a:solidFill>
                <a:latin typeface="Times New Roman" panose="02020603050405020304" pitchFamily="18" charset="0"/>
                <a:ea typeface="+mn-ea"/>
                <a:cs typeface="Times New Roman" panose="02020603050405020304" pitchFamily="18" charset="0"/>
              </a:rPr>
              <a:t>thuê</a:t>
            </a:r>
            <a:r>
              <a:rPr lang="en-US" sz="1300" dirty="0">
                <a:solidFill>
                  <a:srgbClr val="FF0000"/>
                </a:solidFill>
                <a:latin typeface="Times New Roman" panose="02020603050405020304" pitchFamily="18" charset="0"/>
                <a:ea typeface="+mn-ea"/>
                <a:cs typeface="Times New Roman" panose="02020603050405020304" pitchFamily="18" charset="0"/>
              </a:rPr>
              <a:t> </a:t>
            </a:r>
            <a:r>
              <a:rPr lang="en-US" sz="1300" dirty="0" err="1">
                <a:solidFill>
                  <a:srgbClr val="FF0000"/>
                </a:solidFill>
                <a:latin typeface="Times New Roman" panose="02020603050405020304" pitchFamily="18" charset="0"/>
                <a:ea typeface="+mn-ea"/>
                <a:cs typeface="Times New Roman" panose="02020603050405020304" pitchFamily="18" charset="0"/>
              </a:rPr>
              <a:t>nhà</a:t>
            </a:r>
            <a:r>
              <a:rPr lang="en-US" sz="1300" dirty="0">
                <a:solidFill>
                  <a:srgbClr val="FF0000"/>
                </a:solidFill>
                <a:latin typeface="Times New Roman" panose="02020603050405020304" pitchFamily="18" charset="0"/>
                <a:ea typeface="+mn-ea"/>
                <a:cs typeface="Times New Roman" panose="02020603050405020304" pitchFamily="18" charset="0"/>
              </a:rPr>
              <a:t> ở </a:t>
            </a:r>
            <a:r>
              <a:rPr lang="en-US" sz="1300" dirty="0" err="1">
                <a:solidFill>
                  <a:srgbClr val="FF0000"/>
                </a:solidFill>
                <a:latin typeface="Times New Roman" panose="02020603050405020304" pitchFamily="18" charset="0"/>
                <a:ea typeface="+mn-ea"/>
                <a:cs typeface="Times New Roman" panose="02020603050405020304" pitchFamily="18" charset="0"/>
              </a:rPr>
              <a:t>công</a:t>
            </a:r>
            <a:r>
              <a:rPr lang="en-US" sz="1300" dirty="0">
                <a:solidFill>
                  <a:srgbClr val="FF0000"/>
                </a:solidFill>
                <a:latin typeface="Times New Roman" panose="02020603050405020304" pitchFamily="18" charset="0"/>
                <a:ea typeface="+mn-ea"/>
                <a:cs typeface="Times New Roman" panose="02020603050405020304" pitchFamily="18" charset="0"/>
              </a:rPr>
              <a:t> </a:t>
            </a:r>
            <a:r>
              <a:rPr lang="en-US" sz="1300" dirty="0" err="1">
                <a:solidFill>
                  <a:srgbClr val="FF0000"/>
                </a:solidFill>
                <a:latin typeface="Times New Roman" panose="02020603050405020304" pitchFamily="18" charset="0"/>
                <a:ea typeface="+mn-ea"/>
                <a:cs typeface="Times New Roman" panose="02020603050405020304" pitchFamily="18" charset="0"/>
              </a:rPr>
              <a:t>vụ</a:t>
            </a:r>
            <a:r>
              <a:rPr lang="en-US" sz="1300" dirty="0">
                <a:solidFill>
                  <a:srgbClr val="FF0000"/>
                </a:solidFill>
                <a:latin typeface="Times New Roman" panose="02020603050405020304" pitchFamily="18" charset="0"/>
                <a:ea typeface="+mn-ea"/>
                <a:cs typeface="Times New Roman" panose="02020603050405020304" pitchFamily="18" charset="0"/>
              </a:rPr>
              <a:t> </a:t>
            </a:r>
            <a:r>
              <a:rPr lang="en-US" sz="1300" dirty="0" err="1">
                <a:solidFill>
                  <a:srgbClr val="FF0000"/>
                </a:solidFill>
                <a:latin typeface="Times New Roman" panose="02020603050405020304" pitchFamily="18" charset="0"/>
                <a:ea typeface="+mn-ea"/>
                <a:cs typeface="Times New Roman" panose="02020603050405020304" pitchFamily="18" charset="0"/>
              </a:rPr>
              <a:t>theo</a:t>
            </a:r>
            <a:r>
              <a:rPr lang="en-US" sz="1300" dirty="0">
                <a:solidFill>
                  <a:srgbClr val="FF0000"/>
                </a:solidFill>
                <a:latin typeface="Times New Roman" panose="02020603050405020304" pitchFamily="18" charset="0"/>
                <a:ea typeface="+mn-ea"/>
                <a:cs typeface="Times New Roman" panose="02020603050405020304" pitchFamily="18" charset="0"/>
              </a:rPr>
              <a:t> </a:t>
            </a:r>
            <a:r>
              <a:rPr lang="en-US" sz="1300" dirty="0" err="1">
                <a:solidFill>
                  <a:srgbClr val="FF0000"/>
                </a:solidFill>
                <a:latin typeface="Times New Roman" panose="02020603050405020304" pitchFamily="18" charset="0"/>
                <a:ea typeface="+mn-ea"/>
                <a:cs typeface="Times New Roman" panose="02020603050405020304" pitchFamily="18" charset="0"/>
              </a:rPr>
              <a:t>tiêu</a:t>
            </a:r>
            <a:r>
              <a:rPr lang="en-US" sz="1300" dirty="0">
                <a:solidFill>
                  <a:srgbClr val="FF0000"/>
                </a:solidFill>
                <a:latin typeface="Times New Roman" panose="02020603050405020304" pitchFamily="18" charset="0"/>
                <a:ea typeface="+mn-ea"/>
                <a:cs typeface="Times New Roman" panose="02020603050405020304" pitchFamily="18" charset="0"/>
              </a:rPr>
              <a:t> </a:t>
            </a:r>
            <a:r>
              <a:rPr lang="en-US" sz="1300" dirty="0" err="1">
                <a:solidFill>
                  <a:srgbClr val="FF0000"/>
                </a:solidFill>
                <a:latin typeface="Times New Roman" panose="02020603050405020304" pitchFamily="18" charset="0"/>
                <a:ea typeface="+mn-ea"/>
                <a:cs typeface="Times New Roman" panose="02020603050405020304" pitchFamily="18" charset="0"/>
              </a:rPr>
              <a:t>chuẩn</a:t>
            </a:r>
            <a:r>
              <a:rPr lang="en-US" sz="1300" dirty="0">
                <a:solidFill>
                  <a:srgbClr val="FF0000"/>
                </a:solidFill>
                <a:latin typeface="Times New Roman" panose="02020603050405020304" pitchFamily="18" charset="0"/>
                <a:ea typeface="+mn-ea"/>
                <a:cs typeface="Times New Roman" panose="02020603050405020304" pitchFamily="18" charset="0"/>
              </a:rPr>
              <a:t>, </a:t>
            </a:r>
            <a:r>
              <a:rPr lang="en-US" sz="1300" dirty="0" err="1">
                <a:solidFill>
                  <a:srgbClr val="FF0000"/>
                </a:solidFill>
                <a:latin typeface="Times New Roman" panose="02020603050405020304" pitchFamily="18" charset="0"/>
                <a:ea typeface="+mn-ea"/>
                <a:cs typeface="Times New Roman" panose="02020603050405020304" pitchFamily="18" charset="0"/>
              </a:rPr>
              <a:t>định</a:t>
            </a:r>
            <a:r>
              <a:rPr lang="en-US" sz="1300" dirty="0">
                <a:solidFill>
                  <a:srgbClr val="FF0000"/>
                </a:solidFill>
                <a:latin typeface="Times New Roman" panose="02020603050405020304" pitchFamily="18" charset="0"/>
                <a:ea typeface="+mn-ea"/>
                <a:cs typeface="Times New Roman" panose="02020603050405020304" pitchFamily="18" charset="0"/>
              </a:rPr>
              <a:t> </a:t>
            </a:r>
            <a:r>
              <a:rPr lang="en-US" sz="1300" err="1">
                <a:solidFill>
                  <a:srgbClr val="FF0000"/>
                </a:solidFill>
                <a:latin typeface="Times New Roman" panose="02020603050405020304" pitchFamily="18" charset="0"/>
                <a:ea typeface="+mn-ea"/>
                <a:cs typeface="Times New Roman" panose="02020603050405020304" pitchFamily="18" charset="0"/>
              </a:rPr>
              <a:t>mức</a:t>
            </a:r>
            <a:r>
              <a:rPr lang="en-US" sz="1300">
                <a:solidFill>
                  <a:srgbClr val="FF0000"/>
                </a:solidFill>
                <a:latin typeface="Times New Roman" panose="02020603050405020304" pitchFamily="18" charset="0"/>
                <a:ea typeface="+mn-ea"/>
                <a:cs typeface="Times New Roman" panose="02020603050405020304" pitchFamily="18" charset="0"/>
              </a:rPr>
              <a:t> </a:t>
            </a:r>
            <a:r>
              <a:rPr lang="en-US" sz="1300" smtClean="0">
                <a:solidFill>
                  <a:srgbClr val="FF0000"/>
                </a:solidFill>
                <a:latin typeface="Times New Roman" panose="02020603050405020304" pitchFamily="18" charset="0"/>
                <a:ea typeface="+mn-ea"/>
                <a:cs typeface="Times New Roman" panose="02020603050405020304" pitchFamily="18" charset="0"/>
              </a:rPr>
              <a:t>cũ (</a:t>
            </a:r>
            <a:r>
              <a:rPr lang="vi-VN" sz="1300" smtClean="0">
                <a:solidFill>
                  <a:srgbClr val="FF0000"/>
                </a:solidFill>
                <a:latin typeface="Times New Roman" panose="02020603050405020304" pitchFamily="18" charset="0"/>
                <a:ea typeface="+mn-ea"/>
                <a:cs typeface="Times New Roman" panose="02020603050405020304" pitchFamily="18" charset="0"/>
              </a:rPr>
              <a:t>Quyết </a:t>
            </a:r>
            <a:r>
              <a:rPr lang="vi-VN" sz="1300" dirty="0">
                <a:solidFill>
                  <a:srgbClr val="FF0000"/>
                </a:solidFill>
                <a:latin typeface="Times New Roman" panose="02020603050405020304" pitchFamily="18" charset="0"/>
                <a:ea typeface="+mn-ea"/>
                <a:cs typeface="Times New Roman" panose="02020603050405020304" pitchFamily="18" charset="0"/>
              </a:rPr>
              <a:t>định số </a:t>
            </a:r>
            <a:r>
              <a:rPr lang="en-US" sz="1300" dirty="0">
                <a:solidFill>
                  <a:srgbClr val="FF0000"/>
                </a:solidFill>
                <a:latin typeface="Times New Roman" panose="02020603050405020304" pitchFamily="18" charset="0"/>
                <a:ea typeface="+mn-ea"/>
                <a:cs typeface="Times New Roman" panose="02020603050405020304" pitchFamily="18" charset="0"/>
              </a:rPr>
              <a:t>03</a:t>
            </a:r>
            <a:r>
              <a:rPr lang="vi-VN" sz="1300" dirty="0">
                <a:solidFill>
                  <a:srgbClr val="FF0000"/>
                </a:solidFill>
                <a:latin typeface="Times New Roman" panose="02020603050405020304" pitchFamily="18" charset="0"/>
                <a:ea typeface="+mn-ea"/>
                <a:cs typeface="Times New Roman" panose="02020603050405020304" pitchFamily="18" charset="0"/>
              </a:rPr>
              <a:t>/20</a:t>
            </a:r>
            <a:r>
              <a:rPr lang="en-US" sz="1300">
                <a:solidFill>
                  <a:srgbClr val="FF0000"/>
                </a:solidFill>
                <a:latin typeface="Times New Roman" panose="02020603050405020304" pitchFamily="18" charset="0"/>
                <a:ea typeface="+mn-ea"/>
                <a:cs typeface="Times New Roman" panose="02020603050405020304" pitchFamily="18" charset="0"/>
              </a:rPr>
              <a:t>22</a:t>
            </a:r>
            <a:r>
              <a:rPr lang="vi-VN" sz="1300" smtClean="0">
                <a:solidFill>
                  <a:srgbClr val="FF0000"/>
                </a:solidFill>
                <a:latin typeface="Times New Roman" panose="02020603050405020304" pitchFamily="18" charset="0"/>
                <a:ea typeface="+mn-ea"/>
                <a:cs typeface="Times New Roman" panose="02020603050405020304" pitchFamily="18" charset="0"/>
              </a:rPr>
              <a:t>/QĐ-TTg</a:t>
            </a:r>
            <a:r>
              <a:rPr lang="en-US" sz="1300" smtClean="0">
                <a:solidFill>
                  <a:srgbClr val="FF0000"/>
                </a:solidFill>
                <a:latin typeface="Times New Roman" panose="02020603050405020304" pitchFamily="18" charset="0"/>
                <a:ea typeface="+mn-ea"/>
                <a:cs typeface="Times New Roman" panose="02020603050405020304" pitchFamily="18" charset="0"/>
              </a:rPr>
              <a:t> và</a:t>
            </a:r>
            <a:r>
              <a:rPr lang="vi-VN" sz="1300" smtClean="0">
                <a:solidFill>
                  <a:srgbClr val="FF0000"/>
                </a:solidFill>
                <a:latin typeface="Times New Roman" panose="02020603050405020304" pitchFamily="18" charset="0"/>
                <a:ea typeface="+mn-ea"/>
                <a:cs typeface="Times New Roman" panose="02020603050405020304" pitchFamily="18" charset="0"/>
              </a:rPr>
              <a:t> </a:t>
            </a:r>
            <a:r>
              <a:rPr lang="en-US" sz="1300" smtClean="0">
                <a:solidFill>
                  <a:srgbClr val="FF0000"/>
                </a:solidFill>
                <a:latin typeface="Times New Roman" panose="02020603050405020304" pitchFamily="18" charset="0"/>
                <a:ea typeface="+mn-ea"/>
                <a:cs typeface="Times New Roman" panose="02020603050405020304" pitchFamily="18" charset="0"/>
              </a:rPr>
              <a:t>quy định áp dụng của Bộ </a:t>
            </a:r>
            <a:r>
              <a:rPr lang="en-US" sz="1300" dirty="0" err="1">
                <a:solidFill>
                  <a:srgbClr val="FF0000"/>
                </a:solidFill>
                <a:latin typeface="Times New Roman" panose="02020603050405020304" pitchFamily="18" charset="0"/>
                <a:ea typeface="+mn-ea"/>
                <a:cs typeface="Times New Roman" panose="02020603050405020304" pitchFamily="18" charset="0"/>
              </a:rPr>
              <a:t>Quốc</a:t>
            </a:r>
            <a:r>
              <a:rPr lang="en-US" sz="1300" dirty="0">
                <a:solidFill>
                  <a:srgbClr val="FF0000"/>
                </a:solidFill>
                <a:latin typeface="Times New Roman" panose="02020603050405020304" pitchFamily="18" charset="0"/>
                <a:ea typeface="+mn-ea"/>
                <a:cs typeface="Times New Roman" panose="02020603050405020304" pitchFamily="18" charset="0"/>
              </a:rPr>
              <a:t> </a:t>
            </a:r>
            <a:r>
              <a:rPr lang="en-US" sz="1300" dirty="0" err="1">
                <a:solidFill>
                  <a:srgbClr val="FF0000"/>
                </a:solidFill>
                <a:latin typeface="Times New Roman" panose="02020603050405020304" pitchFamily="18" charset="0"/>
                <a:ea typeface="+mn-ea"/>
                <a:cs typeface="Times New Roman" panose="02020603050405020304" pitchFamily="18" charset="0"/>
              </a:rPr>
              <a:t>phòng</a:t>
            </a:r>
            <a:r>
              <a:rPr lang="en-US" sz="1300" dirty="0">
                <a:solidFill>
                  <a:srgbClr val="FF0000"/>
                </a:solidFill>
                <a:latin typeface="Times New Roman" panose="02020603050405020304" pitchFamily="18" charset="0"/>
                <a:ea typeface="+mn-ea"/>
                <a:cs typeface="Times New Roman" panose="02020603050405020304" pitchFamily="18" charset="0"/>
              </a:rPr>
              <a:t>, </a:t>
            </a:r>
            <a:r>
              <a:rPr lang="en-US" sz="1300" dirty="0" err="1">
                <a:solidFill>
                  <a:srgbClr val="FF0000"/>
                </a:solidFill>
                <a:latin typeface="Times New Roman" panose="02020603050405020304" pitchFamily="18" charset="0"/>
                <a:ea typeface="+mn-ea"/>
                <a:cs typeface="Times New Roman" panose="02020603050405020304" pitchFamily="18" charset="0"/>
              </a:rPr>
              <a:t>Bộ</a:t>
            </a:r>
            <a:r>
              <a:rPr lang="en-US" sz="1300" dirty="0">
                <a:solidFill>
                  <a:srgbClr val="FF0000"/>
                </a:solidFill>
                <a:latin typeface="Times New Roman" panose="02020603050405020304" pitchFamily="18" charset="0"/>
                <a:ea typeface="+mn-ea"/>
                <a:cs typeface="Times New Roman" panose="02020603050405020304" pitchFamily="18" charset="0"/>
              </a:rPr>
              <a:t> </a:t>
            </a:r>
            <a:r>
              <a:rPr lang="en-US" sz="1300" err="1">
                <a:solidFill>
                  <a:srgbClr val="FF0000"/>
                </a:solidFill>
                <a:latin typeface="Times New Roman" panose="02020603050405020304" pitchFamily="18" charset="0"/>
                <a:ea typeface="+mn-ea"/>
                <a:cs typeface="Times New Roman" panose="02020603050405020304" pitchFamily="18" charset="0"/>
              </a:rPr>
              <a:t>Công</a:t>
            </a:r>
            <a:r>
              <a:rPr lang="en-US" sz="1300">
                <a:solidFill>
                  <a:srgbClr val="FF0000"/>
                </a:solidFill>
                <a:latin typeface="Times New Roman" panose="02020603050405020304" pitchFamily="18" charset="0"/>
                <a:ea typeface="+mn-ea"/>
                <a:cs typeface="Times New Roman" panose="02020603050405020304" pitchFamily="18" charset="0"/>
              </a:rPr>
              <a:t> </a:t>
            </a:r>
            <a:r>
              <a:rPr lang="en-US" sz="1300" smtClean="0">
                <a:solidFill>
                  <a:srgbClr val="FF0000"/>
                </a:solidFill>
                <a:latin typeface="Times New Roman" panose="02020603050405020304" pitchFamily="18" charset="0"/>
                <a:ea typeface="+mn-ea"/>
                <a:cs typeface="Times New Roman" panose="02020603050405020304" pitchFamily="18" charset="0"/>
              </a:rPr>
              <a:t>an) </a:t>
            </a:r>
            <a:r>
              <a:rPr lang="en-US" sz="1300" dirty="0" err="1">
                <a:solidFill>
                  <a:srgbClr val="FF0000"/>
                </a:solidFill>
                <a:latin typeface="Times New Roman" panose="02020603050405020304" pitchFamily="18" charset="0"/>
                <a:ea typeface="+mn-ea"/>
                <a:cs typeface="Times New Roman" panose="02020603050405020304" pitchFamily="18" charset="0"/>
              </a:rPr>
              <a:t>thì</a:t>
            </a:r>
            <a:r>
              <a:rPr lang="en-US" sz="1300" dirty="0">
                <a:solidFill>
                  <a:srgbClr val="FF0000"/>
                </a:solidFill>
                <a:latin typeface="Times New Roman" panose="02020603050405020304" pitchFamily="18" charset="0"/>
                <a:ea typeface="+mn-ea"/>
                <a:cs typeface="Times New Roman" panose="02020603050405020304" pitchFamily="18" charset="0"/>
              </a:rPr>
              <a:t> </a:t>
            </a:r>
            <a:r>
              <a:rPr lang="en-US" sz="1300" dirty="0" err="1">
                <a:solidFill>
                  <a:srgbClr val="FF0000"/>
                </a:solidFill>
                <a:latin typeface="Times New Roman" panose="02020603050405020304" pitchFamily="18" charset="0"/>
                <a:ea typeface="+mn-ea"/>
                <a:cs typeface="Times New Roman" panose="02020603050405020304" pitchFamily="18" charset="0"/>
              </a:rPr>
              <a:t>tiếp</a:t>
            </a:r>
            <a:r>
              <a:rPr lang="en-US" sz="1300" dirty="0">
                <a:solidFill>
                  <a:srgbClr val="FF0000"/>
                </a:solidFill>
                <a:latin typeface="Times New Roman" panose="02020603050405020304" pitchFamily="18" charset="0"/>
                <a:ea typeface="+mn-ea"/>
                <a:cs typeface="Times New Roman" panose="02020603050405020304" pitchFamily="18" charset="0"/>
              </a:rPr>
              <a:t> </a:t>
            </a:r>
            <a:r>
              <a:rPr lang="en-US" sz="1300" err="1">
                <a:solidFill>
                  <a:srgbClr val="FF0000"/>
                </a:solidFill>
                <a:latin typeface="Times New Roman" panose="02020603050405020304" pitchFamily="18" charset="0"/>
                <a:ea typeface="+mn-ea"/>
                <a:cs typeface="Times New Roman" panose="02020603050405020304" pitchFamily="18" charset="0"/>
              </a:rPr>
              <a:t>tục</a:t>
            </a:r>
            <a:r>
              <a:rPr lang="en-US" sz="1300">
                <a:solidFill>
                  <a:srgbClr val="FF0000"/>
                </a:solidFill>
                <a:latin typeface="Times New Roman" panose="02020603050405020304" pitchFamily="18" charset="0"/>
                <a:ea typeface="+mn-ea"/>
                <a:cs typeface="Times New Roman" panose="02020603050405020304" pitchFamily="18" charset="0"/>
              </a:rPr>
              <a:t> </a:t>
            </a:r>
            <a:r>
              <a:rPr lang="en-US" sz="1300" smtClean="0">
                <a:solidFill>
                  <a:srgbClr val="FF0000"/>
                </a:solidFill>
                <a:latin typeface="Times New Roman" panose="02020603050405020304" pitchFamily="18" charset="0"/>
                <a:ea typeface="+mn-ea"/>
                <a:cs typeface="Times New Roman" panose="02020603050405020304" pitchFamily="18" charset="0"/>
              </a:rPr>
              <a:t>thực hiện theo </a:t>
            </a:r>
            <a:r>
              <a:rPr lang="en-US" sz="1300" dirty="0" err="1">
                <a:solidFill>
                  <a:srgbClr val="FF0000"/>
                </a:solidFill>
                <a:latin typeface="Times New Roman" panose="02020603050405020304" pitchFamily="18" charset="0"/>
                <a:ea typeface="+mn-ea"/>
                <a:cs typeface="Times New Roman" panose="02020603050405020304" pitchFamily="18" charset="0"/>
              </a:rPr>
              <a:t>Hợp</a:t>
            </a:r>
            <a:r>
              <a:rPr lang="en-US" sz="1300" dirty="0">
                <a:solidFill>
                  <a:srgbClr val="FF0000"/>
                </a:solidFill>
                <a:latin typeface="Times New Roman" panose="02020603050405020304" pitchFamily="18" charset="0"/>
                <a:ea typeface="+mn-ea"/>
                <a:cs typeface="Times New Roman" panose="02020603050405020304" pitchFamily="18" charset="0"/>
              </a:rPr>
              <a:t> </a:t>
            </a:r>
            <a:r>
              <a:rPr lang="en-US" sz="1300" dirty="0" err="1">
                <a:solidFill>
                  <a:srgbClr val="FF0000"/>
                </a:solidFill>
                <a:latin typeface="Times New Roman" panose="02020603050405020304" pitchFamily="18" charset="0"/>
                <a:ea typeface="+mn-ea"/>
                <a:cs typeface="Times New Roman" panose="02020603050405020304" pitchFamily="18" charset="0"/>
              </a:rPr>
              <a:t>đồng</a:t>
            </a:r>
            <a:r>
              <a:rPr lang="en-US" sz="1300" dirty="0">
                <a:solidFill>
                  <a:srgbClr val="FF0000"/>
                </a:solidFill>
                <a:latin typeface="Times New Roman" panose="02020603050405020304" pitchFamily="18" charset="0"/>
                <a:ea typeface="+mn-ea"/>
                <a:cs typeface="Times New Roman" panose="02020603050405020304" pitchFamily="18" charset="0"/>
              </a:rPr>
              <a:t> </a:t>
            </a:r>
            <a:r>
              <a:rPr lang="en-US" sz="1300" dirty="0" err="1">
                <a:solidFill>
                  <a:srgbClr val="FF0000"/>
                </a:solidFill>
                <a:latin typeface="Times New Roman" panose="02020603050405020304" pitchFamily="18" charset="0"/>
                <a:ea typeface="+mn-ea"/>
                <a:cs typeface="Times New Roman" panose="02020603050405020304" pitchFamily="18" charset="0"/>
              </a:rPr>
              <a:t>thuê</a:t>
            </a:r>
            <a:r>
              <a:rPr lang="en-US" sz="1300" dirty="0">
                <a:solidFill>
                  <a:srgbClr val="FF0000"/>
                </a:solidFill>
                <a:latin typeface="Times New Roman" panose="02020603050405020304" pitchFamily="18" charset="0"/>
                <a:ea typeface="+mn-ea"/>
                <a:cs typeface="Times New Roman" panose="02020603050405020304" pitchFamily="18" charset="0"/>
              </a:rPr>
              <a:t> </a:t>
            </a:r>
            <a:r>
              <a:rPr lang="en-US" sz="1300" err="1">
                <a:solidFill>
                  <a:srgbClr val="FF0000"/>
                </a:solidFill>
                <a:latin typeface="Times New Roman" panose="02020603050405020304" pitchFamily="18" charset="0"/>
                <a:ea typeface="+mn-ea"/>
                <a:cs typeface="Times New Roman" panose="02020603050405020304" pitchFamily="18" charset="0"/>
              </a:rPr>
              <a:t>nhà</a:t>
            </a:r>
            <a:r>
              <a:rPr lang="en-US" sz="1300">
                <a:solidFill>
                  <a:srgbClr val="FF0000"/>
                </a:solidFill>
                <a:latin typeface="Times New Roman" panose="02020603050405020304" pitchFamily="18" charset="0"/>
                <a:ea typeface="+mn-ea"/>
                <a:cs typeface="Times New Roman" panose="02020603050405020304" pitchFamily="18" charset="0"/>
              </a:rPr>
              <a:t> </a:t>
            </a:r>
            <a:r>
              <a:rPr lang="en-US" sz="1300" smtClean="0">
                <a:solidFill>
                  <a:srgbClr val="FF0000"/>
                </a:solidFill>
                <a:latin typeface="Times New Roman" panose="02020603050405020304" pitchFamily="18" charset="0"/>
                <a:ea typeface="+mn-ea"/>
                <a:cs typeface="Times New Roman" panose="02020603050405020304" pitchFamily="18" charset="0"/>
              </a:rPr>
              <a:t>ở đã ký đến hết hạn HĐ thì ký HĐ mới theo QD 1112</a:t>
            </a:r>
          </a:p>
          <a:p>
            <a:pPr marL="171450" indent="-171450" algn="just">
              <a:buFont typeface="Arial" panose="020B0604020202020204" pitchFamily="34" charset="0"/>
              <a:buChar char="•"/>
            </a:pPr>
            <a:endParaRPr lang="en-US" sz="1300" dirty="0">
              <a:solidFill>
                <a:srgbClr val="FF000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94461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50;p39"/>
          <p:cNvSpPr txBox="1">
            <a:spLocks noGrp="1"/>
          </p:cNvSpPr>
          <p:nvPr>
            <p:ph type="title" idx="4294967295"/>
          </p:nvPr>
        </p:nvSpPr>
        <p:spPr>
          <a:xfrm>
            <a:off x="-1" y="-49570"/>
            <a:ext cx="9144001" cy="6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900" b="1" smtClean="0">
                <a:solidFill>
                  <a:srgbClr val="FF0000"/>
                </a:solidFill>
                <a:latin typeface="Times New Roman" panose="02020603050405020304" pitchFamily="18" charset="0"/>
                <a:cs typeface="Times New Roman" panose="02020603050405020304" pitchFamily="18" charset="0"/>
              </a:rPr>
              <a:t>THAY THÊ, BÃI BỎ CÁC QUY ĐỊNH PHÁP LUẬT VỀ NHÀ Ở</a:t>
            </a:r>
            <a:endParaRPr sz="1900" b="1" dirty="0">
              <a:solidFill>
                <a:srgbClr val="FF0000"/>
              </a:solidFill>
              <a:latin typeface="Times New Roman" panose="02020603050405020304" pitchFamily="18" charset="0"/>
              <a:cs typeface="Times New Roman" panose="02020603050405020304" pitchFamily="18" charset="0"/>
            </a:endParaRPr>
          </a:p>
        </p:txBody>
      </p:sp>
      <p:sp>
        <p:nvSpPr>
          <p:cNvPr id="35" name="Rectangle 34"/>
          <p:cNvSpPr/>
          <p:nvPr/>
        </p:nvSpPr>
        <p:spPr>
          <a:xfrm>
            <a:off x="453895" y="658908"/>
            <a:ext cx="1936891" cy="523220"/>
          </a:xfrm>
          <a:prstGeom prst="rect">
            <a:avLst/>
          </a:prstGeom>
          <a:noFill/>
          <a:ln>
            <a:solidFill>
              <a:srgbClr val="FF505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b="1" dirty="0" smtClean="0">
                <a:solidFill>
                  <a:srgbClr val="FF0000"/>
                </a:solidFill>
                <a:latin typeface="Times New Roman" panose="02020603050405020304" pitchFamily="18" charset="0"/>
                <a:cs typeface="Times New Roman" panose="02020603050405020304" pitchFamily="18" charset="0"/>
              </a:rPr>
              <a:t>LUẬT NHÀ Ở  </a:t>
            </a:r>
            <a:r>
              <a:rPr lang="en-US" b="1" smtClean="0">
                <a:solidFill>
                  <a:srgbClr val="FF0000"/>
                </a:solidFill>
                <a:latin typeface="Times New Roman" panose="02020603050405020304" pitchFamily="18" charset="0"/>
                <a:cs typeface="Times New Roman" panose="02020603050405020304" pitchFamily="18" charset="0"/>
              </a:rPr>
              <a:t>SỐ 27/2024/QH15</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7" name="Rectangle 36"/>
          <p:cNvSpPr/>
          <p:nvPr/>
        </p:nvSpPr>
        <p:spPr>
          <a:xfrm>
            <a:off x="952006" y="1644826"/>
            <a:ext cx="2134446" cy="461665"/>
          </a:xfrm>
          <a:prstGeom prst="rect">
            <a:avLst/>
          </a:prstGeom>
          <a:solidFill>
            <a:srgbClr val="DFE9FA"/>
          </a:solidFill>
          <a:ln>
            <a:solidFill>
              <a:srgbClr val="E468DB"/>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sz="1200" b="1" dirty="0" err="1" smtClean="0">
                <a:solidFill>
                  <a:schemeClr val="accent6">
                    <a:lumMod val="75000"/>
                  </a:schemeClr>
                </a:solidFill>
                <a:latin typeface="Times New Roman" panose="02020603050405020304" pitchFamily="18" charset="0"/>
                <a:cs typeface="Times New Roman" panose="02020603050405020304" pitchFamily="18" charset="0"/>
              </a:rPr>
              <a:t>Nghị</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smtClean="0">
                <a:solidFill>
                  <a:schemeClr val="accent6">
                    <a:lumMod val="75000"/>
                  </a:schemeClr>
                </a:solidFill>
                <a:latin typeface="Times New Roman" panose="02020603050405020304" pitchFamily="18" charset="0"/>
                <a:cs typeface="Times New Roman" panose="02020603050405020304" pitchFamily="18" charset="0"/>
              </a:rPr>
              <a:t>số</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 95/2024/NĐ-CP </a:t>
            </a:r>
            <a:r>
              <a:rPr lang="en-US" sz="1200" b="1" dirty="0" err="1" smtClean="0">
                <a:solidFill>
                  <a:schemeClr val="accent6">
                    <a:lumMod val="75000"/>
                  </a:schemeClr>
                </a:solidFill>
                <a:latin typeface="Times New Roman" panose="02020603050405020304" pitchFamily="18" charset="0"/>
                <a:cs typeface="Times New Roman" panose="02020603050405020304" pitchFamily="18" charset="0"/>
              </a:rPr>
              <a:t>ngày</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 24/7/2024 </a:t>
            </a:r>
            <a:r>
              <a:rPr lang="en-US" sz="1200" b="1" dirty="0" err="1" smtClean="0">
                <a:solidFill>
                  <a:schemeClr val="accent6">
                    <a:lumMod val="75000"/>
                  </a:schemeClr>
                </a:solidFill>
                <a:latin typeface="Times New Roman" panose="02020603050405020304" pitchFamily="18" charset="0"/>
                <a:cs typeface="Times New Roman" panose="02020603050405020304" pitchFamily="18" charset="0"/>
              </a:rPr>
              <a:t>của</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 CP</a:t>
            </a:r>
            <a:endParaRPr lang="en-US" sz="12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8" name="Rectangle 37"/>
          <p:cNvSpPr/>
          <p:nvPr/>
        </p:nvSpPr>
        <p:spPr>
          <a:xfrm>
            <a:off x="991992" y="2406895"/>
            <a:ext cx="2134446" cy="461665"/>
          </a:xfrm>
          <a:prstGeom prst="rect">
            <a:avLst/>
          </a:prstGeom>
          <a:solidFill>
            <a:srgbClr val="FFC475"/>
          </a:solidFill>
          <a:ln>
            <a:solidFill>
              <a:srgbClr val="E468DB"/>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sz="1200" b="1" dirty="0" err="1">
                <a:solidFill>
                  <a:schemeClr val="accent6">
                    <a:lumMod val="75000"/>
                  </a:schemeClr>
                </a:solidFill>
                <a:latin typeface="Times New Roman" panose="02020603050405020304" pitchFamily="18" charset="0"/>
                <a:cs typeface="Times New Roman" panose="02020603050405020304" pitchFamily="18" charset="0"/>
              </a:rPr>
              <a:t>Nghị</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số</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98/2024/NĐ-CP </a:t>
            </a:r>
            <a:r>
              <a:rPr lang="en-US" sz="1200" b="1" dirty="0" err="1" smtClean="0">
                <a:solidFill>
                  <a:schemeClr val="accent6">
                    <a:lumMod val="75000"/>
                  </a:schemeClr>
                </a:solidFill>
                <a:latin typeface="Times New Roman" panose="02020603050405020304" pitchFamily="18" charset="0"/>
                <a:cs typeface="Times New Roman" panose="02020603050405020304" pitchFamily="18" charset="0"/>
              </a:rPr>
              <a:t>ngày</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 25/7/2024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CP</a:t>
            </a:r>
            <a:endParaRPr lang="en-US" sz="12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9" name="Rectangle 38"/>
          <p:cNvSpPr/>
          <p:nvPr/>
        </p:nvSpPr>
        <p:spPr>
          <a:xfrm>
            <a:off x="1038327" y="3132625"/>
            <a:ext cx="2134446" cy="461665"/>
          </a:xfrm>
          <a:prstGeom prst="rect">
            <a:avLst/>
          </a:prstGeom>
          <a:solidFill>
            <a:srgbClr val="BAE18F"/>
          </a:solidFill>
          <a:ln>
            <a:solidFill>
              <a:srgbClr val="E468DB"/>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sz="1200" b="1" dirty="0" err="1">
                <a:solidFill>
                  <a:schemeClr val="accent6">
                    <a:lumMod val="75000"/>
                  </a:schemeClr>
                </a:solidFill>
                <a:latin typeface="Times New Roman" panose="02020603050405020304" pitchFamily="18" charset="0"/>
                <a:cs typeface="Times New Roman" panose="02020603050405020304" pitchFamily="18" charset="0"/>
              </a:rPr>
              <a:t>Nghị</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số</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100/2024/NĐ-CP </a:t>
            </a:r>
            <a:r>
              <a:rPr lang="en-US" sz="1200" b="1" dirty="0" err="1" smtClean="0">
                <a:solidFill>
                  <a:schemeClr val="accent6">
                    <a:lumMod val="75000"/>
                  </a:schemeClr>
                </a:solidFill>
                <a:latin typeface="Times New Roman" panose="02020603050405020304" pitchFamily="18" charset="0"/>
                <a:cs typeface="Times New Roman" panose="02020603050405020304" pitchFamily="18" charset="0"/>
              </a:rPr>
              <a:t>ngày</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 26/7/2024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CP</a:t>
            </a:r>
            <a:endParaRPr lang="en-US" sz="1200" b="1" dirty="0">
              <a:solidFill>
                <a:schemeClr val="accent6">
                  <a:lumMod val="75000"/>
                </a:schemeClr>
              </a:solidFill>
              <a:latin typeface="Times New Roman" panose="02020603050405020304" pitchFamily="18" charset="0"/>
              <a:cs typeface="Times New Roman" panose="02020603050405020304" pitchFamily="18" charset="0"/>
            </a:endParaRPr>
          </a:p>
        </p:txBody>
      </p:sp>
      <p:cxnSp>
        <p:nvCxnSpPr>
          <p:cNvPr id="41" name="Elbow Connector 40"/>
          <p:cNvCxnSpPr>
            <a:endCxn id="37" idx="1"/>
          </p:cNvCxnSpPr>
          <p:nvPr/>
        </p:nvCxnSpPr>
        <p:spPr>
          <a:xfrm rot="16200000" flipH="1">
            <a:off x="364523" y="1288176"/>
            <a:ext cx="676858" cy="498107"/>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42" name="Elbow Connector 41"/>
          <p:cNvCxnSpPr>
            <a:endCxn id="38" idx="1"/>
          </p:cNvCxnSpPr>
          <p:nvPr/>
        </p:nvCxnSpPr>
        <p:spPr>
          <a:xfrm rot="16200000" flipH="1">
            <a:off x="3479" y="1649215"/>
            <a:ext cx="1438930" cy="53809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43" name="Elbow Connector 42"/>
          <p:cNvCxnSpPr>
            <a:endCxn id="39" idx="1"/>
          </p:cNvCxnSpPr>
          <p:nvPr/>
        </p:nvCxnSpPr>
        <p:spPr>
          <a:xfrm rot="16200000" flipH="1">
            <a:off x="-348436" y="1976695"/>
            <a:ext cx="2189094" cy="58443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44" name="Rectangle 43"/>
          <p:cNvSpPr/>
          <p:nvPr/>
        </p:nvSpPr>
        <p:spPr>
          <a:xfrm>
            <a:off x="506401" y="365143"/>
            <a:ext cx="1795485" cy="292388"/>
          </a:xfrm>
          <a:prstGeom prst="rect">
            <a:avLst/>
          </a:prstGeom>
        </p:spPr>
        <p:txBody>
          <a:bodyPr wrap="square">
            <a:spAutoFit/>
          </a:bodyPr>
          <a:lstStyle/>
          <a:p>
            <a:pPr algn="ctr">
              <a:spcBef>
                <a:spcPts val="400"/>
              </a:spcBef>
              <a:spcAft>
                <a:spcPts val="400"/>
              </a:spcAft>
            </a:pPr>
            <a:r>
              <a:rPr lang="en-US" sz="1300" b="1" dirty="0" smtClean="0">
                <a:solidFill>
                  <a:srgbClr val="7030A0"/>
                </a:solidFill>
                <a:latin typeface="Times New Roman" panose="02020603050405020304" pitchFamily="18" charset="0"/>
                <a:cs typeface="Times New Roman" panose="02020603050405020304" pitchFamily="18" charset="0"/>
              </a:rPr>
              <a:t>LUẬT NHÀ Ở 2023</a:t>
            </a:r>
            <a:endParaRPr lang="en-US" sz="1300" b="1" dirty="0">
              <a:solidFill>
                <a:srgbClr val="7030A0"/>
              </a:solidFill>
              <a:latin typeface="Times New Roman" panose="02020603050405020304" pitchFamily="18" charset="0"/>
              <a:cs typeface="Times New Roman" panose="02020603050405020304" pitchFamily="18" charset="0"/>
            </a:endParaRPr>
          </a:p>
        </p:txBody>
      </p:sp>
      <p:sp>
        <p:nvSpPr>
          <p:cNvPr id="46" name="Rectangle 45"/>
          <p:cNvSpPr/>
          <p:nvPr/>
        </p:nvSpPr>
        <p:spPr>
          <a:xfrm>
            <a:off x="4526235" y="663036"/>
            <a:ext cx="1835159" cy="523220"/>
          </a:xfrm>
          <a:prstGeom prst="rect">
            <a:avLst/>
          </a:prstGeom>
          <a:noFill/>
          <a:ln>
            <a:solidFill>
              <a:srgbClr val="FF505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b="1" dirty="0" smtClean="0">
                <a:solidFill>
                  <a:srgbClr val="FF0000"/>
                </a:solidFill>
                <a:latin typeface="Times New Roman" panose="02020603050405020304" pitchFamily="18" charset="0"/>
                <a:cs typeface="Times New Roman" panose="02020603050405020304" pitchFamily="18" charset="0"/>
              </a:rPr>
              <a:t>LUẬT NHÀ Ở  </a:t>
            </a:r>
            <a:r>
              <a:rPr lang="en-US" b="1" smtClean="0">
                <a:solidFill>
                  <a:srgbClr val="FF0000"/>
                </a:solidFill>
                <a:latin typeface="Times New Roman" panose="02020603050405020304" pitchFamily="18" charset="0"/>
                <a:cs typeface="Times New Roman" panose="02020603050405020304" pitchFamily="18" charset="0"/>
              </a:rPr>
              <a:t>SỐ 65/2014/QH13</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47" name="Rectangle 46"/>
          <p:cNvSpPr/>
          <p:nvPr/>
        </p:nvSpPr>
        <p:spPr>
          <a:xfrm>
            <a:off x="4595936" y="1434606"/>
            <a:ext cx="4224213" cy="851515"/>
          </a:xfrm>
          <a:prstGeom prst="rect">
            <a:avLst/>
          </a:prstGeom>
          <a:solidFill>
            <a:schemeClr val="accent6">
              <a:lumMod val="20000"/>
              <a:lumOff val="80000"/>
            </a:schemeClr>
          </a:solidFill>
          <a:ln>
            <a:solidFill>
              <a:srgbClr val="E468DB"/>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sz="1200" b="1" dirty="0">
                <a:solidFill>
                  <a:schemeClr val="accent6">
                    <a:lumMod val="75000"/>
                  </a:schemeClr>
                </a:solidFill>
                <a:latin typeface="Times New Roman" panose="02020603050405020304" pitchFamily="18" charset="0"/>
                <a:cs typeface="Times New Roman" panose="02020603050405020304" pitchFamily="18" charset="0"/>
              </a:rPr>
              <a:t>1.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Nghị</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err="1">
                <a:solidFill>
                  <a:schemeClr val="accent6">
                    <a:lumMod val="75000"/>
                  </a:schemeClr>
                </a:solidFill>
                <a:latin typeface="Times New Roman" panose="02020603050405020304" pitchFamily="18" charset="0"/>
                <a:cs typeface="Times New Roman" panose="02020603050405020304" pitchFamily="18" charset="0"/>
              </a:rPr>
              <a:t>số</a:t>
            </a:r>
            <a:r>
              <a:rPr lang="en-US" sz="1200" b="1">
                <a:solidFill>
                  <a:schemeClr val="accent6">
                    <a:lumMod val="75000"/>
                  </a:schemeClr>
                </a:solidFill>
                <a:latin typeface="Times New Roman" panose="02020603050405020304" pitchFamily="18" charset="0"/>
                <a:cs typeface="Times New Roman" panose="02020603050405020304" pitchFamily="18" charset="0"/>
              </a:rPr>
              <a:t> </a:t>
            </a:r>
            <a:r>
              <a:rPr lang="en-US" sz="1200" b="1" smtClean="0">
                <a:solidFill>
                  <a:schemeClr val="accent6">
                    <a:lumMod val="75000"/>
                  </a:schemeClr>
                </a:solidFill>
                <a:latin typeface="Times New Roman" panose="02020603050405020304" pitchFamily="18" charset="0"/>
                <a:cs typeface="Times New Roman" panose="02020603050405020304" pitchFamily="18" charset="0"/>
              </a:rPr>
              <a:t>99/2024/NĐ-CP </a:t>
            </a:r>
            <a:r>
              <a:rPr lang="en-US" sz="1200" b="1" err="1">
                <a:solidFill>
                  <a:schemeClr val="accent6">
                    <a:lumMod val="75000"/>
                  </a:schemeClr>
                </a:solidFill>
                <a:latin typeface="Times New Roman" panose="02020603050405020304" pitchFamily="18" charset="0"/>
                <a:cs typeface="Times New Roman" panose="02020603050405020304" pitchFamily="18" charset="0"/>
              </a:rPr>
              <a:t>ngày</a:t>
            </a:r>
            <a:r>
              <a:rPr lang="en-US" sz="1200" b="1">
                <a:solidFill>
                  <a:schemeClr val="accent6">
                    <a:lumMod val="75000"/>
                  </a:schemeClr>
                </a:solidFill>
                <a:latin typeface="Times New Roman" panose="02020603050405020304" pitchFamily="18" charset="0"/>
                <a:cs typeface="Times New Roman" panose="02020603050405020304" pitchFamily="18" charset="0"/>
              </a:rPr>
              <a:t> </a:t>
            </a:r>
            <a:r>
              <a:rPr lang="en-US" sz="1200" b="1" smtClean="0">
                <a:solidFill>
                  <a:schemeClr val="accent6">
                    <a:lumMod val="75000"/>
                  </a:schemeClr>
                </a:solidFill>
                <a:latin typeface="Times New Roman" panose="02020603050405020304" pitchFamily="18" charset="0"/>
                <a:cs typeface="Times New Roman" panose="02020603050405020304" pitchFamily="18" charset="0"/>
              </a:rPr>
              <a:t>20/10/2015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1200" b="1" dirty="0">
                <a:solidFill>
                  <a:schemeClr val="accent6">
                    <a:lumMod val="75000"/>
                  </a:schemeClr>
                </a:solidFill>
                <a:latin typeface="Times New Roman" panose="02020603050405020304" pitchFamily="18" charset="0"/>
                <a:cs typeface="Times New Roman" panose="02020603050405020304" pitchFamily="18" charset="0"/>
              </a:rPr>
              <a:t> CP</a:t>
            </a:r>
          </a:p>
          <a:p>
            <a:pPr algn="ctr">
              <a:spcBef>
                <a:spcPts val="400"/>
              </a:spcBef>
              <a:spcAft>
                <a:spcPts val="400"/>
              </a:spcAft>
            </a:pPr>
            <a:r>
              <a:rPr lang="en-US" sz="1200" b="1" dirty="0">
                <a:solidFill>
                  <a:schemeClr val="accent6">
                    <a:lumMod val="75000"/>
                  </a:schemeClr>
                </a:solidFill>
                <a:latin typeface="Times New Roman" panose="02020603050405020304" pitchFamily="18" charset="0"/>
                <a:cs typeface="Times New Roman" panose="02020603050405020304" pitchFamily="18" charset="0"/>
              </a:rPr>
              <a:t>2.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Nghị</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số</a:t>
            </a:r>
            <a:r>
              <a:rPr lang="en-US" sz="1200" b="1" dirty="0">
                <a:solidFill>
                  <a:schemeClr val="accent6">
                    <a:lumMod val="75000"/>
                  </a:schemeClr>
                </a:solidFill>
                <a:latin typeface="Times New Roman" panose="02020603050405020304" pitchFamily="18" charset="0"/>
                <a:cs typeface="Times New Roman" panose="02020603050405020304" pitchFamily="18" charset="0"/>
              </a:rPr>
              <a:t> 30/2019/NĐ-CP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ngày</a:t>
            </a:r>
            <a:r>
              <a:rPr lang="en-US" sz="1200" b="1" dirty="0">
                <a:solidFill>
                  <a:schemeClr val="accent6">
                    <a:lumMod val="75000"/>
                  </a:schemeClr>
                </a:solidFill>
                <a:latin typeface="Times New Roman" panose="02020603050405020304" pitchFamily="18" charset="0"/>
                <a:cs typeface="Times New Roman" panose="02020603050405020304" pitchFamily="18" charset="0"/>
              </a:rPr>
              <a:t> 28/3/2019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1200" b="1" dirty="0">
                <a:solidFill>
                  <a:schemeClr val="accent6">
                    <a:lumMod val="75000"/>
                  </a:schemeClr>
                </a:solidFill>
                <a:latin typeface="Times New Roman" panose="02020603050405020304" pitchFamily="18" charset="0"/>
                <a:cs typeface="Times New Roman" panose="02020603050405020304" pitchFamily="18" charset="0"/>
              </a:rPr>
              <a:t> CP</a:t>
            </a:r>
          </a:p>
          <a:p>
            <a:pPr algn="ctr">
              <a:spcBef>
                <a:spcPts val="400"/>
              </a:spcBef>
              <a:spcAft>
                <a:spcPts val="400"/>
              </a:spcAft>
            </a:pPr>
            <a:r>
              <a:rPr lang="en-US" sz="1200" b="1" dirty="0">
                <a:solidFill>
                  <a:schemeClr val="accent6">
                    <a:lumMod val="75000"/>
                  </a:schemeClr>
                </a:solidFill>
                <a:latin typeface="Times New Roman" panose="02020603050405020304" pitchFamily="18" charset="0"/>
                <a:cs typeface="Times New Roman" panose="02020603050405020304" pitchFamily="18" charset="0"/>
              </a:rPr>
              <a:t>3.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Nghị</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số</a:t>
            </a:r>
            <a:r>
              <a:rPr lang="en-US" sz="1200" b="1" dirty="0">
                <a:solidFill>
                  <a:schemeClr val="accent6">
                    <a:lumMod val="75000"/>
                  </a:schemeClr>
                </a:solidFill>
                <a:latin typeface="Times New Roman" panose="02020603050405020304" pitchFamily="18" charset="0"/>
                <a:cs typeface="Times New Roman" panose="02020603050405020304" pitchFamily="18" charset="0"/>
              </a:rPr>
              <a:t> 30/2021/NĐ-CP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ngày</a:t>
            </a:r>
            <a:r>
              <a:rPr lang="en-US" sz="1200" b="1" dirty="0">
                <a:solidFill>
                  <a:schemeClr val="accent6">
                    <a:lumMod val="75000"/>
                  </a:schemeClr>
                </a:solidFill>
                <a:latin typeface="Times New Roman" panose="02020603050405020304" pitchFamily="18" charset="0"/>
                <a:cs typeface="Times New Roman" panose="02020603050405020304" pitchFamily="18" charset="0"/>
              </a:rPr>
              <a:t> 26/3/2021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1200" b="1" dirty="0">
                <a:solidFill>
                  <a:schemeClr val="accent6">
                    <a:lumMod val="75000"/>
                  </a:schemeClr>
                </a:solidFill>
                <a:latin typeface="Times New Roman" panose="02020603050405020304" pitchFamily="18" charset="0"/>
                <a:cs typeface="Times New Roman" panose="02020603050405020304" pitchFamily="18" charset="0"/>
              </a:rPr>
              <a:t> CP</a:t>
            </a:r>
          </a:p>
        </p:txBody>
      </p:sp>
      <p:sp>
        <p:nvSpPr>
          <p:cNvPr id="49" name="Rectangle 48"/>
          <p:cNvSpPr/>
          <p:nvPr/>
        </p:nvSpPr>
        <p:spPr>
          <a:xfrm>
            <a:off x="4595936" y="3041610"/>
            <a:ext cx="4224213" cy="595035"/>
          </a:xfrm>
          <a:prstGeom prst="rect">
            <a:avLst/>
          </a:prstGeom>
          <a:solidFill>
            <a:srgbClr val="BAE18F"/>
          </a:solidFill>
          <a:ln>
            <a:solidFill>
              <a:srgbClr val="E468DB"/>
            </a:solidFill>
          </a:ln>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400"/>
              </a:spcBef>
              <a:spcAft>
                <a:spcPts val="400"/>
              </a:spcAft>
            </a:pPr>
            <a:r>
              <a:rPr lang="en-US" sz="1300" b="1" dirty="0" smtClean="0">
                <a:solidFill>
                  <a:schemeClr val="accent6">
                    <a:lumMod val="75000"/>
                  </a:schemeClr>
                </a:solidFill>
                <a:latin typeface="Times New Roman" panose="02020603050405020304" pitchFamily="18" charset="0"/>
                <a:cs typeface="Times New Roman" panose="02020603050405020304" pitchFamily="18" charset="0"/>
              </a:rPr>
              <a:t>5. </a:t>
            </a:r>
            <a:r>
              <a:rPr lang="en-US" sz="1300" b="1" dirty="0" err="1">
                <a:solidFill>
                  <a:schemeClr val="accent6">
                    <a:lumMod val="75000"/>
                  </a:schemeClr>
                </a:solidFill>
                <a:latin typeface="Times New Roman" panose="02020603050405020304" pitchFamily="18" charset="0"/>
                <a:cs typeface="Times New Roman" panose="02020603050405020304" pitchFamily="18" charset="0"/>
              </a:rPr>
              <a:t>Nghị</a:t>
            </a:r>
            <a:r>
              <a:rPr lang="en-US" sz="1300" b="1" dirty="0">
                <a:solidFill>
                  <a:schemeClr val="accent6">
                    <a:lumMod val="75000"/>
                  </a:schemeClr>
                </a:solidFill>
                <a:latin typeface="Times New Roman" panose="02020603050405020304" pitchFamily="18" charset="0"/>
                <a:cs typeface="Times New Roman" panose="02020603050405020304" pitchFamily="18" charset="0"/>
              </a:rPr>
              <a:t> </a:t>
            </a:r>
            <a:r>
              <a:rPr lang="en-US" sz="1300" b="1"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sz="1300" b="1" dirty="0">
                <a:solidFill>
                  <a:schemeClr val="accent6">
                    <a:lumMod val="75000"/>
                  </a:schemeClr>
                </a:solidFill>
                <a:latin typeface="Times New Roman" panose="02020603050405020304" pitchFamily="18" charset="0"/>
                <a:cs typeface="Times New Roman" panose="02020603050405020304" pitchFamily="18" charset="0"/>
              </a:rPr>
              <a:t> </a:t>
            </a:r>
            <a:r>
              <a:rPr lang="en-US" sz="1300" b="1" dirty="0" err="1">
                <a:solidFill>
                  <a:schemeClr val="accent6">
                    <a:lumMod val="75000"/>
                  </a:schemeClr>
                </a:solidFill>
                <a:latin typeface="Times New Roman" panose="02020603050405020304" pitchFamily="18" charset="0"/>
                <a:cs typeface="Times New Roman" panose="02020603050405020304" pitchFamily="18" charset="0"/>
              </a:rPr>
              <a:t>số</a:t>
            </a:r>
            <a:r>
              <a:rPr lang="en-US" sz="1300" b="1" dirty="0">
                <a:solidFill>
                  <a:schemeClr val="accent6">
                    <a:lumMod val="75000"/>
                  </a:schemeClr>
                </a:solidFill>
                <a:latin typeface="Times New Roman" panose="02020603050405020304" pitchFamily="18" charset="0"/>
                <a:cs typeface="Times New Roman" panose="02020603050405020304" pitchFamily="18" charset="0"/>
              </a:rPr>
              <a:t> </a:t>
            </a:r>
            <a:r>
              <a:rPr lang="en-US" sz="1300" b="1" dirty="0" smtClean="0">
                <a:solidFill>
                  <a:schemeClr val="accent6">
                    <a:lumMod val="75000"/>
                  </a:schemeClr>
                </a:solidFill>
                <a:latin typeface="Times New Roman" panose="02020603050405020304" pitchFamily="18" charset="0"/>
                <a:cs typeface="Times New Roman" panose="02020603050405020304" pitchFamily="18" charset="0"/>
              </a:rPr>
              <a:t>100/2015/NĐ-CP </a:t>
            </a:r>
            <a:r>
              <a:rPr lang="en-US" sz="1300" b="1" dirty="0" err="1">
                <a:solidFill>
                  <a:schemeClr val="accent6">
                    <a:lumMod val="75000"/>
                  </a:schemeClr>
                </a:solidFill>
                <a:latin typeface="Times New Roman" panose="02020603050405020304" pitchFamily="18" charset="0"/>
                <a:cs typeface="Times New Roman" panose="02020603050405020304" pitchFamily="18" charset="0"/>
              </a:rPr>
              <a:t>ngày</a:t>
            </a:r>
            <a:r>
              <a:rPr lang="en-US" sz="1300" b="1" dirty="0">
                <a:solidFill>
                  <a:schemeClr val="accent6">
                    <a:lumMod val="75000"/>
                  </a:schemeClr>
                </a:solidFill>
                <a:latin typeface="Times New Roman" panose="02020603050405020304" pitchFamily="18" charset="0"/>
                <a:cs typeface="Times New Roman" panose="02020603050405020304" pitchFamily="18" charset="0"/>
              </a:rPr>
              <a:t> 20/10/2015 </a:t>
            </a:r>
            <a:r>
              <a:rPr lang="en-US" sz="13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1300" b="1" dirty="0">
                <a:solidFill>
                  <a:schemeClr val="accent6">
                    <a:lumMod val="75000"/>
                  </a:schemeClr>
                </a:solidFill>
                <a:latin typeface="Times New Roman" panose="02020603050405020304" pitchFamily="18" charset="0"/>
                <a:cs typeface="Times New Roman" panose="02020603050405020304" pitchFamily="18" charset="0"/>
              </a:rPr>
              <a:t> CP</a:t>
            </a:r>
          </a:p>
          <a:p>
            <a:pPr>
              <a:spcBef>
                <a:spcPts val="400"/>
              </a:spcBef>
              <a:spcAft>
                <a:spcPts val="400"/>
              </a:spcAft>
            </a:pPr>
            <a:r>
              <a:rPr lang="en-US" sz="1300" b="1" dirty="0" smtClean="0">
                <a:solidFill>
                  <a:schemeClr val="accent6">
                    <a:lumMod val="75000"/>
                  </a:schemeClr>
                </a:solidFill>
                <a:latin typeface="Times New Roman" panose="02020603050405020304" pitchFamily="18" charset="0"/>
                <a:cs typeface="Times New Roman" panose="02020603050405020304" pitchFamily="18" charset="0"/>
              </a:rPr>
              <a:t>6. </a:t>
            </a:r>
            <a:r>
              <a:rPr lang="en-US" sz="1300" b="1" dirty="0" err="1">
                <a:solidFill>
                  <a:schemeClr val="accent6">
                    <a:lumMod val="75000"/>
                  </a:schemeClr>
                </a:solidFill>
                <a:latin typeface="Times New Roman" panose="02020603050405020304" pitchFamily="18" charset="0"/>
                <a:cs typeface="Times New Roman" panose="02020603050405020304" pitchFamily="18" charset="0"/>
              </a:rPr>
              <a:t>Nghị</a:t>
            </a:r>
            <a:r>
              <a:rPr lang="en-US" sz="1300" b="1" dirty="0">
                <a:solidFill>
                  <a:schemeClr val="accent6">
                    <a:lumMod val="75000"/>
                  </a:schemeClr>
                </a:solidFill>
                <a:latin typeface="Times New Roman" panose="02020603050405020304" pitchFamily="18" charset="0"/>
                <a:cs typeface="Times New Roman" panose="02020603050405020304" pitchFamily="18" charset="0"/>
              </a:rPr>
              <a:t> </a:t>
            </a:r>
            <a:r>
              <a:rPr lang="en-US" sz="1300" b="1"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sz="1300" b="1" dirty="0">
                <a:solidFill>
                  <a:schemeClr val="accent6">
                    <a:lumMod val="75000"/>
                  </a:schemeClr>
                </a:solidFill>
                <a:latin typeface="Times New Roman" panose="02020603050405020304" pitchFamily="18" charset="0"/>
                <a:cs typeface="Times New Roman" panose="02020603050405020304" pitchFamily="18" charset="0"/>
              </a:rPr>
              <a:t> </a:t>
            </a:r>
            <a:r>
              <a:rPr lang="en-US" sz="1300" b="1" dirty="0" err="1">
                <a:solidFill>
                  <a:schemeClr val="accent6">
                    <a:lumMod val="75000"/>
                  </a:schemeClr>
                </a:solidFill>
                <a:latin typeface="Times New Roman" panose="02020603050405020304" pitchFamily="18" charset="0"/>
                <a:cs typeface="Times New Roman" panose="02020603050405020304" pitchFamily="18" charset="0"/>
              </a:rPr>
              <a:t>số</a:t>
            </a:r>
            <a:r>
              <a:rPr lang="en-US" sz="1300" b="1" dirty="0">
                <a:solidFill>
                  <a:schemeClr val="accent6">
                    <a:lumMod val="75000"/>
                  </a:schemeClr>
                </a:solidFill>
                <a:latin typeface="Times New Roman" panose="02020603050405020304" pitchFamily="18" charset="0"/>
                <a:cs typeface="Times New Roman" panose="02020603050405020304" pitchFamily="18" charset="0"/>
              </a:rPr>
              <a:t> </a:t>
            </a:r>
            <a:r>
              <a:rPr lang="en-US" sz="1300" b="1" dirty="0" smtClean="0">
                <a:solidFill>
                  <a:schemeClr val="accent6">
                    <a:lumMod val="75000"/>
                  </a:schemeClr>
                </a:solidFill>
                <a:latin typeface="Times New Roman" panose="02020603050405020304" pitchFamily="18" charset="0"/>
                <a:cs typeface="Times New Roman" panose="02020603050405020304" pitchFamily="18" charset="0"/>
              </a:rPr>
              <a:t>49/2021/NĐ-CP </a:t>
            </a:r>
            <a:r>
              <a:rPr lang="en-US" sz="1300" b="1" dirty="0" err="1">
                <a:solidFill>
                  <a:schemeClr val="accent6">
                    <a:lumMod val="75000"/>
                  </a:schemeClr>
                </a:solidFill>
                <a:latin typeface="Times New Roman" panose="02020603050405020304" pitchFamily="18" charset="0"/>
                <a:cs typeface="Times New Roman" panose="02020603050405020304" pitchFamily="18" charset="0"/>
              </a:rPr>
              <a:t>ngày</a:t>
            </a:r>
            <a:r>
              <a:rPr lang="en-US" sz="1300" b="1" dirty="0">
                <a:solidFill>
                  <a:schemeClr val="accent6">
                    <a:lumMod val="75000"/>
                  </a:schemeClr>
                </a:solidFill>
                <a:latin typeface="Times New Roman" panose="02020603050405020304" pitchFamily="18" charset="0"/>
                <a:cs typeface="Times New Roman" panose="02020603050405020304" pitchFamily="18" charset="0"/>
              </a:rPr>
              <a:t> </a:t>
            </a:r>
            <a:r>
              <a:rPr lang="en-US" sz="1300" b="1" dirty="0" smtClean="0">
                <a:solidFill>
                  <a:schemeClr val="accent6">
                    <a:lumMod val="75000"/>
                  </a:schemeClr>
                </a:solidFill>
                <a:latin typeface="Times New Roman" panose="02020603050405020304" pitchFamily="18" charset="0"/>
                <a:cs typeface="Times New Roman" panose="02020603050405020304" pitchFamily="18" charset="0"/>
              </a:rPr>
              <a:t>01/4/2021 </a:t>
            </a:r>
            <a:r>
              <a:rPr lang="en-US" sz="13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1300" b="1" dirty="0">
                <a:solidFill>
                  <a:schemeClr val="accent6">
                    <a:lumMod val="75000"/>
                  </a:schemeClr>
                </a:solidFill>
                <a:latin typeface="Times New Roman" panose="02020603050405020304" pitchFamily="18" charset="0"/>
                <a:cs typeface="Times New Roman" panose="02020603050405020304" pitchFamily="18" charset="0"/>
              </a:rPr>
              <a:t> </a:t>
            </a:r>
            <a:r>
              <a:rPr lang="en-US" sz="1300" b="1" dirty="0" smtClean="0">
                <a:solidFill>
                  <a:schemeClr val="accent6">
                    <a:lumMod val="75000"/>
                  </a:schemeClr>
                </a:solidFill>
                <a:latin typeface="Times New Roman" panose="02020603050405020304" pitchFamily="18" charset="0"/>
                <a:cs typeface="Times New Roman" panose="02020603050405020304" pitchFamily="18" charset="0"/>
              </a:rPr>
              <a:t>CP</a:t>
            </a:r>
            <a:endParaRPr lang="en-US" sz="13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0" name="Rectangle 49"/>
          <p:cNvSpPr/>
          <p:nvPr/>
        </p:nvSpPr>
        <p:spPr>
          <a:xfrm>
            <a:off x="4595937" y="2522551"/>
            <a:ext cx="4224212" cy="292388"/>
          </a:xfrm>
          <a:prstGeom prst="rect">
            <a:avLst/>
          </a:prstGeom>
          <a:solidFill>
            <a:schemeClr val="bg2">
              <a:lumMod val="75000"/>
            </a:schemeClr>
          </a:solidFill>
          <a:ln>
            <a:solidFill>
              <a:srgbClr val="E468DB"/>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sz="1300" b="1" dirty="0" smtClean="0">
                <a:solidFill>
                  <a:schemeClr val="accent6">
                    <a:lumMod val="75000"/>
                  </a:schemeClr>
                </a:solidFill>
                <a:latin typeface="Times New Roman" panose="02020603050405020304" pitchFamily="18" charset="0"/>
                <a:cs typeface="Times New Roman" panose="02020603050405020304" pitchFamily="18" charset="0"/>
              </a:rPr>
              <a:t>4. </a:t>
            </a:r>
            <a:r>
              <a:rPr lang="en-US" sz="1300" b="1" dirty="0" err="1">
                <a:solidFill>
                  <a:schemeClr val="accent6">
                    <a:lumMod val="75000"/>
                  </a:schemeClr>
                </a:solidFill>
                <a:latin typeface="Times New Roman" panose="02020603050405020304" pitchFamily="18" charset="0"/>
                <a:cs typeface="Times New Roman" panose="02020603050405020304" pitchFamily="18" charset="0"/>
              </a:rPr>
              <a:t>Nghị</a:t>
            </a:r>
            <a:r>
              <a:rPr lang="en-US" sz="1300" b="1" dirty="0">
                <a:solidFill>
                  <a:schemeClr val="accent6">
                    <a:lumMod val="75000"/>
                  </a:schemeClr>
                </a:solidFill>
                <a:latin typeface="Times New Roman" panose="02020603050405020304" pitchFamily="18" charset="0"/>
                <a:cs typeface="Times New Roman" panose="02020603050405020304" pitchFamily="18" charset="0"/>
              </a:rPr>
              <a:t> </a:t>
            </a:r>
            <a:r>
              <a:rPr lang="en-US" sz="1300" b="1"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sz="1300" b="1" dirty="0">
                <a:solidFill>
                  <a:schemeClr val="accent6">
                    <a:lumMod val="75000"/>
                  </a:schemeClr>
                </a:solidFill>
                <a:latin typeface="Times New Roman" panose="02020603050405020304" pitchFamily="18" charset="0"/>
                <a:cs typeface="Times New Roman" panose="02020603050405020304" pitchFamily="18" charset="0"/>
              </a:rPr>
              <a:t> </a:t>
            </a:r>
            <a:r>
              <a:rPr lang="en-US" sz="1300" b="1" dirty="0" err="1">
                <a:solidFill>
                  <a:schemeClr val="accent6">
                    <a:lumMod val="75000"/>
                  </a:schemeClr>
                </a:solidFill>
                <a:latin typeface="Times New Roman" panose="02020603050405020304" pitchFamily="18" charset="0"/>
                <a:cs typeface="Times New Roman" panose="02020603050405020304" pitchFamily="18" charset="0"/>
              </a:rPr>
              <a:t>số</a:t>
            </a:r>
            <a:r>
              <a:rPr lang="en-US" sz="1300" b="1" dirty="0">
                <a:solidFill>
                  <a:schemeClr val="accent6">
                    <a:lumMod val="75000"/>
                  </a:schemeClr>
                </a:solidFill>
                <a:latin typeface="Times New Roman" panose="02020603050405020304" pitchFamily="18" charset="0"/>
                <a:cs typeface="Times New Roman" panose="02020603050405020304" pitchFamily="18" charset="0"/>
              </a:rPr>
              <a:t> </a:t>
            </a:r>
            <a:r>
              <a:rPr lang="en-US" sz="1300" b="1" dirty="0" smtClean="0">
                <a:solidFill>
                  <a:schemeClr val="accent6">
                    <a:lumMod val="75000"/>
                  </a:schemeClr>
                </a:solidFill>
                <a:latin typeface="Times New Roman" panose="02020603050405020304" pitchFamily="18" charset="0"/>
                <a:cs typeface="Times New Roman" panose="02020603050405020304" pitchFamily="18" charset="0"/>
              </a:rPr>
              <a:t>69/2021/NĐ-CP </a:t>
            </a:r>
            <a:r>
              <a:rPr lang="en-US" sz="1300" b="1" dirty="0" err="1">
                <a:solidFill>
                  <a:schemeClr val="accent6">
                    <a:lumMod val="75000"/>
                  </a:schemeClr>
                </a:solidFill>
                <a:latin typeface="Times New Roman" panose="02020603050405020304" pitchFamily="18" charset="0"/>
                <a:cs typeface="Times New Roman" panose="02020603050405020304" pitchFamily="18" charset="0"/>
              </a:rPr>
              <a:t>ngày</a:t>
            </a:r>
            <a:r>
              <a:rPr lang="en-US" sz="1300" b="1" dirty="0">
                <a:solidFill>
                  <a:schemeClr val="accent6">
                    <a:lumMod val="75000"/>
                  </a:schemeClr>
                </a:solidFill>
                <a:latin typeface="Times New Roman" panose="02020603050405020304" pitchFamily="18" charset="0"/>
                <a:cs typeface="Times New Roman" panose="02020603050405020304" pitchFamily="18" charset="0"/>
              </a:rPr>
              <a:t> </a:t>
            </a:r>
            <a:r>
              <a:rPr lang="en-US" sz="1300" b="1" dirty="0" smtClean="0">
                <a:solidFill>
                  <a:schemeClr val="accent6">
                    <a:lumMod val="75000"/>
                  </a:schemeClr>
                </a:solidFill>
                <a:latin typeface="Times New Roman" panose="02020603050405020304" pitchFamily="18" charset="0"/>
                <a:cs typeface="Times New Roman" panose="02020603050405020304" pitchFamily="18" charset="0"/>
              </a:rPr>
              <a:t>15/7/2021 </a:t>
            </a:r>
            <a:r>
              <a:rPr lang="en-US" sz="13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1300" b="1" dirty="0">
                <a:solidFill>
                  <a:schemeClr val="accent6">
                    <a:lumMod val="75000"/>
                  </a:schemeClr>
                </a:solidFill>
                <a:latin typeface="Times New Roman" panose="02020603050405020304" pitchFamily="18" charset="0"/>
                <a:cs typeface="Times New Roman" panose="02020603050405020304" pitchFamily="18" charset="0"/>
              </a:rPr>
              <a:t> </a:t>
            </a:r>
            <a:r>
              <a:rPr lang="en-US" sz="1300" b="1" dirty="0" smtClean="0">
                <a:solidFill>
                  <a:schemeClr val="accent6">
                    <a:lumMod val="75000"/>
                  </a:schemeClr>
                </a:solidFill>
                <a:latin typeface="Times New Roman" panose="02020603050405020304" pitchFamily="18" charset="0"/>
                <a:cs typeface="Times New Roman" panose="02020603050405020304" pitchFamily="18" charset="0"/>
              </a:rPr>
              <a:t>CP</a:t>
            </a:r>
            <a:endParaRPr lang="en-US" sz="13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1" name="Rectangle 50"/>
          <p:cNvSpPr/>
          <p:nvPr/>
        </p:nvSpPr>
        <p:spPr>
          <a:xfrm>
            <a:off x="4595937" y="3693232"/>
            <a:ext cx="2046706" cy="830997"/>
          </a:xfrm>
          <a:prstGeom prst="rect">
            <a:avLst/>
          </a:prstGeom>
          <a:noFill/>
          <a:ln>
            <a:solidFill>
              <a:srgbClr val="E468DB"/>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7. </a:t>
            </a:r>
            <a:r>
              <a:rPr lang="en-US" sz="1200" b="1" dirty="0" err="1" smtClean="0">
                <a:solidFill>
                  <a:schemeClr val="accent6">
                    <a:lumMod val="75000"/>
                  </a:schemeClr>
                </a:solidFill>
                <a:latin typeface="Times New Roman" panose="02020603050405020304" pitchFamily="18" charset="0"/>
                <a:cs typeface="Times New Roman" panose="02020603050405020304" pitchFamily="18" charset="0"/>
              </a:rPr>
              <a:t>Nghị</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số</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35/2023/NĐ-CP </a:t>
            </a:r>
            <a:r>
              <a:rPr lang="en-US" sz="1200" b="1" dirty="0" err="1" smtClean="0">
                <a:solidFill>
                  <a:schemeClr val="accent6">
                    <a:lumMod val="75000"/>
                  </a:schemeClr>
                </a:solidFill>
                <a:latin typeface="Times New Roman" panose="02020603050405020304" pitchFamily="18" charset="0"/>
                <a:cs typeface="Times New Roman" panose="02020603050405020304" pitchFamily="18" charset="0"/>
              </a:rPr>
              <a:t>ngày</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 20/6/2021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CP</a:t>
            </a:r>
          </a:p>
          <a:p>
            <a:pPr algn="just"/>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a:t>
            </a:r>
            <a:r>
              <a:rPr lang="en-US" sz="1200" b="1"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 5, </a:t>
            </a:r>
            <a:r>
              <a:rPr lang="en-US" sz="1200" b="1"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 6, </a:t>
            </a:r>
            <a:r>
              <a:rPr lang="en-US" sz="1200" b="1"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 7, </a:t>
            </a:r>
            <a:r>
              <a:rPr lang="en-US" sz="1200" b="1" dirty="0" err="1" smtClean="0">
                <a:solidFill>
                  <a:schemeClr val="accent6">
                    <a:lumMod val="75000"/>
                  </a:schemeClr>
                </a:solidFill>
                <a:latin typeface="Times New Roman" panose="02020603050405020304" pitchFamily="18" charset="0"/>
                <a:cs typeface="Times New Roman" panose="02020603050405020304" pitchFamily="18" charset="0"/>
              </a:rPr>
              <a:t>khoản</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 3, </a:t>
            </a:r>
            <a:r>
              <a:rPr lang="en-US" sz="1200" b="1" dirty="0" err="1" smtClean="0">
                <a:solidFill>
                  <a:schemeClr val="accent6">
                    <a:lumMod val="75000"/>
                  </a:schemeClr>
                </a:solidFill>
                <a:latin typeface="Times New Roman" panose="02020603050405020304" pitchFamily="18" charset="0"/>
                <a:cs typeface="Times New Roman" panose="02020603050405020304" pitchFamily="18" charset="0"/>
              </a:rPr>
              <a:t>khoản</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 4 </a:t>
            </a:r>
            <a:r>
              <a:rPr lang="en-US" sz="1200" b="1"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 16)</a:t>
            </a:r>
            <a:endParaRPr lang="en-US" sz="12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2" name="Rectangle 51"/>
          <p:cNvSpPr/>
          <p:nvPr/>
        </p:nvSpPr>
        <p:spPr>
          <a:xfrm>
            <a:off x="6908800" y="3693232"/>
            <a:ext cx="1911349" cy="830997"/>
          </a:xfrm>
          <a:prstGeom prst="rect">
            <a:avLst/>
          </a:prstGeom>
          <a:noFill/>
          <a:ln>
            <a:solidFill>
              <a:srgbClr val="E468DB"/>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8. </a:t>
            </a:r>
            <a:r>
              <a:rPr lang="en-US" sz="1200" b="1" dirty="0" err="1" smtClean="0">
                <a:solidFill>
                  <a:schemeClr val="accent6">
                    <a:lumMod val="75000"/>
                  </a:schemeClr>
                </a:solidFill>
                <a:latin typeface="Times New Roman" panose="02020603050405020304" pitchFamily="18" charset="0"/>
                <a:cs typeface="Times New Roman" panose="02020603050405020304" pitchFamily="18" charset="0"/>
              </a:rPr>
              <a:t>Nghị</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số</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104/2022/NĐ-CP </a:t>
            </a:r>
            <a:r>
              <a:rPr lang="en-US" sz="1200" b="1" dirty="0" err="1" smtClean="0">
                <a:solidFill>
                  <a:schemeClr val="accent6">
                    <a:lumMod val="75000"/>
                  </a:schemeClr>
                </a:solidFill>
                <a:latin typeface="Times New Roman" panose="02020603050405020304" pitchFamily="18" charset="0"/>
                <a:cs typeface="Times New Roman" panose="02020603050405020304" pitchFamily="18" charset="0"/>
              </a:rPr>
              <a:t>ngày</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 21/12/2022 </a:t>
            </a:r>
            <a:r>
              <a:rPr lang="en-US" sz="1200" b="1" err="1">
                <a:solidFill>
                  <a:schemeClr val="accent6">
                    <a:lumMod val="75000"/>
                  </a:schemeClr>
                </a:solidFill>
                <a:latin typeface="Times New Roman" panose="02020603050405020304" pitchFamily="18" charset="0"/>
                <a:cs typeface="Times New Roman" panose="02020603050405020304" pitchFamily="18" charset="0"/>
              </a:rPr>
              <a:t>của</a:t>
            </a:r>
            <a:r>
              <a:rPr lang="en-US" sz="1200" b="1">
                <a:solidFill>
                  <a:schemeClr val="accent6">
                    <a:lumMod val="75000"/>
                  </a:schemeClr>
                </a:solidFill>
                <a:latin typeface="Times New Roman" panose="02020603050405020304" pitchFamily="18" charset="0"/>
                <a:cs typeface="Times New Roman" panose="02020603050405020304" pitchFamily="18" charset="0"/>
              </a:rPr>
              <a:t> </a:t>
            </a:r>
            <a:r>
              <a:rPr lang="en-US" sz="1200" b="1" smtClean="0">
                <a:solidFill>
                  <a:schemeClr val="accent6">
                    <a:lumMod val="75000"/>
                  </a:schemeClr>
                </a:solidFill>
                <a:latin typeface="Times New Roman" panose="02020603050405020304" pitchFamily="18" charset="0"/>
                <a:cs typeface="Times New Roman" panose="02020603050405020304" pitchFamily="18" charset="0"/>
              </a:rPr>
              <a:t>Chính phủ (Điều </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7, </a:t>
            </a:r>
            <a:r>
              <a:rPr lang="en-US" sz="1200" b="1"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b="1" smtClean="0">
                <a:solidFill>
                  <a:schemeClr val="accent6">
                    <a:lumMod val="75000"/>
                  </a:schemeClr>
                </a:solidFill>
                <a:latin typeface="Times New Roman" panose="02020603050405020304" pitchFamily="18" charset="0"/>
                <a:cs typeface="Times New Roman" panose="02020603050405020304" pitchFamily="18" charset="0"/>
              </a:rPr>
              <a:t>9) về hộ/k</a:t>
            </a:r>
            <a:endParaRPr lang="en-US" sz="1200" b="1" dirty="0">
              <a:solidFill>
                <a:schemeClr val="accent6">
                  <a:lumMod val="75000"/>
                </a:schemeClr>
              </a:solidFill>
              <a:latin typeface="Times New Roman" panose="02020603050405020304" pitchFamily="18" charset="0"/>
              <a:cs typeface="Times New Roman" panose="02020603050405020304" pitchFamily="18" charset="0"/>
            </a:endParaRPr>
          </a:p>
        </p:txBody>
      </p:sp>
      <p:cxnSp>
        <p:nvCxnSpPr>
          <p:cNvPr id="53" name="Straight Connector 52"/>
          <p:cNvCxnSpPr/>
          <p:nvPr/>
        </p:nvCxnSpPr>
        <p:spPr>
          <a:xfrm>
            <a:off x="6604534" y="4119232"/>
            <a:ext cx="230059" cy="0"/>
          </a:xfrm>
          <a:prstGeom prst="line">
            <a:avLst/>
          </a:prstGeom>
        </p:spPr>
        <p:style>
          <a:lnRef idx="1">
            <a:schemeClr val="dk1"/>
          </a:lnRef>
          <a:fillRef idx="0">
            <a:schemeClr val="dk1"/>
          </a:fillRef>
          <a:effectRef idx="0">
            <a:schemeClr val="dk1"/>
          </a:effectRef>
          <a:fontRef idx="minor">
            <a:schemeClr val="tx1"/>
          </a:fontRef>
        </p:style>
      </p:cxnSp>
      <p:sp>
        <p:nvSpPr>
          <p:cNvPr id="54" name="Rectangle 53"/>
          <p:cNvSpPr/>
          <p:nvPr/>
        </p:nvSpPr>
        <p:spPr>
          <a:xfrm>
            <a:off x="4548724" y="366520"/>
            <a:ext cx="1795485" cy="292388"/>
          </a:xfrm>
          <a:prstGeom prst="rect">
            <a:avLst/>
          </a:prstGeom>
        </p:spPr>
        <p:txBody>
          <a:bodyPr wrap="square">
            <a:spAutoFit/>
          </a:bodyPr>
          <a:lstStyle/>
          <a:p>
            <a:pPr algn="ctr">
              <a:spcBef>
                <a:spcPts val="400"/>
              </a:spcBef>
              <a:spcAft>
                <a:spcPts val="400"/>
              </a:spcAft>
            </a:pPr>
            <a:r>
              <a:rPr lang="en-US" sz="1300" b="1" dirty="0" smtClean="0">
                <a:solidFill>
                  <a:srgbClr val="7030A0"/>
                </a:solidFill>
                <a:latin typeface="Times New Roman" panose="02020603050405020304" pitchFamily="18" charset="0"/>
                <a:cs typeface="Times New Roman" panose="02020603050405020304" pitchFamily="18" charset="0"/>
              </a:rPr>
              <a:t>LUẬT NHÀ </a:t>
            </a:r>
            <a:r>
              <a:rPr lang="en-US" sz="1300" b="1" smtClean="0">
                <a:solidFill>
                  <a:srgbClr val="7030A0"/>
                </a:solidFill>
                <a:latin typeface="Times New Roman" panose="02020603050405020304" pitchFamily="18" charset="0"/>
                <a:cs typeface="Times New Roman" panose="02020603050405020304" pitchFamily="18" charset="0"/>
              </a:rPr>
              <a:t>Ở 2015</a:t>
            </a:r>
            <a:endParaRPr lang="en-US" sz="1300" b="1" dirty="0">
              <a:solidFill>
                <a:srgbClr val="7030A0"/>
              </a:solidFill>
              <a:latin typeface="Times New Roman" panose="02020603050405020304" pitchFamily="18" charset="0"/>
              <a:cs typeface="Times New Roman" panose="02020603050405020304" pitchFamily="18" charset="0"/>
            </a:endParaRPr>
          </a:p>
        </p:txBody>
      </p:sp>
      <p:sp>
        <p:nvSpPr>
          <p:cNvPr id="55" name="Rectangle 54"/>
          <p:cNvSpPr/>
          <p:nvPr/>
        </p:nvSpPr>
        <p:spPr>
          <a:xfrm>
            <a:off x="4579159" y="4662468"/>
            <a:ext cx="4240990" cy="307777"/>
          </a:xfrm>
          <a:prstGeom prst="rect">
            <a:avLst/>
          </a:prstGeom>
          <a:noFill/>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b="1" dirty="0" err="1">
                <a:solidFill>
                  <a:schemeClr val="accent6">
                    <a:lumMod val="75000"/>
                  </a:schemeClr>
                </a:solidFill>
                <a:latin typeface="Times New Roman" panose="02020603050405020304" pitchFamily="18" charset="0"/>
                <a:cs typeface="Times New Roman" panose="02020603050405020304" pitchFamily="18" charset="0"/>
              </a:rPr>
              <a:t>Quyết</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err="1">
                <a:solidFill>
                  <a:schemeClr val="accent6">
                    <a:lumMod val="75000"/>
                  </a:schemeClr>
                </a:solidFill>
                <a:latin typeface="Times New Roman" panose="02020603050405020304" pitchFamily="18" charset="0"/>
                <a:cs typeface="Times New Roman" panose="02020603050405020304" pitchFamily="18" charset="0"/>
              </a:rPr>
              <a:t>số</a:t>
            </a:r>
            <a:r>
              <a:rPr lang="en-US" b="1">
                <a:solidFill>
                  <a:schemeClr val="accent6">
                    <a:lumMod val="75000"/>
                  </a:schemeClr>
                </a:solidFill>
                <a:latin typeface="Times New Roman" panose="02020603050405020304" pitchFamily="18" charset="0"/>
                <a:cs typeface="Times New Roman" panose="02020603050405020304" pitchFamily="18" charset="0"/>
              </a:rPr>
              <a:t> </a:t>
            </a:r>
            <a:r>
              <a:rPr lang="en-US" b="1" smtClean="0">
                <a:solidFill>
                  <a:schemeClr val="accent6">
                    <a:lumMod val="75000"/>
                  </a:schemeClr>
                </a:solidFill>
                <a:latin typeface="Times New Roman" panose="02020603050405020304" pitchFamily="18" charset="0"/>
                <a:cs typeface="Times New Roman" panose="02020603050405020304" pitchFamily="18" charset="0"/>
              </a:rPr>
              <a:t>03/2022/QĐ-TTg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ngày</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18/02/2022</a:t>
            </a:r>
            <a:endParaRPr lang="en-US" b="1" dirty="0">
              <a:solidFill>
                <a:schemeClr val="accent6">
                  <a:lumMod val="75000"/>
                </a:schemeClr>
              </a:solidFill>
              <a:latin typeface="Times New Roman" panose="02020603050405020304" pitchFamily="18" charset="0"/>
              <a:cs typeface="Times New Roman" panose="02020603050405020304" pitchFamily="18" charset="0"/>
            </a:endParaRPr>
          </a:p>
        </p:txBody>
      </p:sp>
      <p:cxnSp>
        <p:nvCxnSpPr>
          <p:cNvPr id="6" name="Straight Arrow Connector 5"/>
          <p:cNvCxnSpPr>
            <a:stCxn id="35" idx="3"/>
            <a:endCxn id="46" idx="1"/>
          </p:cNvCxnSpPr>
          <p:nvPr/>
        </p:nvCxnSpPr>
        <p:spPr>
          <a:xfrm>
            <a:off x="2390786" y="920518"/>
            <a:ext cx="2135449" cy="41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a:stCxn id="37" idx="3"/>
            <a:endCxn id="47" idx="1"/>
          </p:cNvCxnSpPr>
          <p:nvPr/>
        </p:nvCxnSpPr>
        <p:spPr>
          <a:xfrm flipV="1">
            <a:off x="3086452" y="1860364"/>
            <a:ext cx="1509484" cy="152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a:stCxn id="38" idx="3"/>
            <a:endCxn id="50" idx="1"/>
          </p:cNvCxnSpPr>
          <p:nvPr/>
        </p:nvCxnSpPr>
        <p:spPr>
          <a:xfrm>
            <a:off x="3126438" y="2637728"/>
            <a:ext cx="1469499" cy="310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a:stCxn id="39" idx="3"/>
          </p:cNvCxnSpPr>
          <p:nvPr/>
        </p:nvCxnSpPr>
        <p:spPr>
          <a:xfrm>
            <a:off x="3172773" y="3363458"/>
            <a:ext cx="14231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5" name="Rectangle 74"/>
          <p:cNvSpPr/>
          <p:nvPr/>
        </p:nvSpPr>
        <p:spPr>
          <a:xfrm>
            <a:off x="569553" y="4474470"/>
            <a:ext cx="2556885" cy="523220"/>
          </a:xfrm>
          <a:prstGeom prst="rect">
            <a:avLst/>
          </a:prstGeom>
          <a:noFill/>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b="1" dirty="0" err="1">
                <a:solidFill>
                  <a:schemeClr val="accent6">
                    <a:lumMod val="75000"/>
                  </a:schemeClr>
                </a:solidFill>
                <a:latin typeface="Times New Roman" panose="02020603050405020304" pitchFamily="18" charset="0"/>
                <a:cs typeface="Times New Roman" panose="02020603050405020304" pitchFamily="18" charset="0"/>
              </a:rPr>
              <a:t>Quyết</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số</a:t>
            </a:r>
            <a:r>
              <a:rPr lang="en-US" b="1" dirty="0">
                <a:solidFill>
                  <a:schemeClr val="accent6">
                    <a:lumMod val="75000"/>
                  </a:schemeClr>
                </a:solidFill>
                <a:latin typeface="Times New Roman" panose="02020603050405020304" pitchFamily="18" charset="0"/>
                <a:cs typeface="Times New Roman" panose="02020603050405020304" pitchFamily="18" charset="0"/>
              </a:rPr>
              <a:t> 11/2024/QĐ-</a:t>
            </a:r>
            <a:r>
              <a:rPr lang="en-US" b="1" dirty="0" err="1">
                <a:solidFill>
                  <a:schemeClr val="accent6">
                    <a:lumMod val="75000"/>
                  </a:schemeClr>
                </a:solidFill>
                <a:latin typeface="Times New Roman" panose="02020603050405020304" pitchFamily="18" charset="0"/>
                <a:cs typeface="Times New Roman" panose="02020603050405020304" pitchFamily="18" charset="0"/>
              </a:rPr>
              <a:t>TTg</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ngày</a:t>
            </a:r>
            <a:r>
              <a:rPr lang="en-US" b="1" dirty="0">
                <a:solidFill>
                  <a:schemeClr val="accent6">
                    <a:lumMod val="75000"/>
                  </a:schemeClr>
                </a:solidFill>
                <a:latin typeface="Times New Roman" panose="02020603050405020304" pitchFamily="18" charset="0"/>
                <a:cs typeface="Times New Roman" panose="02020603050405020304" pitchFamily="18" charset="0"/>
              </a:rPr>
              <a:t> 24/7/2024 </a:t>
            </a:r>
            <a:r>
              <a:rPr lang="en-US"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TTCP</a:t>
            </a:r>
            <a:endParaRPr lang="en-US" b="1" dirty="0">
              <a:solidFill>
                <a:schemeClr val="accent6">
                  <a:lumMod val="75000"/>
                </a:schemeClr>
              </a:solidFill>
              <a:latin typeface="Times New Roman" panose="02020603050405020304" pitchFamily="18" charset="0"/>
              <a:cs typeface="Times New Roman" panose="02020603050405020304" pitchFamily="18" charset="0"/>
            </a:endParaRPr>
          </a:p>
        </p:txBody>
      </p:sp>
      <p:cxnSp>
        <p:nvCxnSpPr>
          <p:cNvPr id="18" name="Straight Arrow Connector 17"/>
          <p:cNvCxnSpPr>
            <a:endCxn id="55" idx="1"/>
          </p:cNvCxnSpPr>
          <p:nvPr/>
        </p:nvCxnSpPr>
        <p:spPr>
          <a:xfrm flipV="1">
            <a:off x="3152186" y="4816357"/>
            <a:ext cx="1426973" cy="228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Rectangle 18"/>
          <p:cNvSpPr/>
          <p:nvPr/>
        </p:nvSpPr>
        <p:spPr>
          <a:xfrm>
            <a:off x="827773" y="1434606"/>
            <a:ext cx="2502568" cy="2434750"/>
          </a:xfrm>
          <a:prstGeom prst="rect">
            <a:avLst/>
          </a:prstGeom>
          <a:noFill/>
          <a:ln w="190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Elbow Connector 22"/>
          <p:cNvCxnSpPr>
            <a:stCxn id="19" idx="2"/>
            <a:endCxn id="51" idx="1"/>
          </p:cNvCxnSpPr>
          <p:nvPr/>
        </p:nvCxnSpPr>
        <p:spPr>
          <a:xfrm rot="16200000" flipH="1">
            <a:off x="3217810" y="2730603"/>
            <a:ext cx="239375" cy="2516880"/>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80" name="Rectangle 79"/>
          <p:cNvSpPr/>
          <p:nvPr/>
        </p:nvSpPr>
        <p:spPr>
          <a:xfrm>
            <a:off x="6398627" y="575446"/>
            <a:ext cx="2491373" cy="692497"/>
          </a:xfrm>
          <a:prstGeom prst="rect">
            <a:avLst/>
          </a:prstGeom>
        </p:spPr>
        <p:txBody>
          <a:bodyPr wrap="square">
            <a:spAutoFit/>
          </a:bodyPr>
          <a:lstStyle/>
          <a:p>
            <a:pPr algn="just">
              <a:spcBef>
                <a:spcPts val="400"/>
              </a:spcBef>
              <a:spcAft>
                <a:spcPts val="400"/>
              </a:spcAft>
            </a:pPr>
            <a:r>
              <a:rPr lang="en-US" sz="1300" i="1" dirty="0" err="1" smtClean="0">
                <a:solidFill>
                  <a:srgbClr val="7030A0"/>
                </a:solidFill>
                <a:latin typeface="Times New Roman" panose="02020603050405020304" pitchFamily="18" charset="0"/>
                <a:cs typeface="Times New Roman" panose="02020603050405020304" pitchFamily="18" charset="0"/>
              </a:rPr>
              <a:t>Hết</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hiệu</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lực</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err="1" smtClean="0">
                <a:solidFill>
                  <a:srgbClr val="7030A0"/>
                </a:solidFill>
                <a:latin typeface="Times New Roman" panose="02020603050405020304" pitchFamily="18" charset="0"/>
                <a:cs typeface="Times New Roman" panose="02020603050405020304" pitchFamily="18" charset="0"/>
              </a:rPr>
              <a:t>từ</a:t>
            </a:r>
            <a:r>
              <a:rPr lang="en-US" sz="1300" i="1" smtClean="0">
                <a:solidFill>
                  <a:srgbClr val="7030A0"/>
                </a:solidFill>
                <a:latin typeface="Times New Roman" panose="02020603050405020304" pitchFamily="18" charset="0"/>
                <a:cs typeface="Times New Roman" panose="02020603050405020304" pitchFamily="18" charset="0"/>
              </a:rPr>
              <a:t> 01/8/2024, trừ </a:t>
            </a:r>
            <a:r>
              <a:rPr lang="en-US" sz="1300" i="1" dirty="0" err="1" smtClean="0">
                <a:solidFill>
                  <a:srgbClr val="7030A0"/>
                </a:solidFill>
                <a:latin typeface="Times New Roman" panose="02020603050405020304" pitchFamily="18" charset="0"/>
                <a:cs typeface="Times New Roman" panose="02020603050405020304" pitchFamily="18" charset="0"/>
              </a:rPr>
              <a:t>một</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số</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trường</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hợp</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chuyển</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tiếp</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theo</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quy</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định</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của</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Luật</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Nhà</a:t>
            </a:r>
            <a:r>
              <a:rPr lang="en-US" sz="1300" i="1" dirty="0" smtClean="0">
                <a:solidFill>
                  <a:srgbClr val="7030A0"/>
                </a:solidFill>
                <a:latin typeface="Times New Roman" panose="02020603050405020304" pitchFamily="18" charset="0"/>
                <a:cs typeface="Times New Roman" panose="02020603050405020304" pitchFamily="18" charset="0"/>
              </a:rPr>
              <a:t> ở 2023</a:t>
            </a:r>
            <a:endParaRPr lang="en-US" sz="1300" i="1" dirty="0">
              <a:solidFill>
                <a:srgbClr val="7030A0"/>
              </a:solidFill>
              <a:latin typeface="Times New Roman" panose="02020603050405020304" pitchFamily="18" charset="0"/>
              <a:cs typeface="Times New Roman" panose="02020603050405020304" pitchFamily="18" charset="0"/>
            </a:endParaRPr>
          </a:p>
        </p:txBody>
      </p:sp>
      <p:sp>
        <p:nvSpPr>
          <p:cNvPr id="85" name="Rectangle 84"/>
          <p:cNvSpPr/>
          <p:nvPr/>
        </p:nvSpPr>
        <p:spPr>
          <a:xfrm>
            <a:off x="1074150" y="1147664"/>
            <a:ext cx="1934781" cy="292388"/>
          </a:xfrm>
          <a:prstGeom prst="rect">
            <a:avLst/>
          </a:prstGeom>
        </p:spPr>
        <p:txBody>
          <a:bodyPr wrap="square">
            <a:spAutoFit/>
          </a:bodyPr>
          <a:lstStyle/>
          <a:p>
            <a:pPr algn="just">
              <a:spcBef>
                <a:spcPts val="400"/>
              </a:spcBef>
              <a:spcAft>
                <a:spcPts val="400"/>
              </a:spcAft>
            </a:pPr>
            <a:r>
              <a:rPr lang="en-US" sz="1300" i="1" dirty="0" err="1" smtClean="0">
                <a:solidFill>
                  <a:srgbClr val="7030A0"/>
                </a:solidFill>
                <a:latin typeface="Times New Roman" panose="02020603050405020304" pitchFamily="18" charset="0"/>
                <a:cs typeface="Times New Roman" panose="02020603050405020304" pitchFamily="18" charset="0"/>
              </a:rPr>
              <a:t>Có</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hiệu</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lực</a:t>
            </a:r>
            <a:r>
              <a:rPr lang="en-US" sz="1300" i="1" dirty="0" smtClean="0">
                <a:solidFill>
                  <a:srgbClr val="7030A0"/>
                </a:solidFill>
                <a:latin typeface="Times New Roman" panose="02020603050405020304" pitchFamily="18" charset="0"/>
                <a:cs typeface="Times New Roman" panose="02020603050405020304" pitchFamily="18" charset="0"/>
              </a:rPr>
              <a:t> </a:t>
            </a:r>
            <a:r>
              <a:rPr lang="en-US" sz="1300" i="1" dirty="0" err="1" smtClean="0">
                <a:solidFill>
                  <a:srgbClr val="7030A0"/>
                </a:solidFill>
                <a:latin typeface="Times New Roman" panose="02020603050405020304" pitchFamily="18" charset="0"/>
                <a:cs typeface="Times New Roman" panose="02020603050405020304" pitchFamily="18" charset="0"/>
              </a:rPr>
              <a:t>từ</a:t>
            </a:r>
            <a:r>
              <a:rPr lang="en-US" sz="1300" i="1" dirty="0" smtClean="0">
                <a:solidFill>
                  <a:srgbClr val="7030A0"/>
                </a:solidFill>
                <a:latin typeface="Times New Roman" panose="02020603050405020304" pitchFamily="18" charset="0"/>
                <a:cs typeface="Times New Roman" panose="02020603050405020304" pitchFamily="18" charset="0"/>
              </a:rPr>
              <a:t> 01/8/2024</a:t>
            </a:r>
            <a:endParaRPr lang="en-US" sz="1300" i="1" dirty="0">
              <a:solidFill>
                <a:srgbClr val="7030A0"/>
              </a:solidFill>
              <a:latin typeface="Times New Roman" panose="02020603050405020304" pitchFamily="18" charset="0"/>
              <a:cs typeface="Times New Roman" panose="02020603050405020304" pitchFamily="18" charset="0"/>
            </a:endParaRPr>
          </a:p>
        </p:txBody>
      </p:sp>
      <p:sp>
        <p:nvSpPr>
          <p:cNvPr id="86" name="Rectangle 85"/>
          <p:cNvSpPr/>
          <p:nvPr/>
        </p:nvSpPr>
        <p:spPr>
          <a:xfrm>
            <a:off x="2546350" y="632259"/>
            <a:ext cx="1819528" cy="292388"/>
          </a:xfrm>
          <a:prstGeom prst="rect">
            <a:avLst/>
          </a:prstGeom>
        </p:spPr>
        <p:txBody>
          <a:bodyPr wrap="square">
            <a:spAutoFit/>
          </a:bodyPr>
          <a:lstStyle/>
          <a:p>
            <a:pPr algn="ctr">
              <a:spcBef>
                <a:spcPts val="400"/>
              </a:spcBef>
              <a:spcAft>
                <a:spcPts val="400"/>
              </a:spcAft>
            </a:pPr>
            <a:r>
              <a:rPr lang="en-US" sz="1300" i="1" smtClean="0">
                <a:solidFill>
                  <a:srgbClr val="7030A0"/>
                </a:solidFill>
                <a:latin typeface="Times New Roman" panose="02020603050405020304" pitchFamily="18" charset="0"/>
                <a:cs typeface="Times New Roman" panose="02020603050405020304" pitchFamily="18" charset="0"/>
              </a:rPr>
              <a:t>Thay thế</a:t>
            </a:r>
            <a:endParaRPr lang="en-US" sz="1300" i="1" dirty="0">
              <a:solidFill>
                <a:srgbClr val="7030A0"/>
              </a:solidFill>
              <a:latin typeface="Times New Roman" panose="02020603050405020304" pitchFamily="18" charset="0"/>
              <a:cs typeface="Times New Roman" panose="02020603050405020304" pitchFamily="18" charset="0"/>
            </a:endParaRPr>
          </a:p>
        </p:txBody>
      </p:sp>
      <p:sp>
        <p:nvSpPr>
          <p:cNvPr id="91" name="Rectangle 90"/>
          <p:cNvSpPr/>
          <p:nvPr/>
        </p:nvSpPr>
        <p:spPr>
          <a:xfrm>
            <a:off x="3368948" y="4516274"/>
            <a:ext cx="996930" cy="292388"/>
          </a:xfrm>
          <a:prstGeom prst="rect">
            <a:avLst/>
          </a:prstGeom>
        </p:spPr>
        <p:txBody>
          <a:bodyPr wrap="square">
            <a:spAutoFit/>
          </a:bodyPr>
          <a:lstStyle/>
          <a:p>
            <a:pPr algn="just">
              <a:spcBef>
                <a:spcPts val="400"/>
              </a:spcBef>
              <a:spcAft>
                <a:spcPts val="400"/>
              </a:spcAft>
            </a:pPr>
            <a:r>
              <a:rPr lang="en-US" sz="1300" i="1" smtClean="0">
                <a:solidFill>
                  <a:srgbClr val="7030A0"/>
                </a:solidFill>
                <a:latin typeface="Times New Roman" panose="02020603050405020304" pitchFamily="18" charset="0"/>
                <a:cs typeface="Times New Roman" panose="02020603050405020304" pitchFamily="18" charset="0"/>
              </a:rPr>
              <a:t>Thay thế</a:t>
            </a:r>
            <a:endParaRPr lang="en-US" sz="1300" i="1" dirty="0">
              <a:solidFill>
                <a:srgbClr val="7030A0"/>
              </a:solidFill>
              <a:latin typeface="Times New Roman" panose="02020603050405020304" pitchFamily="18" charset="0"/>
              <a:cs typeface="Times New Roman" panose="02020603050405020304" pitchFamily="18" charset="0"/>
            </a:endParaRPr>
          </a:p>
        </p:txBody>
      </p:sp>
      <p:sp>
        <p:nvSpPr>
          <p:cNvPr id="34" name="Rectangle 33"/>
          <p:cNvSpPr/>
          <p:nvPr/>
        </p:nvSpPr>
        <p:spPr>
          <a:xfrm>
            <a:off x="3482741" y="1575623"/>
            <a:ext cx="996930" cy="292388"/>
          </a:xfrm>
          <a:prstGeom prst="rect">
            <a:avLst/>
          </a:prstGeom>
        </p:spPr>
        <p:txBody>
          <a:bodyPr wrap="square">
            <a:spAutoFit/>
          </a:bodyPr>
          <a:lstStyle/>
          <a:p>
            <a:pPr algn="just">
              <a:spcBef>
                <a:spcPts val="400"/>
              </a:spcBef>
              <a:spcAft>
                <a:spcPts val="400"/>
              </a:spcAft>
            </a:pPr>
            <a:r>
              <a:rPr lang="en-US" sz="1300" i="1" smtClean="0">
                <a:solidFill>
                  <a:srgbClr val="7030A0"/>
                </a:solidFill>
                <a:latin typeface="Times New Roman" panose="02020603050405020304" pitchFamily="18" charset="0"/>
                <a:cs typeface="Times New Roman" panose="02020603050405020304" pitchFamily="18" charset="0"/>
              </a:rPr>
              <a:t>Thay thế</a:t>
            </a:r>
            <a:endParaRPr lang="en-US" sz="1300" i="1" dirty="0">
              <a:solidFill>
                <a:srgbClr val="7030A0"/>
              </a:solidFill>
              <a:latin typeface="Times New Roman" panose="02020603050405020304" pitchFamily="18" charset="0"/>
              <a:cs typeface="Times New Roman" panose="02020603050405020304" pitchFamily="18" charset="0"/>
            </a:endParaRPr>
          </a:p>
        </p:txBody>
      </p:sp>
      <p:sp>
        <p:nvSpPr>
          <p:cNvPr id="36" name="Rectangle 35"/>
          <p:cNvSpPr/>
          <p:nvPr/>
        </p:nvSpPr>
        <p:spPr>
          <a:xfrm>
            <a:off x="3534958" y="2337823"/>
            <a:ext cx="996930" cy="292388"/>
          </a:xfrm>
          <a:prstGeom prst="rect">
            <a:avLst/>
          </a:prstGeom>
        </p:spPr>
        <p:txBody>
          <a:bodyPr wrap="square">
            <a:spAutoFit/>
          </a:bodyPr>
          <a:lstStyle/>
          <a:p>
            <a:pPr algn="just">
              <a:spcBef>
                <a:spcPts val="400"/>
              </a:spcBef>
              <a:spcAft>
                <a:spcPts val="400"/>
              </a:spcAft>
            </a:pPr>
            <a:r>
              <a:rPr lang="en-US" sz="1300" i="1" smtClean="0">
                <a:solidFill>
                  <a:srgbClr val="7030A0"/>
                </a:solidFill>
                <a:latin typeface="Times New Roman" panose="02020603050405020304" pitchFamily="18" charset="0"/>
                <a:cs typeface="Times New Roman" panose="02020603050405020304" pitchFamily="18" charset="0"/>
              </a:rPr>
              <a:t>Thay thế</a:t>
            </a:r>
            <a:endParaRPr lang="en-US" sz="1300" i="1" dirty="0">
              <a:solidFill>
                <a:srgbClr val="7030A0"/>
              </a:solidFill>
              <a:latin typeface="Times New Roman" panose="02020603050405020304" pitchFamily="18" charset="0"/>
              <a:cs typeface="Times New Roman" panose="02020603050405020304" pitchFamily="18" charset="0"/>
            </a:endParaRPr>
          </a:p>
        </p:txBody>
      </p:sp>
      <p:sp>
        <p:nvSpPr>
          <p:cNvPr id="40" name="Rectangle 39"/>
          <p:cNvSpPr/>
          <p:nvPr/>
        </p:nvSpPr>
        <p:spPr>
          <a:xfrm>
            <a:off x="3570326" y="3071069"/>
            <a:ext cx="996930" cy="292388"/>
          </a:xfrm>
          <a:prstGeom prst="rect">
            <a:avLst/>
          </a:prstGeom>
        </p:spPr>
        <p:txBody>
          <a:bodyPr wrap="square">
            <a:spAutoFit/>
          </a:bodyPr>
          <a:lstStyle/>
          <a:p>
            <a:pPr algn="just">
              <a:spcBef>
                <a:spcPts val="400"/>
              </a:spcBef>
              <a:spcAft>
                <a:spcPts val="400"/>
              </a:spcAft>
            </a:pPr>
            <a:r>
              <a:rPr lang="en-US" sz="1300" i="1" smtClean="0">
                <a:solidFill>
                  <a:srgbClr val="7030A0"/>
                </a:solidFill>
                <a:latin typeface="Times New Roman" panose="02020603050405020304" pitchFamily="18" charset="0"/>
                <a:cs typeface="Times New Roman" panose="02020603050405020304" pitchFamily="18" charset="0"/>
              </a:rPr>
              <a:t>Thay thế</a:t>
            </a:r>
            <a:endParaRPr lang="en-US" sz="1300" i="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443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0" y="0"/>
            <a:ext cx="9144000"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04</a:t>
            </a:r>
            <a:r>
              <a:rPr lang="en-US" sz="1800" smtClean="0">
                <a:solidFill>
                  <a:srgbClr val="ED2727"/>
                </a:solidFill>
                <a:latin typeface="Times New Roman" panose="02020603050405020304" pitchFamily="18" charset="0"/>
                <a:cs typeface="Times New Roman" panose="02020603050405020304" pitchFamily="18" charset="0"/>
              </a:rPr>
              <a:t>. VỀ </a:t>
            </a:r>
            <a:r>
              <a:rPr lang="en" sz="1800" smtClean="0">
                <a:solidFill>
                  <a:srgbClr val="ED2727"/>
                </a:solidFill>
                <a:latin typeface="Times New Roman" panose="02020603050405020304" pitchFamily="18" charset="0"/>
                <a:cs typeface="Times New Roman" panose="02020603050405020304" pitchFamily="18" charset="0"/>
              </a:rPr>
              <a:t>PHÁT </a:t>
            </a:r>
            <a:r>
              <a:rPr lang="en" sz="1800" dirty="0" smtClean="0">
                <a:solidFill>
                  <a:srgbClr val="ED2727"/>
                </a:solidFill>
                <a:latin typeface="Times New Roman" panose="02020603050405020304" pitchFamily="18" charset="0"/>
                <a:cs typeface="Times New Roman" panose="02020603050405020304" pitchFamily="18" charset="0"/>
              </a:rPr>
              <a:t>TRIỂN NHÀ Ở</a:t>
            </a:r>
            <a:endParaRPr sz="1800" dirty="0">
              <a:solidFill>
                <a:srgbClr val="ED2727"/>
              </a:solidFill>
            </a:endParaRPr>
          </a:p>
        </p:txBody>
      </p:sp>
      <p:sp>
        <p:nvSpPr>
          <p:cNvPr id="42" name="Rectangle 41"/>
          <p:cNvSpPr/>
          <p:nvPr/>
        </p:nvSpPr>
        <p:spPr>
          <a:xfrm>
            <a:off x="524822" y="553574"/>
            <a:ext cx="8525017" cy="738664"/>
          </a:xfrm>
          <a:prstGeom prst="rect">
            <a:avLst/>
          </a:prstGeom>
        </p:spPr>
        <p:txBody>
          <a:bodyPr wrap="square">
            <a:spAutoFit/>
          </a:bodyPr>
          <a:lstStyle/>
          <a:p>
            <a:pPr algn="just"/>
            <a:r>
              <a:rPr lang="en-US" b="1" i="1" dirty="0" smtClean="0">
                <a:solidFill>
                  <a:srgbClr val="C00000"/>
                </a:solidFill>
                <a:latin typeface="Times New Roman" panose="02020603050405020304" pitchFamily="18" charset="0"/>
                <a:cs typeface="Times New Roman" panose="02020603050405020304" pitchFamily="18" charset="0"/>
              </a:rPr>
              <a:t>5. </a:t>
            </a:r>
            <a:r>
              <a:rPr lang="en-US" b="1" i="1" dirty="0" err="1" smtClean="0">
                <a:solidFill>
                  <a:srgbClr val="C00000"/>
                </a:solidFill>
                <a:latin typeface="Times New Roman" panose="02020603050405020304" pitchFamily="18" charset="0"/>
                <a:cs typeface="Times New Roman" panose="02020603050405020304" pitchFamily="18" charset="0"/>
              </a:rPr>
              <a:t>Nhà</a:t>
            </a:r>
            <a:r>
              <a:rPr lang="en-US" b="1" i="1" dirty="0" smtClean="0">
                <a:solidFill>
                  <a:srgbClr val="C00000"/>
                </a:solidFill>
                <a:latin typeface="Times New Roman" panose="02020603050405020304" pitchFamily="18" charset="0"/>
                <a:cs typeface="Times New Roman" panose="02020603050405020304" pitchFamily="18" charset="0"/>
              </a:rPr>
              <a:t> ở </a:t>
            </a:r>
            <a:r>
              <a:rPr lang="en-US" b="1" i="1" dirty="0" err="1" smtClean="0">
                <a:solidFill>
                  <a:srgbClr val="C00000"/>
                </a:solidFill>
                <a:latin typeface="Times New Roman" panose="02020603050405020304" pitchFamily="18" charset="0"/>
                <a:cs typeface="Times New Roman" panose="02020603050405020304" pitchFamily="18" charset="0"/>
              </a:rPr>
              <a:t>riêng</a:t>
            </a:r>
            <a:r>
              <a:rPr lang="en-US" b="1" i="1" dirty="0" smtClean="0">
                <a:solidFill>
                  <a:srgbClr val="C00000"/>
                </a:solidFill>
                <a:latin typeface="Times New Roman" panose="02020603050405020304" pitchFamily="18" charset="0"/>
                <a:cs typeface="Times New Roman" panose="02020603050405020304" pitchFamily="18" charset="0"/>
              </a:rPr>
              <a:t> </a:t>
            </a:r>
            <a:r>
              <a:rPr lang="en-US" b="1" i="1" dirty="0" err="1" smtClean="0">
                <a:solidFill>
                  <a:srgbClr val="C00000"/>
                </a:solidFill>
                <a:latin typeface="Times New Roman" panose="02020603050405020304" pitchFamily="18" charset="0"/>
                <a:cs typeface="Times New Roman" panose="02020603050405020304" pitchFamily="18" charset="0"/>
              </a:rPr>
              <a:t>lẻ</a:t>
            </a:r>
            <a:r>
              <a:rPr lang="en-US" b="1" i="1" dirty="0" smtClean="0">
                <a:solidFill>
                  <a:srgbClr val="C00000"/>
                </a:solidFill>
                <a:latin typeface="Times New Roman" panose="02020603050405020304" pitchFamily="18" charset="0"/>
                <a:cs typeface="Times New Roman" panose="02020603050405020304" pitchFamily="18" charset="0"/>
              </a:rPr>
              <a:t> </a:t>
            </a:r>
            <a:r>
              <a:rPr lang="en-US" b="1" i="1" dirty="0" err="1" smtClean="0">
                <a:solidFill>
                  <a:srgbClr val="C00000"/>
                </a:solidFill>
                <a:latin typeface="Times New Roman" panose="02020603050405020304" pitchFamily="18" charset="0"/>
                <a:cs typeface="Times New Roman" panose="02020603050405020304" pitchFamily="18" charset="0"/>
              </a:rPr>
              <a:t>của</a:t>
            </a:r>
            <a:r>
              <a:rPr lang="en-US" b="1" i="1" dirty="0" smtClean="0">
                <a:solidFill>
                  <a:srgbClr val="C00000"/>
                </a:solidFill>
                <a:latin typeface="Times New Roman" panose="02020603050405020304" pitchFamily="18" charset="0"/>
                <a:cs typeface="Times New Roman" panose="02020603050405020304" pitchFamily="18" charset="0"/>
              </a:rPr>
              <a:t> </a:t>
            </a:r>
            <a:r>
              <a:rPr lang="en-US" b="1" i="1" dirty="0" err="1" smtClean="0">
                <a:solidFill>
                  <a:srgbClr val="C00000"/>
                </a:solidFill>
                <a:latin typeface="Times New Roman" panose="02020603050405020304" pitchFamily="18" charset="0"/>
                <a:cs typeface="Times New Roman" panose="02020603050405020304" pitchFamily="18" charset="0"/>
              </a:rPr>
              <a:t>cá</a:t>
            </a:r>
            <a:r>
              <a:rPr lang="en-US" b="1" i="1" dirty="0" smtClean="0">
                <a:solidFill>
                  <a:srgbClr val="C00000"/>
                </a:solidFill>
                <a:latin typeface="Times New Roman" panose="02020603050405020304" pitchFamily="18" charset="0"/>
                <a:cs typeface="Times New Roman" panose="02020603050405020304" pitchFamily="18" charset="0"/>
              </a:rPr>
              <a:t> </a:t>
            </a:r>
            <a:r>
              <a:rPr lang="en-US" b="1" i="1" dirty="0" err="1" smtClean="0">
                <a:solidFill>
                  <a:srgbClr val="C00000"/>
                </a:solidFill>
                <a:latin typeface="Times New Roman" panose="02020603050405020304" pitchFamily="18" charset="0"/>
                <a:cs typeface="Times New Roman" panose="02020603050405020304" pitchFamily="18" charset="0"/>
              </a:rPr>
              <a:t>nhân</a:t>
            </a:r>
            <a:r>
              <a:rPr lang="en-US" b="1" i="1" dirty="0" smtClean="0">
                <a:solidFill>
                  <a:srgbClr val="C00000"/>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Kế</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thừa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quy</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của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2014; </a:t>
            </a:r>
            <a:r>
              <a:rPr lang="en-US" dirty="0" err="1" smtClean="0">
                <a:solidFill>
                  <a:srgbClr val="7030A0"/>
                </a:solidFill>
                <a:latin typeface="Times New Roman" panose="02020603050405020304" pitchFamily="18" charset="0"/>
                <a:cs typeface="Times New Roman" panose="02020603050405020304" pitchFamily="18" charset="0"/>
              </a:rPr>
              <a:t>chỉnh</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lý</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quy</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định</a:t>
            </a:r>
            <a:r>
              <a:rPr lang="en-US" dirty="0" smtClean="0">
                <a:solidFill>
                  <a:srgbClr val="7030A0"/>
                </a:solidFill>
                <a:latin typeface="Times New Roman" panose="02020603050405020304" pitchFamily="18" charset="0"/>
                <a:cs typeface="Times New Roman" panose="02020603050405020304" pitchFamily="18" charset="0"/>
              </a:rPr>
              <a:t> XDNO </a:t>
            </a:r>
            <a:r>
              <a:rPr lang="en-US" dirty="0" err="1" smtClean="0">
                <a:solidFill>
                  <a:srgbClr val="7030A0"/>
                </a:solidFill>
                <a:latin typeface="Times New Roman" panose="02020603050405020304" pitchFamily="18" charset="0"/>
                <a:cs typeface="Times New Roman" panose="02020603050405020304" pitchFamily="18" charset="0"/>
              </a:rPr>
              <a:t>nhiều</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tầng</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nhiều</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căn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hộ</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để</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bán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cho</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thuê</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mua</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cho</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thuê</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quy</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định</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về</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điều</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kiện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đầu</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tư</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xây</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dựng</a:t>
            </a:r>
            <a:r>
              <a:rPr lang="en-US" dirty="0">
                <a:solidFill>
                  <a:srgbClr val="7030A0"/>
                </a:solidFill>
                <a:latin typeface="Times New Roman" panose="02020603050405020304" pitchFamily="18" charset="0"/>
                <a:cs typeface="Times New Roman" panose="02020603050405020304" pitchFamily="18" charset="0"/>
              </a:rPr>
              <a:t> </a:t>
            </a:r>
            <a:r>
              <a:rPr lang="en-US" dirty="0" smtClean="0">
                <a:solidFill>
                  <a:srgbClr val="7030A0"/>
                </a:solidFill>
                <a:latin typeface="Times New Roman" panose="02020603050405020304" pitchFamily="18" charset="0"/>
                <a:cs typeface="Times New Roman" panose="02020603050405020304" pitchFamily="18" charset="0"/>
              </a:rPr>
              <a:t>NO </a:t>
            </a:r>
            <a:r>
              <a:rPr lang="en-US" dirty="0" err="1" smtClean="0">
                <a:solidFill>
                  <a:srgbClr val="7030A0"/>
                </a:solidFill>
                <a:latin typeface="Times New Roman" panose="02020603050405020304" pitchFamily="18" charset="0"/>
                <a:cs typeface="Times New Roman" panose="02020603050405020304" pitchFamily="18" charset="0"/>
              </a:rPr>
              <a:t>để</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bảo</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đảm</a:t>
            </a:r>
            <a:r>
              <a:rPr lang="en-US" dirty="0">
                <a:solidFill>
                  <a:srgbClr val="7030A0"/>
                </a:solidFill>
                <a:latin typeface="Times New Roman" panose="02020603050405020304" pitchFamily="18" charset="0"/>
                <a:cs typeface="Times New Roman" panose="02020603050405020304" pitchFamily="18" charset="0"/>
              </a:rPr>
              <a:t> an </a:t>
            </a:r>
            <a:r>
              <a:rPr lang="en-US" dirty="0" err="1">
                <a:solidFill>
                  <a:srgbClr val="7030A0"/>
                </a:solidFill>
                <a:latin typeface="Times New Roman" panose="02020603050405020304" pitchFamily="18" charset="0"/>
                <a:cs typeface="Times New Roman" panose="02020603050405020304" pitchFamily="18" charset="0"/>
              </a:rPr>
              <a:t>toàn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tính</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mạng</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và</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tài</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sản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của</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người</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dân</a:t>
            </a:r>
            <a:r>
              <a:rPr lang="en-US" dirty="0">
                <a:solidFill>
                  <a:srgbClr val="7030A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a:t>
            </a:r>
            <a:r>
              <a:rPr lang="en-US" dirty="0" err="1">
                <a:solidFill>
                  <a:srgbClr val="FF0000"/>
                </a:solidFill>
                <a:latin typeface="Times New Roman" panose="02020603050405020304" pitchFamily="18" charset="0"/>
                <a:cs typeface="Times New Roman" panose="02020603050405020304" pitchFamily="18" charset="0"/>
              </a:rPr>
              <a:t>Đi</a:t>
            </a:r>
            <a:r>
              <a:rPr lang="en-US" dirty="0" err="1" smtClean="0">
                <a:solidFill>
                  <a:srgbClr val="FF0000"/>
                </a:solidFill>
                <a:latin typeface="Times New Roman" panose="02020603050405020304" pitchFamily="18" charset="0"/>
                <a:cs typeface="Times New Roman" panose="02020603050405020304" pitchFamily="18" charset="0"/>
              </a:rPr>
              <a:t>ều</a:t>
            </a:r>
            <a:r>
              <a:rPr lang="en-US" dirty="0" smtClean="0">
                <a:solidFill>
                  <a:srgbClr val="FF0000"/>
                </a:solidFill>
                <a:latin typeface="Times New Roman" panose="02020603050405020304" pitchFamily="18" charset="0"/>
                <a:cs typeface="Times New Roman" panose="02020603050405020304" pitchFamily="18" charset="0"/>
              </a:rPr>
              <a:t> 57), </a:t>
            </a:r>
            <a:r>
              <a:rPr lang="en-US" dirty="0" err="1" smtClean="0">
                <a:solidFill>
                  <a:srgbClr val="7030A0"/>
                </a:solidFill>
                <a:latin typeface="Times New Roman" panose="02020603050405020304" pitchFamily="18" charset="0"/>
                <a:cs typeface="Times New Roman" panose="02020603050405020304" pitchFamily="18" charset="0"/>
              </a:rPr>
              <a:t>cụ</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thể</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như</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sau</a:t>
            </a:r>
            <a:r>
              <a:rPr lang="en-US" dirty="0" smtClean="0">
                <a:solidFill>
                  <a:srgbClr val="7030A0"/>
                </a:solidFill>
                <a:latin typeface="Times New Roman" panose="02020603050405020304" pitchFamily="18" charset="0"/>
                <a:cs typeface="Times New Roman" panose="02020603050405020304" pitchFamily="18" charset="0"/>
              </a:rPr>
              <a:t>:</a:t>
            </a:r>
          </a:p>
        </p:txBody>
      </p:sp>
      <p:sp>
        <p:nvSpPr>
          <p:cNvPr id="21" name="Rectangle 20"/>
          <p:cNvSpPr/>
          <p:nvPr/>
        </p:nvSpPr>
        <p:spPr>
          <a:xfrm>
            <a:off x="524822" y="1292238"/>
            <a:ext cx="5171304" cy="307777"/>
          </a:xfrm>
          <a:prstGeom prst="rect">
            <a:avLst/>
          </a:prstGeom>
        </p:spPr>
        <p:txBody>
          <a:bodyPr wrap="square">
            <a:spAutoFit/>
          </a:bodyPr>
          <a:lstStyle/>
          <a:p>
            <a:pPr algn="just"/>
            <a:r>
              <a:rPr lang="en-US" b="1" dirty="0" smtClean="0">
                <a:solidFill>
                  <a:schemeClr val="accent6">
                    <a:lumMod val="75000"/>
                  </a:schemeClr>
                </a:solidFill>
                <a:latin typeface="Times New Roman" panose="02020603050405020304" pitchFamily="18" charset="0"/>
                <a:cs typeface="Times New Roman" panose="02020603050405020304" pitchFamily="18" charset="0"/>
              </a:rPr>
              <a:t>YÊU CẦU VỀ PHÁT TRIỂN NHÀ Ở CỦA CÁ NHÂN </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54)</a:t>
            </a:r>
            <a:endParaRPr lang="en-US" dirty="0" smtClean="0">
              <a:solidFill>
                <a:srgbClr val="7030A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524822" y="3273075"/>
            <a:ext cx="5924914" cy="307777"/>
          </a:xfrm>
          <a:prstGeom prst="rect">
            <a:avLst/>
          </a:prstGeom>
        </p:spPr>
        <p:txBody>
          <a:bodyPr wrap="square">
            <a:spAutoFit/>
          </a:bodyPr>
          <a:lstStyle/>
          <a:p>
            <a:pPr algn="just"/>
            <a:r>
              <a:rPr lang="en-US" b="1" dirty="0" smtClean="0">
                <a:solidFill>
                  <a:schemeClr val="accent6">
                    <a:lumMod val="75000"/>
                  </a:schemeClr>
                </a:solidFill>
                <a:latin typeface="Times New Roman" panose="02020603050405020304" pitchFamily="18" charset="0"/>
                <a:cs typeface="Times New Roman" panose="02020603050405020304" pitchFamily="18" charset="0"/>
              </a:rPr>
              <a:t>PHƯƠNG THỨC PHÁT TRIỂN NHÀ Ở CỦA CÁ NHÂN </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55)</a:t>
            </a:r>
            <a:endParaRPr lang="en-US" dirty="0" smtClean="0">
              <a:solidFill>
                <a:srgbClr val="7030A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524822" y="3903605"/>
            <a:ext cx="4340979" cy="1066959"/>
          </a:xfrm>
          <a:prstGeom prst="rect">
            <a:avLst/>
          </a:prstGeom>
          <a:noFill/>
          <a:ln>
            <a:solidFill>
              <a:schemeClr val="bg2">
                <a:lumMod val="50000"/>
              </a:schemeClr>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ts val="1700"/>
              </a:lnSpc>
              <a:spcBef>
                <a:spcPts val="200"/>
              </a:spcBef>
              <a:spcAft>
                <a:spcPts val="200"/>
              </a:spcAft>
              <a:tabLst>
                <a:tab pos="630555" algn="l"/>
              </a:tabLst>
            </a:pPr>
            <a:r>
              <a:rPr lang="en-US" sz="1200" b="1" dirty="0" smtClean="0">
                <a:solidFill>
                  <a:srgbClr val="FF0000"/>
                </a:solidFill>
                <a:latin typeface="Times New Roman" panose="02020603050405020304" pitchFamily="18" charset="0"/>
                <a:ea typeface="Calibri" panose="020F0502020204030204" pitchFamily="34" charset="0"/>
                <a:cs typeface="Microsoft Uighur" panose="020B0604020202020204" charset="-78"/>
              </a:rPr>
              <a:t>PT1: </a:t>
            </a:r>
            <a:r>
              <a:rPr lang="en-US" sz="1200" dirty="0" err="1" smtClean="0">
                <a:latin typeface="Times New Roman" panose="02020603050405020304" pitchFamily="18" charset="0"/>
                <a:ea typeface="Calibri" panose="020F0502020204030204" pitchFamily="34" charset="0"/>
                <a:cs typeface="Microsoft Uighur" panose="020B0604020202020204" charset="-78"/>
              </a:rPr>
              <a:t>Tự</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xây</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dựng</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hoặc</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thuê</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xây</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dựng</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hoặc</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được</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hỗ</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trợ</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xây</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dựng</a:t>
            </a:r>
            <a:endParaRPr lang="en-US" sz="1200" dirty="0">
              <a:latin typeface="Calibri" panose="020F0502020204030204" pitchFamily="34" charset="0"/>
              <a:ea typeface="Calibri" panose="020F0502020204030204" pitchFamily="34" charset="0"/>
              <a:cs typeface="Microsoft Uighur" panose="020B0604020202020204" charset="-78"/>
            </a:endParaRPr>
          </a:p>
          <a:p>
            <a:pPr algn="just">
              <a:lnSpc>
                <a:spcPts val="1700"/>
              </a:lnSpc>
              <a:spcBef>
                <a:spcPts val="200"/>
              </a:spcBef>
              <a:spcAft>
                <a:spcPts val="200"/>
              </a:spcAft>
              <a:tabLst>
                <a:tab pos="630555" algn="l"/>
              </a:tabLst>
            </a:pPr>
            <a:r>
              <a:rPr lang="en-US" sz="1200" b="1" dirty="0" smtClean="0">
                <a:solidFill>
                  <a:srgbClr val="FF0000"/>
                </a:solidFill>
                <a:latin typeface="Times New Roman" panose="02020603050405020304" pitchFamily="18" charset="0"/>
                <a:ea typeface="Calibri" panose="020F0502020204030204" pitchFamily="34" charset="0"/>
                <a:cs typeface="Microsoft Uighur" panose="020B0604020202020204" charset="-78"/>
              </a:rPr>
              <a:t>PT2: </a:t>
            </a:r>
            <a:r>
              <a:rPr lang="en-US" sz="1200" dirty="0" err="1" smtClean="0">
                <a:latin typeface="Times New Roman" panose="02020603050405020304" pitchFamily="18" charset="0"/>
                <a:ea typeface="Calibri" panose="020F0502020204030204" pitchFamily="34" charset="0"/>
                <a:cs typeface="Microsoft Uighur" panose="020B0604020202020204" charset="-78"/>
              </a:rPr>
              <a:t>Thuê</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đơn</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vị</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cá</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nhân</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có</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năng</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lực</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về</a:t>
            </a:r>
            <a:r>
              <a:rPr lang="en-US" sz="1200" dirty="0" smtClean="0">
                <a:latin typeface="Times New Roman" panose="02020603050405020304" pitchFamily="18" charset="0"/>
                <a:ea typeface="Calibri" panose="020F0502020204030204" pitchFamily="34" charset="0"/>
                <a:cs typeface="Microsoft Uighur" panose="020B0604020202020204" charset="-78"/>
              </a:rPr>
              <a:t> HĐXD </a:t>
            </a:r>
            <a:r>
              <a:rPr lang="en-US" sz="1200" dirty="0" err="1" smtClean="0">
                <a:latin typeface="Times New Roman" panose="02020603050405020304" pitchFamily="18" charset="0"/>
                <a:ea typeface="Calibri" panose="020F0502020204030204" pitchFamily="34" charset="0"/>
                <a:cs typeface="Microsoft Uighur" panose="020B0604020202020204" charset="-78"/>
              </a:rPr>
              <a:t>để</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xây</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dựng</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đối</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với</a:t>
            </a:r>
            <a:r>
              <a:rPr lang="en-US" sz="1200" dirty="0" smtClean="0">
                <a:latin typeface="Times New Roman" panose="02020603050405020304" pitchFamily="18" charset="0"/>
                <a:ea typeface="Calibri" panose="020F0502020204030204" pitchFamily="34" charset="0"/>
                <a:cs typeface="Microsoft Uighur" panose="020B0604020202020204" charset="-78"/>
              </a:rPr>
              <a:t> t/h </a:t>
            </a:r>
            <a:r>
              <a:rPr lang="en-US" sz="1200" dirty="0" err="1" smtClean="0">
                <a:latin typeface="Times New Roman" panose="02020603050405020304" pitchFamily="18" charset="0"/>
                <a:ea typeface="Calibri" panose="020F0502020204030204" pitchFamily="34" charset="0"/>
                <a:cs typeface="Microsoft Uighur" panose="020B0604020202020204" charset="-78"/>
              </a:rPr>
              <a:t>pháp</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luật</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xây</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dựng</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quy</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định</a:t>
            </a:r>
            <a:endParaRPr lang="en-US" sz="1200" dirty="0">
              <a:latin typeface="Calibri" panose="020F0502020204030204" pitchFamily="34" charset="0"/>
              <a:ea typeface="Calibri" panose="020F0502020204030204" pitchFamily="34" charset="0"/>
              <a:cs typeface="Microsoft Uighur" panose="020B0604020202020204" charset="-78"/>
            </a:endParaRPr>
          </a:p>
          <a:p>
            <a:pPr algn="just">
              <a:lnSpc>
                <a:spcPts val="1700"/>
              </a:lnSpc>
              <a:spcBef>
                <a:spcPts val="200"/>
              </a:spcBef>
              <a:spcAft>
                <a:spcPts val="200"/>
              </a:spcAft>
              <a:tabLst>
                <a:tab pos="630555" algn="l"/>
              </a:tabLst>
            </a:pPr>
            <a:r>
              <a:rPr lang="en-US" sz="1200" b="1" dirty="0" smtClean="0">
                <a:solidFill>
                  <a:srgbClr val="FF0000"/>
                </a:solidFill>
                <a:latin typeface="Times New Roman" panose="02020603050405020304" pitchFamily="18" charset="0"/>
                <a:ea typeface="Calibri" panose="020F0502020204030204" pitchFamily="34" charset="0"/>
                <a:cs typeface="Microsoft Uighur" panose="020B0604020202020204" charset="-78"/>
              </a:rPr>
              <a:t>PT3: </a:t>
            </a:r>
            <a:r>
              <a:rPr lang="en-US" sz="1200" dirty="0" err="1" smtClean="0">
                <a:latin typeface="Times New Roman" panose="02020603050405020304" pitchFamily="18" charset="0"/>
                <a:ea typeface="Calibri" panose="020F0502020204030204" pitchFamily="34" charset="0"/>
                <a:cs typeface="Microsoft Uighur" panose="020B0604020202020204" charset="-78"/>
              </a:rPr>
              <a:t>Hợp</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tác</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giúp</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xây</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dựng</a:t>
            </a:r>
            <a:r>
              <a:rPr lang="en-US" sz="1200" dirty="0" smtClean="0">
                <a:latin typeface="Times New Roman" panose="02020603050405020304" pitchFamily="18" charset="0"/>
                <a:ea typeface="Calibri" panose="020F0502020204030204" pitchFamily="34" charset="0"/>
                <a:cs typeface="Microsoft Uighur" panose="020B0604020202020204" charset="-78"/>
              </a:rPr>
              <a:t> NO</a:t>
            </a:r>
            <a:endParaRPr lang="en-US" sz="1200" dirty="0">
              <a:effectLst/>
              <a:latin typeface="Calibri" panose="020F0502020204030204" pitchFamily="34" charset="0"/>
              <a:ea typeface="Calibri" panose="020F0502020204030204" pitchFamily="34" charset="0"/>
              <a:cs typeface="Microsoft Uighur" panose="020B0604020202020204" charset="-78"/>
            </a:endParaRPr>
          </a:p>
        </p:txBody>
      </p:sp>
      <p:sp>
        <p:nvSpPr>
          <p:cNvPr id="24" name="Rectangle 23"/>
          <p:cNvSpPr/>
          <p:nvPr/>
        </p:nvSpPr>
        <p:spPr>
          <a:xfrm>
            <a:off x="1768320" y="3677251"/>
            <a:ext cx="2080485" cy="294889"/>
          </a:xfrm>
          <a:prstGeom prst="rect">
            <a:avLst/>
          </a:prstGeom>
          <a:solidFill>
            <a:schemeClr val="bg2">
              <a:lumMod val="90000"/>
            </a:schemeClr>
          </a:solidFill>
          <a:ln w="9525"/>
        </p:spPr>
        <p:style>
          <a:lnRef idx="2">
            <a:schemeClr val="dk1"/>
          </a:lnRef>
          <a:fillRef idx="1">
            <a:schemeClr val="lt1"/>
          </a:fillRef>
          <a:effectRef idx="0">
            <a:schemeClr val="dk1"/>
          </a:effectRef>
          <a:fontRef idx="minor">
            <a:schemeClr val="dk1"/>
          </a:fontRef>
        </p:style>
        <p:txBody>
          <a:bodyPr wrap="square">
            <a:spAutoFit/>
          </a:bodyPr>
          <a:lstStyle/>
          <a:p>
            <a:pPr algn="ctr">
              <a:lnSpc>
                <a:spcPts val="1700"/>
              </a:lnSpc>
              <a:spcBef>
                <a:spcPts val="600"/>
              </a:spcBef>
              <a:spcAft>
                <a:spcPts val="600"/>
              </a:spcAft>
            </a:pP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TỔ CHỨC</a:t>
            </a:r>
            <a:endParaRPr lang="en-US" sz="13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25"/>
          <p:cNvSpPr/>
          <p:nvPr/>
        </p:nvSpPr>
        <p:spPr>
          <a:xfrm>
            <a:off x="5092304" y="3903484"/>
            <a:ext cx="3957536" cy="1015663"/>
          </a:xfrm>
          <a:prstGeom prst="rect">
            <a:avLst/>
          </a:prstGeom>
          <a:noFill/>
          <a:ln>
            <a:solidFill>
              <a:schemeClr val="bg2">
                <a:lumMod val="50000"/>
              </a:schemeClr>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ts val="1700"/>
              </a:lnSpc>
              <a:spcBef>
                <a:spcPts val="200"/>
              </a:spcBef>
              <a:spcAft>
                <a:spcPts val="200"/>
              </a:spcAft>
              <a:tabLst>
                <a:tab pos="630555" algn="l"/>
              </a:tabLst>
            </a:pPr>
            <a:r>
              <a:rPr lang="en-US" sz="1200" b="1" dirty="0" smtClean="0">
                <a:solidFill>
                  <a:srgbClr val="FF0000"/>
                </a:solidFill>
                <a:latin typeface="Times New Roman" panose="02020603050405020304" pitchFamily="18" charset="0"/>
                <a:ea typeface="Calibri" panose="020F0502020204030204" pitchFamily="34" charset="0"/>
                <a:cs typeface="Microsoft Uighur" panose="020B0604020202020204" charset="-78"/>
              </a:rPr>
              <a:t>PT1: </a:t>
            </a:r>
            <a:r>
              <a:rPr lang="en-US" sz="1200" dirty="0" err="1" smtClean="0">
                <a:latin typeface="Times New Roman" panose="02020603050405020304" pitchFamily="18" charset="0"/>
                <a:ea typeface="Calibri" panose="020F0502020204030204" pitchFamily="34" charset="0"/>
                <a:cs typeface="Microsoft Uighur" panose="020B0604020202020204" charset="-78"/>
              </a:rPr>
              <a:t>Hợp</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tác</a:t>
            </a:r>
            <a:r>
              <a:rPr lang="en-US" sz="1200" dirty="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cải</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tạo</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chỉnh</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trang</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đô</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thị</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hoặc</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để</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cải</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tạo</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xây</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dựng</a:t>
            </a:r>
            <a:r>
              <a:rPr lang="en-US" sz="1200" dirty="0" smtClean="0">
                <a:latin typeface="Times New Roman" panose="02020603050405020304" pitchFamily="18" charset="0"/>
                <a:ea typeface="Calibri" panose="020F0502020204030204" pitchFamily="34" charset="0"/>
                <a:cs typeface="Microsoft Uighur" panose="020B0604020202020204" charset="-78"/>
              </a:rPr>
              <a:t> NCC </a:t>
            </a:r>
            <a:r>
              <a:rPr lang="en-US" sz="1200" dirty="0" err="1" smtClean="0">
                <a:latin typeface="Times New Roman" panose="02020603050405020304" pitchFamily="18" charset="0"/>
                <a:ea typeface="Calibri" panose="020F0502020204030204" pitchFamily="34" charset="0"/>
                <a:cs typeface="Microsoft Uighur" panose="020B0604020202020204" charset="-78"/>
              </a:rPr>
              <a:t>theo</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quy</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định</a:t>
            </a:r>
            <a:endParaRPr lang="en-US" sz="1200" dirty="0">
              <a:latin typeface="Calibri" panose="020F0502020204030204" pitchFamily="34" charset="0"/>
              <a:ea typeface="Calibri" panose="020F0502020204030204" pitchFamily="34" charset="0"/>
              <a:cs typeface="Microsoft Uighur" panose="020B0604020202020204" charset="-78"/>
            </a:endParaRPr>
          </a:p>
          <a:p>
            <a:pPr algn="just">
              <a:lnSpc>
                <a:spcPts val="1700"/>
              </a:lnSpc>
              <a:spcBef>
                <a:spcPts val="200"/>
              </a:spcBef>
              <a:spcAft>
                <a:spcPts val="200"/>
              </a:spcAft>
              <a:tabLst>
                <a:tab pos="630555" algn="l"/>
              </a:tabLst>
            </a:pPr>
            <a:r>
              <a:rPr lang="en-US" sz="1200" b="1" dirty="0" smtClean="0">
                <a:solidFill>
                  <a:srgbClr val="FF0000"/>
                </a:solidFill>
                <a:latin typeface="Times New Roman" panose="02020603050405020304" pitchFamily="18" charset="0"/>
                <a:ea typeface="Calibri" panose="020F0502020204030204" pitchFamily="34" charset="0"/>
                <a:cs typeface="Microsoft Uighur" panose="020B0604020202020204" charset="-78"/>
              </a:rPr>
              <a:t>PT2: </a:t>
            </a:r>
            <a:r>
              <a:rPr lang="en-US" sz="1200" dirty="0" err="1" smtClean="0">
                <a:latin typeface="Times New Roman" panose="02020603050405020304" pitchFamily="18" charset="0"/>
                <a:ea typeface="Calibri" panose="020F0502020204030204" pitchFamily="34" charset="0"/>
                <a:cs typeface="Microsoft Uighur" panose="020B0604020202020204" charset="-78"/>
              </a:rPr>
              <a:t>Hợp</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tác</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giúp</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nhau</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xây</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dựng</a:t>
            </a:r>
            <a:r>
              <a:rPr lang="en-US" sz="1200" dirty="0" smtClean="0">
                <a:latin typeface="Times New Roman" panose="02020603050405020304" pitchFamily="18" charset="0"/>
                <a:ea typeface="Calibri" panose="020F0502020204030204" pitchFamily="34" charset="0"/>
                <a:cs typeface="Microsoft Uighur" panose="020B0604020202020204" charset="-78"/>
              </a:rPr>
              <a:t> NO bang </a:t>
            </a:r>
            <a:r>
              <a:rPr lang="en-US" sz="1200" dirty="0" err="1" smtClean="0">
                <a:latin typeface="Times New Roman" panose="02020603050405020304" pitchFamily="18" charset="0"/>
                <a:ea typeface="Calibri" panose="020F0502020204030204" pitchFamily="34" charset="0"/>
                <a:cs typeface="Microsoft Uighur" panose="020B0604020202020204" charset="-78"/>
              </a:rPr>
              <a:t>góp</a:t>
            </a:r>
            <a:r>
              <a:rPr lang="en-US" sz="1200" dirty="0" smtClean="0">
                <a:latin typeface="Times New Roman" panose="02020603050405020304" pitchFamily="18" charset="0"/>
                <a:ea typeface="Calibri" panose="020F0502020204030204" pitchFamily="34" charset="0"/>
                <a:cs typeface="Microsoft Uighur" panose="020B0604020202020204" charset="-78"/>
              </a:rPr>
              <a:t> QSDĐ, </a:t>
            </a:r>
            <a:r>
              <a:rPr lang="en-US" sz="1200" dirty="0" err="1" smtClean="0">
                <a:latin typeface="Times New Roman" panose="02020603050405020304" pitchFamily="18" charset="0"/>
                <a:ea typeface="Calibri" panose="020F0502020204030204" pitchFamily="34" charset="0"/>
                <a:cs typeface="Microsoft Uighur" panose="020B0604020202020204" charset="-78"/>
              </a:rPr>
              <a:t>vốn</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nhân</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công,vật</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liệu</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công</a:t>
            </a:r>
            <a:r>
              <a:rPr lang="en-US" sz="1200" dirty="0" smtClean="0">
                <a:latin typeface="Times New Roman" panose="02020603050405020304" pitchFamily="18" charset="0"/>
                <a:ea typeface="Calibri" panose="020F0502020204030204" pitchFamily="34" charset="0"/>
                <a:cs typeface="Microsoft Uighur" panose="020B0604020202020204" charset="-78"/>
              </a:rPr>
              <a:t> </a:t>
            </a:r>
            <a:r>
              <a:rPr lang="en-US" sz="1200" dirty="0" err="1" smtClean="0">
                <a:latin typeface="Times New Roman" panose="02020603050405020304" pitchFamily="18" charset="0"/>
                <a:ea typeface="Calibri" panose="020F0502020204030204" pitchFamily="34" charset="0"/>
                <a:cs typeface="Microsoft Uighur" panose="020B0604020202020204" charset="-78"/>
              </a:rPr>
              <a:t>sức</a:t>
            </a:r>
            <a:r>
              <a:rPr lang="en-US" sz="1200" dirty="0" smtClean="0">
                <a:latin typeface="Times New Roman" panose="02020603050405020304" pitchFamily="18" charset="0"/>
                <a:ea typeface="Calibri" panose="020F0502020204030204" pitchFamily="34" charset="0"/>
                <a:cs typeface="Microsoft Uighur" panose="020B0604020202020204" charset="-78"/>
              </a:rPr>
              <a:t>,…</a:t>
            </a:r>
            <a:endParaRPr lang="en-US" sz="1200" dirty="0">
              <a:latin typeface="Calibri" panose="020F0502020204030204" pitchFamily="34" charset="0"/>
              <a:ea typeface="Calibri" panose="020F0502020204030204" pitchFamily="34" charset="0"/>
              <a:cs typeface="Microsoft Uighur" panose="020B0604020202020204" charset="-78"/>
            </a:endParaRPr>
          </a:p>
        </p:txBody>
      </p:sp>
      <p:sp>
        <p:nvSpPr>
          <p:cNvPr id="27" name="Rectangle 26"/>
          <p:cNvSpPr/>
          <p:nvPr/>
        </p:nvSpPr>
        <p:spPr>
          <a:xfrm>
            <a:off x="6218355" y="3677250"/>
            <a:ext cx="2080485" cy="294889"/>
          </a:xfrm>
          <a:prstGeom prst="rect">
            <a:avLst/>
          </a:prstGeom>
          <a:solidFill>
            <a:srgbClr val="FFFF00"/>
          </a:solidFill>
          <a:ln w="9525"/>
        </p:spPr>
        <p:style>
          <a:lnRef idx="2">
            <a:schemeClr val="dk1"/>
          </a:lnRef>
          <a:fillRef idx="1">
            <a:schemeClr val="lt1"/>
          </a:fillRef>
          <a:effectRef idx="0">
            <a:schemeClr val="dk1"/>
          </a:effectRef>
          <a:fontRef idx="minor">
            <a:schemeClr val="dk1"/>
          </a:fontRef>
        </p:style>
        <p:txBody>
          <a:bodyPr wrap="square">
            <a:spAutoFit/>
          </a:bodyPr>
          <a:lstStyle/>
          <a:p>
            <a:pPr algn="ctr">
              <a:lnSpc>
                <a:spcPts val="1700"/>
              </a:lnSpc>
              <a:spcBef>
                <a:spcPts val="600"/>
              </a:spcBef>
              <a:spcAft>
                <a:spcPts val="600"/>
              </a:spcAft>
            </a:pP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CÁ NHÂN</a:t>
            </a:r>
            <a:endParaRPr lang="en-US" sz="13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533396" y="1570877"/>
            <a:ext cx="8426045" cy="310341"/>
          </a:xfrm>
          <a:prstGeom prst="rect">
            <a:avLst/>
          </a:prstGeom>
        </p:spPr>
        <p:txBody>
          <a:bodyPr wrap="square">
            <a:spAutoFit/>
          </a:bodyPr>
          <a:lstStyle/>
          <a:p>
            <a:pPr algn="just">
              <a:lnSpc>
                <a:spcPts val="1650"/>
              </a:lnSpc>
              <a:spcBef>
                <a:spcPts val="600"/>
              </a:spcBef>
              <a:spcAft>
                <a:spcPts val="600"/>
              </a:spcAft>
            </a:pPr>
            <a:r>
              <a:rPr lang="vi-VN" sz="1200" b="1" dirty="0">
                <a:solidFill>
                  <a:srgbClr val="FF0000"/>
                </a:solidFill>
                <a:latin typeface="Times New Roman" panose="02020603050405020304" pitchFamily="18" charset="0"/>
                <a:cs typeface="Times New Roman" panose="02020603050405020304" pitchFamily="18" charset="0"/>
              </a:rPr>
              <a:t>1. </a:t>
            </a:r>
            <a:r>
              <a:rPr lang="vi-VN" sz="1200" dirty="0">
                <a:solidFill>
                  <a:schemeClr val="accent6">
                    <a:lumMod val="75000"/>
                  </a:schemeClr>
                </a:solidFill>
                <a:latin typeface="Times New Roman" panose="02020603050405020304" pitchFamily="18" charset="0"/>
                <a:cs typeface="Times New Roman" panose="02020603050405020304" pitchFamily="18" charset="0"/>
              </a:rPr>
              <a:t>Phải phù hợp với quy hoạch xây dựng và tuân thủ quy định của pháp luật về xây dựng. </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p:cNvSpPr/>
          <p:nvPr/>
        </p:nvSpPr>
        <p:spPr>
          <a:xfrm>
            <a:off x="533395" y="1849075"/>
            <a:ext cx="8426045" cy="528350"/>
          </a:xfrm>
          <a:prstGeom prst="rect">
            <a:avLst/>
          </a:prstGeom>
        </p:spPr>
        <p:txBody>
          <a:bodyPr wrap="square">
            <a:spAutoFit/>
          </a:bodyPr>
          <a:lstStyle/>
          <a:p>
            <a:pPr algn="just">
              <a:lnSpc>
                <a:spcPts val="1700"/>
              </a:lnSpc>
              <a:spcBef>
                <a:spcPts val="600"/>
              </a:spcBef>
              <a:spcAft>
                <a:spcPts val="600"/>
              </a:spcAft>
            </a:pPr>
            <a:r>
              <a:rPr lang="vi-VN" sz="1200" b="1" dirty="0">
                <a:solidFill>
                  <a:srgbClr val="FF0000"/>
                </a:solidFill>
                <a:latin typeface="Times New Roman" panose="02020603050405020304" pitchFamily="18" charset="0"/>
                <a:cs typeface="Times New Roman" panose="02020603050405020304" pitchFamily="18" charset="0"/>
              </a:rPr>
              <a:t>2. </a:t>
            </a:r>
            <a:r>
              <a:rPr lang="en-US" sz="1200" dirty="0">
                <a:solidFill>
                  <a:schemeClr val="accent6">
                    <a:lumMod val="75000"/>
                  </a:schemeClr>
                </a:solidFill>
                <a:latin typeface="Times New Roman" panose="02020603050405020304" pitchFamily="18" charset="0"/>
                <a:cs typeface="Times New Roman" panose="02020603050405020304" pitchFamily="18" charset="0"/>
              </a:rPr>
              <a:t>P</a:t>
            </a:r>
            <a:r>
              <a:rPr lang="vi-VN" sz="1200" dirty="0">
                <a:solidFill>
                  <a:schemeClr val="accent6">
                    <a:lumMod val="75000"/>
                  </a:schemeClr>
                </a:solidFill>
                <a:latin typeface="Times New Roman" panose="02020603050405020304" pitchFamily="18" charset="0"/>
                <a:cs typeface="Times New Roman" panose="02020603050405020304" pitchFamily="18" charset="0"/>
              </a:rPr>
              <a:t>hải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bảo </a:t>
            </a:r>
            <a:r>
              <a:rPr lang="vi-VN" sz="1200" dirty="0">
                <a:solidFill>
                  <a:schemeClr val="accent6">
                    <a:lumMod val="75000"/>
                  </a:schemeClr>
                </a:solidFill>
                <a:latin typeface="Times New Roman" panose="02020603050405020304" pitchFamily="18" charset="0"/>
                <a:cs typeface="Times New Roman" panose="02020603050405020304" pitchFamily="18" charset="0"/>
              </a:rPr>
              <a:t>đảm kết nối với hệ thống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HTKT</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chung, vệ </a:t>
            </a:r>
            <a:r>
              <a:rPr lang="vi-VN" sz="1200" dirty="0">
                <a:solidFill>
                  <a:schemeClr val="accent6">
                    <a:lumMod val="75000"/>
                  </a:schemeClr>
                </a:solidFill>
                <a:latin typeface="Times New Roman" panose="02020603050405020304" pitchFamily="18" charset="0"/>
                <a:cs typeface="Times New Roman" panose="02020603050405020304" pitchFamily="18" charset="0"/>
              </a:rPr>
              <a:t>sinh, môi trường, kiến trúc, cảnh quan và không xâm phạm đến quyền, lợi ích hợp pháp của chủ sở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công </a:t>
            </a:r>
            <a:r>
              <a:rPr lang="vi-VN" sz="1200" dirty="0">
                <a:solidFill>
                  <a:schemeClr val="accent6">
                    <a:lumMod val="75000"/>
                  </a:schemeClr>
                </a:solidFill>
                <a:latin typeface="Times New Roman" panose="02020603050405020304" pitchFamily="18" charset="0"/>
                <a:cs typeface="Times New Roman" panose="02020603050405020304" pitchFamily="18" charset="0"/>
              </a:rPr>
              <a:t>trình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liền kề</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 bảo </a:t>
            </a:r>
            <a:r>
              <a:rPr lang="vi-VN" sz="1200" dirty="0">
                <a:solidFill>
                  <a:schemeClr val="accent6">
                    <a:lumMod val="75000"/>
                  </a:schemeClr>
                </a:solidFill>
                <a:latin typeface="Times New Roman" panose="02020603050405020304" pitchFamily="18" charset="0"/>
                <a:cs typeface="Times New Roman" panose="02020603050405020304" pitchFamily="18" charset="0"/>
              </a:rPr>
              <a:t>tồn kiến trúc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truyền </a:t>
            </a:r>
            <a:r>
              <a:rPr lang="vi-VN" sz="1200" dirty="0">
                <a:solidFill>
                  <a:schemeClr val="accent6">
                    <a:lumMod val="75000"/>
                  </a:schemeClr>
                </a:solidFill>
                <a:latin typeface="Times New Roman" panose="02020603050405020304" pitchFamily="18" charset="0"/>
                <a:cs typeface="Times New Roman" panose="02020603050405020304" pitchFamily="18" charset="0"/>
              </a:rPr>
              <a:t>thống, phù hợp với phong tục, tập quán,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QH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chi </a:t>
            </a:r>
            <a:r>
              <a:rPr lang="vi-VN" sz="1200" dirty="0">
                <a:solidFill>
                  <a:schemeClr val="accent6">
                    <a:lumMod val="75000"/>
                  </a:schemeClr>
                </a:solidFill>
                <a:latin typeface="Times New Roman" panose="02020603050405020304" pitchFamily="18" charset="0"/>
                <a:cs typeface="Times New Roman" panose="02020603050405020304" pitchFamily="18" charset="0"/>
              </a:rPr>
              <a:t>tiết xây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dựng.</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533393" y="2334840"/>
            <a:ext cx="7939487" cy="276999"/>
          </a:xfrm>
          <a:prstGeom prst="rect">
            <a:avLst/>
          </a:prstGeom>
        </p:spPr>
        <p:txBody>
          <a:bodyPr wrap="square">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3</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C</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hỉ </a:t>
            </a:r>
            <a:r>
              <a:rPr lang="vi-VN" sz="1200" dirty="0">
                <a:solidFill>
                  <a:schemeClr val="accent6">
                    <a:lumMod val="75000"/>
                  </a:schemeClr>
                </a:solidFill>
                <a:latin typeface="Times New Roman" panose="02020603050405020304" pitchFamily="18" charset="0"/>
                <a:cs typeface="Times New Roman" panose="02020603050405020304" pitchFamily="18" charset="0"/>
              </a:rPr>
              <a:t>được xây dựng nhà ở trên diện tích đất ở thuộc quyền sử dụng của mình</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8" name="Rectangle 7"/>
          <p:cNvSpPr/>
          <p:nvPr/>
        </p:nvSpPr>
        <p:spPr>
          <a:xfrm>
            <a:off x="533393" y="2611839"/>
            <a:ext cx="8434618" cy="528350"/>
          </a:xfrm>
          <a:prstGeom prst="rect">
            <a:avLst/>
          </a:prstGeom>
        </p:spPr>
        <p:txBody>
          <a:bodyPr wrap="square">
            <a:spAutoFit/>
          </a:bodyPr>
          <a:lstStyle/>
          <a:p>
            <a:pPr algn="just">
              <a:lnSpc>
                <a:spcPts val="1650"/>
              </a:lnSpc>
              <a:spcBef>
                <a:spcPts val="600"/>
              </a:spcBef>
              <a:spcAft>
                <a:spcPts val="600"/>
              </a:spcAft>
            </a:pPr>
            <a:r>
              <a:rPr lang="en-US" sz="1200" b="1" dirty="0" smtClean="0">
                <a:solidFill>
                  <a:srgbClr val="FF0000"/>
                </a:solidFill>
                <a:latin typeface="Times New Roman" panose="02020603050405020304" pitchFamily="18" charset="0"/>
                <a:cs typeface="Times New Roman" panose="02020603050405020304" pitchFamily="18" charset="0"/>
              </a:rPr>
              <a:t>4</a:t>
            </a:r>
            <a:r>
              <a:rPr lang="vi-VN" sz="1200" b="1" dirty="0" smtClean="0">
                <a:solidFill>
                  <a:srgbClr val="FF0000"/>
                </a:solidFill>
                <a:latin typeface="Times New Roman" panose="02020603050405020304" pitchFamily="18" charset="0"/>
                <a:cs typeface="Times New Roman" panose="02020603050405020304" pitchFamily="18" charset="0"/>
              </a:rPr>
              <a:t>.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UBND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tỉnh </a:t>
            </a:r>
            <a:r>
              <a:rPr lang="vi-VN" sz="1200" dirty="0">
                <a:solidFill>
                  <a:schemeClr val="accent6">
                    <a:lumMod val="75000"/>
                  </a:schemeClr>
                </a:solidFill>
                <a:latin typeface="Times New Roman" panose="02020603050405020304" pitchFamily="18" charset="0"/>
                <a:cs typeface="Times New Roman" panose="02020603050405020304" pitchFamily="18" charset="0"/>
              </a:rPr>
              <a:t>xem xét, hỗ trợ một phần hoặc toàn bộ kinh phí từ ngân sách theo quy định của pháp luật về ngân sách nhà nước để cá nhân bảo tồn, bảo trì, cải tạo nhà ở trong khu vực cần bảo tồn giá trị nghệ thuật, văn hóa, lịch sử.</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05001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44450" y="0"/>
            <a:ext cx="9144000"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04</a:t>
            </a:r>
            <a:r>
              <a:rPr lang="en-US" sz="1800" smtClean="0">
                <a:solidFill>
                  <a:srgbClr val="ED2727"/>
                </a:solidFill>
                <a:latin typeface="Times New Roman" panose="02020603050405020304" pitchFamily="18" charset="0"/>
                <a:cs typeface="Times New Roman" panose="02020603050405020304" pitchFamily="18" charset="0"/>
              </a:rPr>
              <a:t>. VỀ </a:t>
            </a:r>
            <a:r>
              <a:rPr lang="en" sz="1800" smtClean="0">
                <a:solidFill>
                  <a:srgbClr val="ED2727"/>
                </a:solidFill>
                <a:latin typeface="Times New Roman" panose="02020603050405020304" pitchFamily="18" charset="0"/>
                <a:cs typeface="Times New Roman" panose="02020603050405020304" pitchFamily="18" charset="0"/>
              </a:rPr>
              <a:t>PHÁT </a:t>
            </a:r>
            <a:r>
              <a:rPr lang="en" sz="1800" dirty="0" smtClean="0">
                <a:solidFill>
                  <a:srgbClr val="ED2727"/>
                </a:solidFill>
                <a:latin typeface="Times New Roman" panose="02020603050405020304" pitchFamily="18" charset="0"/>
                <a:cs typeface="Times New Roman" panose="02020603050405020304" pitchFamily="18" charset="0"/>
              </a:rPr>
              <a:t>TRIỂN NHÀ Ở</a:t>
            </a:r>
            <a:endParaRPr sz="1800" dirty="0">
              <a:solidFill>
                <a:srgbClr val="ED2727"/>
              </a:solidFill>
            </a:endParaRPr>
          </a:p>
        </p:txBody>
      </p:sp>
      <p:grpSp>
        <p:nvGrpSpPr>
          <p:cNvPr id="28" name="Google Shape;844;p48"/>
          <p:cNvGrpSpPr/>
          <p:nvPr/>
        </p:nvGrpSpPr>
        <p:grpSpPr>
          <a:xfrm>
            <a:off x="8348782" y="2945501"/>
            <a:ext cx="423196" cy="398234"/>
            <a:chOff x="1649829" y="1700610"/>
            <a:chExt cx="470343" cy="439203"/>
          </a:xfrm>
        </p:grpSpPr>
        <p:sp>
          <p:nvSpPr>
            <p:cNvPr id="29" name="Google Shape;845;p48"/>
            <p:cNvSpPr/>
            <p:nvPr/>
          </p:nvSpPr>
          <p:spPr>
            <a:xfrm>
              <a:off x="1767926" y="2025006"/>
              <a:ext cx="96769" cy="114806"/>
            </a:xfrm>
            <a:custGeom>
              <a:avLst/>
              <a:gdLst/>
              <a:ahLst/>
              <a:cxnLst/>
              <a:rect l="l" t="t" r="r" b="b"/>
              <a:pathLst>
                <a:path w="1706" h="2024" extrusionOk="0">
                  <a:moveTo>
                    <a:pt x="854" y="1"/>
                  </a:moveTo>
                  <a:lnTo>
                    <a:pt x="549" y="675"/>
                  </a:lnTo>
                  <a:lnTo>
                    <a:pt x="1" y="1013"/>
                  </a:lnTo>
                  <a:lnTo>
                    <a:pt x="549" y="1350"/>
                  </a:lnTo>
                  <a:lnTo>
                    <a:pt x="854" y="2024"/>
                  </a:lnTo>
                  <a:lnTo>
                    <a:pt x="1157" y="1350"/>
                  </a:lnTo>
                  <a:lnTo>
                    <a:pt x="1706" y="1013"/>
                  </a:lnTo>
                  <a:lnTo>
                    <a:pt x="1157" y="675"/>
                  </a:lnTo>
                  <a:lnTo>
                    <a:pt x="8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46;p48"/>
            <p:cNvSpPr/>
            <p:nvPr/>
          </p:nvSpPr>
          <p:spPr>
            <a:xfrm>
              <a:off x="1977345" y="1767315"/>
              <a:ext cx="142827" cy="169600"/>
            </a:xfrm>
            <a:custGeom>
              <a:avLst/>
              <a:gdLst/>
              <a:ahLst/>
              <a:cxnLst/>
              <a:rect l="l" t="t" r="r" b="b"/>
              <a:pathLst>
                <a:path w="2518" h="2990" extrusionOk="0">
                  <a:moveTo>
                    <a:pt x="1258" y="1"/>
                  </a:moveTo>
                  <a:lnTo>
                    <a:pt x="810" y="996"/>
                  </a:lnTo>
                  <a:lnTo>
                    <a:pt x="0" y="1495"/>
                  </a:lnTo>
                  <a:lnTo>
                    <a:pt x="810" y="1993"/>
                  </a:lnTo>
                  <a:lnTo>
                    <a:pt x="1258" y="2989"/>
                  </a:lnTo>
                  <a:lnTo>
                    <a:pt x="1707" y="1993"/>
                  </a:lnTo>
                  <a:lnTo>
                    <a:pt x="2517" y="1495"/>
                  </a:lnTo>
                  <a:lnTo>
                    <a:pt x="1707" y="996"/>
                  </a:lnTo>
                  <a:lnTo>
                    <a:pt x="12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47;p48"/>
            <p:cNvSpPr/>
            <p:nvPr/>
          </p:nvSpPr>
          <p:spPr>
            <a:xfrm>
              <a:off x="1649829" y="1700610"/>
              <a:ext cx="64550" cy="76632"/>
            </a:xfrm>
            <a:custGeom>
              <a:avLst/>
              <a:gdLst/>
              <a:ahLst/>
              <a:cxnLst/>
              <a:rect l="l" t="t" r="r" b="b"/>
              <a:pathLst>
                <a:path w="1138" h="1351" extrusionOk="0">
                  <a:moveTo>
                    <a:pt x="569" y="1"/>
                  </a:moveTo>
                  <a:lnTo>
                    <a:pt x="366" y="451"/>
                  </a:lnTo>
                  <a:lnTo>
                    <a:pt x="1" y="675"/>
                  </a:lnTo>
                  <a:lnTo>
                    <a:pt x="366" y="901"/>
                  </a:lnTo>
                  <a:lnTo>
                    <a:pt x="569" y="1351"/>
                  </a:lnTo>
                  <a:lnTo>
                    <a:pt x="771" y="901"/>
                  </a:lnTo>
                  <a:lnTo>
                    <a:pt x="1137" y="675"/>
                  </a:lnTo>
                  <a:lnTo>
                    <a:pt x="771" y="451"/>
                  </a:lnTo>
                  <a:lnTo>
                    <a:pt x="5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9080" y="3535708"/>
            <a:ext cx="1520759" cy="1520759"/>
          </a:xfrm>
          <a:prstGeom prst="rect">
            <a:avLst/>
          </a:prstGeom>
        </p:spPr>
      </p:pic>
      <p:sp>
        <p:nvSpPr>
          <p:cNvPr id="33" name="Rectangle 32"/>
          <p:cNvSpPr/>
          <p:nvPr/>
        </p:nvSpPr>
        <p:spPr>
          <a:xfrm>
            <a:off x="312689" y="962928"/>
            <a:ext cx="4405560" cy="1246495"/>
          </a:xfrm>
          <a:prstGeom prst="rect">
            <a:avLst/>
          </a:prstGeom>
        </p:spPr>
        <p:txBody>
          <a:bodyPr wrap="square">
            <a:spAutoFit/>
          </a:bodyPr>
          <a:lstStyle/>
          <a:p>
            <a:pPr algn="just">
              <a:spcAft>
                <a:spcPts val="600"/>
              </a:spcAft>
            </a:pPr>
            <a:r>
              <a:rPr lang="en-US" dirty="0" smtClean="0">
                <a:solidFill>
                  <a:srgbClr val="FF0000"/>
                </a:solidFill>
                <a:latin typeface="Times New Roman" panose="02020603050405020304" pitchFamily="18" charset="0"/>
                <a:cs typeface="Times New Roman" panose="02020603050405020304" pitchFamily="18" charset="0"/>
              </a:rPr>
              <a:t>(1) </a:t>
            </a:r>
            <a:r>
              <a:rPr lang="en-US" dirty="0" err="1" smtClean="0">
                <a:solidFill>
                  <a:srgbClr val="7030A0"/>
                </a:solidFill>
                <a:latin typeface="Times New Roman" panose="02020603050405020304" pitchFamily="18" charset="0"/>
                <a:cs typeface="Times New Roman" panose="02020603050405020304" pitchFamily="18" charset="0"/>
              </a:rPr>
              <a:t>Nhà</a:t>
            </a:r>
            <a:r>
              <a:rPr lang="en-US" dirty="0" smtClean="0">
                <a:solidFill>
                  <a:srgbClr val="7030A0"/>
                </a:solidFill>
                <a:latin typeface="Times New Roman" panose="02020603050405020304" pitchFamily="18" charset="0"/>
                <a:cs typeface="Times New Roman" panose="02020603050405020304" pitchFamily="18" charset="0"/>
              </a:rPr>
              <a:t> ở </a:t>
            </a:r>
            <a:r>
              <a:rPr lang="en-US" dirty="0" err="1" smtClean="0">
                <a:solidFill>
                  <a:srgbClr val="7030A0"/>
                </a:solidFill>
                <a:latin typeface="Times New Roman" panose="02020603050405020304" pitchFamily="18" charset="0"/>
                <a:cs typeface="Times New Roman" panose="02020603050405020304" pitchFamily="18" charset="0"/>
              </a:rPr>
              <a:t>từ</a:t>
            </a:r>
            <a:r>
              <a:rPr lang="en-US" dirty="0" smtClean="0">
                <a:solidFill>
                  <a:srgbClr val="7030A0"/>
                </a:solidFill>
                <a:latin typeface="Times New Roman" panose="02020603050405020304" pitchFamily="18" charset="0"/>
                <a:cs typeface="Times New Roman" panose="02020603050405020304" pitchFamily="18" charset="0"/>
              </a:rPr>
              <a:t> 02 </a:t>
            </a:r>
            <a:r>
              <a:rPr lang="en-US" dirty="0" err="1" smtClean="0">
                <a:solidFill>
                  <a:srgbClr val="7030A0"/>
                </a:solidFill>
                <a:latin typeface="Times New Roman" panose="02020603050405020304" pitchFamily="18" charset="0"/>
                <a:cs typeface="Times New Roman" panose="02020603050405020304" pitchFamily="18" charset="0"/>
              </a:rPr>
              <a:t>tầng</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trở</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lên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mà</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tại</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mỗi</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tầng</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có</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thiết</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kế</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căn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hộ</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để</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bán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cho</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thuê</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mua</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cho</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thuê</a:t>
            </a:r>
            <a:r>
              <a:rPr lang="en-US" dirty="0" smtClean="0">
                <a:solidFill>
                  <a:srgbClr val="7030A0"/>
                </a:solidFill>
                <a:latin typeface="Times New Roman" panose="02020603050405020304" pitchFamily="18" charset="0"/>
                <a:cs typeface="Times New Roman" panose="02020603050405020304" pitchFamily="18" charset="0"/>
              </a:rPr>
              <a:t> </a:t>
            </a:r>
            <a:r>
              <a:rPr lang="en-US" dirty="0" smtClean="0">
                <a:solidFill>
                  <a:srgbClr val="C00000"/>
                </a:solidFill>
                <a:latin typeface="Times New Roman" panose="02020603050405020304" pitchFamily="18" charset="0"/>
                <a:cs typeface="Times New Roman" panose="02020603050405020304" pitchFamily="18" charset="0"/>
              </a:rPr>
              <a:t>(</a:t>
            </a:r>
            <a:r>
              <a:rPr lang="en-US" err="1" smtClean="0">
                <a:solidFill>
                  <a:srgbClr val="C00000"/>
                </a:solidFill>
                <a:latin typeface="Times New Roman" panose="02020603050405020304" pitchFamily="18" charset="0"/>
                <a:cs typeface="Times New Roman" panose="02020603050405020304" pitchFamily="18" charset="0"/>
              </a:rPr>
              <a:t>không</a:t>
            </a:r>
            <a:r>
              <a:rPr lang="en-US" smtClean="0">
                <a:solidFill>
                  <a:srgbClr val="C00000"/>
                </a:solidFill>
                <a:latin typeface="Times New Roman" panose="02020603050405020304" pitchFamily="18" charset="0"/>
                <a:cs typeface="Times New Roman" panose="02020603050405020304" pitchFamily="18" charset="0"/>
              </a:rPr>
              <a:t> phân biệt quy mô số lượng căn hộ) </a:t>
            </a:r>
            <a:endParaRPr lang="en-US" dirty="0" smtClean="0">
              <a:solidFill>
                <a:srgbClr val="C00000"/>
              </a:solidFill>
              <a:latin typeface="Times New Roman" panose="02020603050405020304" pitchFamily="18" charset="0"/>
              <a:cs typeface="Times New Roman" panose="02020603050405020304" pitchFamily="18" charset="0"/>
            </a:endParaRPr>
          </a:p>
          <a:p>
            <a:pPr algn="just"/>
            <a:r>
              <a:rPr lang="en-US" dirty="0" smtClean="0">
                <a:solidFill>
                  <a:srgbClr val="FF0000"/>
                </a:solidFill>
                <a:latin typeface="Times New Roman" panose="02020603050405020304" pitchFamily="18" charset="0"/>
                <a:cs typeface="Times New Roman" panose="02020603050405020304" pitchFamily="18" charset="0"/>
              </a:rPr>
              <a:t>(2) </a:t>
            </a:r>
            <a:r>
              <a:rPr lang="en-US" dirty="0" err="1" smtClean="0">
                <a:solidFill>
                  <a:srgbClr val="7030A0"/>
                </a:solidFill>
                <a:latin typeface="Times New Roman" panose="02020603050405020304" pitchFamily="18" charset="0"/>
                <a:cs typeface="Times New Roman" panose="02020603050405020304" pitchFamily="18" charset="0"/>
              </a:rPr>
              <a:t>Nhà</a:t>
            </a:r>
            <a:r>
              <a:rPr lang="en-US" dirty="0" smtClean="0">
                <a:solidFill>
                  <a:srgbClr val="7030A0"/>
                </a:solidFill>
                <a:latin typeface="Times New Roman" panose="02020603050405020304" pitchFamily="18" charset="0"/>
                <a:cs typeface="Times New Roman" panose="02020603050405020304" pitchFamily="18" charset="0"/>
              </a:rPr>
              <a:t> ở </a:t>
            </a:r>
            <a:r>
              <a:rPr lang="en-US" dirty="0" err="1" smtClean="0">
                <a:solidFill>
                  <a:srgbClr val="7030A0"/>
                </a:solidFill>
                <a:latin typeface="Times New Roman" panose="02020603050405020304" pitchFamily="18" charset="0"/>
                <a:cs typeface="Times New Roman" panose="02020603050405020304" pitchFamily="18" charset="0"/>
              </a:rPr>
              <a:t>từ</a:t>
            </a:r>
            <a:r>
              <a:rPr lang="en-US" dirty="0" smtClean="0">
                <a:solidFill>
                  <a:srgbClr val="7030A0"/>
                </a:solidFill>
                <a:latin typeface="Times New Roman" panose="02020603050405020304" pitchFamily="18" charset="0"/>
                <a:cs typeface="Times New Roman" panose="02020603050405020304" pitchFamily="18" charset="0"/>
              </a:rPr>
              <a:t> 02 </a:t>
            </a:r>
            <a:r>
              <a:rPr lang="en-US" dirty="0" err="1" smtClean="0">
                <a:solidFill>
                  <a:srgbClr val="7030A0"/>
                </a:solidFill>
                <a:latin typeface="Times New Roman" panose="02020603050405020304" pitchFamily="18" charset="0"/>
                <a:cs typeface="Times New Roman" panose="02020603050405020304" pitchFamily="18" charset="0"/>
              </a:rPr>
              <a:t>tầng</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trở</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lên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và</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có</a:t>
            </a:r>
            <a:r>
              <a:rPr lang="en-US" dirty="0" smtClean="0">
                <a:solidFill>
                  <a:srgbClr val="7030A0"/>
                </a:solidFill>
                <a:latin typeface="Times New Roman" panose="02020603050405020304" pitchFamily="18" charset="0"/>
                <a:cs typeface="Times New Roman" panose="02020603050405020304" pitchFamily="18" charset="0"/>
              </a:rPr>
              <a:t> </a:t>
            </a:r>
            <a:r>
              <a:rPr lang="en-US" err="1" smtClean="0">
                <a:solidFill>
                  <a:srgbClr val="7030A0"/>
                </a:solidFill>
                <a:latin typeface="Times New Roman" panose="02020603050405020304" pitchFamily="18" charset="0"/>
                <a:cs typeface="Times New Roman" panose="02020603050405020304" pitchFamily="18" charset="0"/>
              </a:rPr>
              <a:t>quy</a:t>
            </a:r>
            <a:r>
              <a:rPr lang="en-US" smtClean="0">
                <a:solidFill>
                  <a:srgbClr val="7030A0"/>
                </a:solidFill>
                <a:latin typeface="Times New Roman" panose="02020603050405020304" pitchFamily="18" charset="0"/>
                <a:cs typeface="Times New Roman" panose="02020603050405020304" pitchFamily="18" charset="0"/>
              </a:rPr>
              <a:t> mô </a:t>
            </a:r>
            <a:r>
              <a:rPr lang="en-US" smtClean="0">
                <a:solidFill>
                  <a:srgbClr val="C00000"/>
                </a:solidFill>
                <a:latin typeface="Times New Roman" panose="02020603050405020304" pitchFamily="18" charset="0"/>
                <a:cs typeface="Times New Roman" panose="02020603050405020304" pitchFamily="18" charset="0"/>
              </a:rPr>
              <a:t>từ </a:t>
            </a:r>
            <a:r>
              <a:rPr lang="en-US" dirty="0" smtClean="0">
                <a:solidFill>
                  <a:srgbClr val="C00000"/>
                </a:solidFill>
                <a:latin typeface="Times New Roman" panose="02020603050405020304" pitchFamily="18" charset="0"/>
                <a:cs typeface="Times New Roman" panose="02020603050405020304" pitchFamily="18" charset="0"/>
              </a:rPr>
              <a:t>20 </a:t>
            </a:r>
            <a:r>
              <a:rPr lang="en-US" dirty="0" err="1" smtClean="0">
                <a:solidFill>
                  <a:srgbClr val="C00000"/>
                </a:solidFill>
                <a:latin typeface="Times New Roman" panose="02020603050405020304" pitchFamily="18" charset="0"/>
                <a:cs typeface="Times New Roman" panose="02020603050405020304" pitchFamily="18" charset="0"/>
              </a:rPr>
              <a:t>căn</a:t>
            </a:r>
            <a:r>
              <a:rPr lang="en-US" dirty="0" smtClean="0">
                <a:solidFill>
                  <a:srgbClr val="C00000"/>
                </a:solidFill>
                <a:latin typeface="Times New Roman" panose="02020603050405020304" pitchFamily="18" charset="0"/>
                <a:cs typeface="Times New Roman" panose="02020603050405020304" pitchFamily="18" charset="0"/>
              </a:rPr>
              <a:t> </a:t>
            </a:r>
            <a:r>
              <a:rPr lang="en-US" dirty="0" err="1" smtClean="0">
                <a:solidFill>
                  <a:srgbClr val="C00000"/>
                </a:solidFill>
                <a:latin typeface="Times New Roman" panose="02020603050405020304" pitchFamily="18" charset="0"/>
                <a:cs typeface="Times New Roman" panose="02020603050405020304" pitchFamily="18" charset="0"/>
              </a:rPr>
              <a:t>hộ</a:t>
            </a:r>
            <a:r>
              <a:rPr lang="en-US" dirty="0" smtClean="0">
                <a:solidFill>
                  <a:srgbClr val="C00000"/>
                </a:solidFill>
                <a:latin typeface="Times New Roman" panose="02020603050405020304" pitchFamily="18" charset="0"/>
                <a:cs typeface="Times New Roman" panose="02020603050405020304" pitchFamily="18" charset="0"/>
              </a:rPr>
              <a:t> </a:t>
            </a:r>
            <a:r>
              <a:rPr lang="en-US" err="1" smtClean="0">
                <a:solidFill>
                  <a:srgbClr val="C00000"/>
                </a:solidFill>
                <a:latin typeface="Times New Roman" panose="02020603050405020304" pitchFamily="18" charset="0"/>
                <a:cs typeface="Times New Roman" panose="02020603050405020304" pitchFamily="18" charset="0"/>
              </a:rPr>
              <a:t>trở</a:t>
            </a:r>
            <a:r>
              <a:rPr lang="en-US" smtClean="0">
                <a:solidFill>
                  <a:srgbClr val="C00000"/>
                </a:solidFill>
                <a:latin typeface="Times New Roman" panose="02020603050405020304" pitchFamily="18" charset="0"/>
                <a:cs typeface="Times New Roman" panose="02020603050405020304" pitchFamily="18" charset="0"/>
              </a:rPr>
              <a:t> lên để cho thuê</a:t>
            </a:r>
            <a:endParaRPr lang="en-US" dirty="0" smtClean="0">
              <a:solidFill>
                <a:srgbClr val="C00000"/>
              </a:solidFill>
              <a:latin typeface="Times New Roman" panose="02020603050405020304" pitchFamily="18" charset="0"/>
              <a:cs typeface="Times New Roman" panose="02020603050405020304" pitchFamily="18" charset="0"/>
            </a:endParaRPr>
          </a:p>
        </p:txBody>
      </p:sp>
      <p:sp>
        <p:nvSpPr>
          <p:cNvPr id="2" name="Right Brace 1"/>
          <p:cNvSpPr/>
          <p:nvPr/>
        </p:nvSpPr>
        <p:spPr>
          <a:xfrm>
            <a:off x="4721407" y="1357555"/>
            <a:ext cx="148683" cy="475786"/>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p:cNvSpPr/>
          <p:nvPr/>
        </p:nvSpPr>
        <p:spPr>
          <a:xfrm>
            <a:off x="4901801" y="1130900"/>
            <a:ext cx="2066830" cy="892552"/>
          </a:xfrm>
          <a:prstGeom prst="rect">
            <a:avLst/>
          </a:prstGeom>
        </p:spPr>
        <p:txBody>
          <a:bodyPr wrap="square">
            <a:spAutoFit/>
          </a:bodyPr>
          <a:lstStyle/>
          <a:p>
            <a:pPr algn="just"/>
            <a:r>
              <a:rPr lang="en-US" sz="1300" dirty="0" err="1" smtClean="0">
                <a:solidFill>
                  <a:srgbClr val="7030A0"/>
                </a:solidFill>
                <a:latin typeface="Times New Roman" panose="02020603050405020304" pitchFamily="18" charset="0"/>
                <a:cs typeface="Times New Roman" panose="02020603050405020304" pitchFamily="18" charset="0"/>
              </a:rPr>
              <a:t>Phải</a:t>
            </a:r>
            <a:r>
              <a:rPr lang="en-US" sz="1300" dirty="0" smtClean="0">
                <a:solidFill>
                  <a:srgbClr val="7030A0"/>
                </a:solidFill>
                <a:latin typeface="Times New Roman" panose="02020603050405020304" pitchFamily="18" charset="0"/>
                <a:cs typeface="Times New Roman" panose="02020603050405020304" pitchFamily="18" charset="0"/>
              </a:rPr>
              <a:t> </a:t>
            </a:r>
            <a:r>
              <a:rPr lang="en-US" sz="1300" dirty="0" err="1" smtClean="0">
                <a:solidFill>
                  <a:srgbClr val="7030A0"/>
                </a:solidFill>
                <a:latin typeface="Times New Roman" panose="02020603050405020304" pitchFamily="18" charset="0"/>
                <a:cs typeface="Times New Roman" panose="02020603050405020304" pitchFamily="18" charset="0"/>
              </a:rPr>
              <a:t>đáp</a:t>
            </a:r>
            <a:r>
              <a:rPr lang="en-US" sz="1300" dirty="0" smtClean="0">
                <a:solidFill>
                  <a:srgbClr val="7030A0"/>
                </a:solidFill>
                <a:latin typeface="Times New Roman" panose="02020603050405020304" pitchFamily="18" charset="0"/>
                <a:cs typeface="Times New Roman" panose="02020603050405020304" pitchFamily="18" charset="0"/>
              </a:rPr>
              <a:t> </a:t>
            </a:r>
            <a:r>
              <a:rPr lang="en-US" sz="1300" dirty="0" err="1" smtClean="0">
                <a:solidFill>
                  <a:srgbClr val="7030A0"/>
                </a:solidFill>
                <a:latin typeface="Times New Roman" panose="02020603050405020304" pitchFamily="18" charset="0"/>
                <a:cs typeface="Times New Roman" panose="02020603050405020304" pitchFamily="18" charset="0"/>
              </a:rPr>
              <a:t>ứng</a:t>
            </a:r>
            <a:r>
              <a:rPr lang="en-US" sz="1300" dirty="0" smtClean="0">
                <a:solidFill>
                  <a:srgbClr val="7030A0"/>
                </a:solidFill>
                <a:latin typeface="Times New Roman" panose="02020603050405020304" pitchFamily="18" charset="0"/>
                <a:cs typeface="Times New Roman" panose="02020603050405020304" pitchFamily="18" charset="0"/>
              </a:rPr>
              <a:t> </a:t>
            </a:r>
            <a:r>
              <a:rPr lang="en-US" sz="1300" dirty="0" err="1" smtClean="0">
                <a:solidFill>
                  <a:srgbClr val="7030A0"/>
                </a:solidFill>
                <a:latin typeface="Times New Roman" panose="02020603050405020304" pitchFamily="18" charset="0"/>
                <a:cs typeface="Times New Roman" panose="02020603050405020304" pitchFamily="18" charset="0"/>
              </a:rPr>
              <a:t>điều</a:t>
            </a:r>
            <a:r>
              <a:rPr lang="en-US" sz="1300" dirty="0" smtClean="0">
                <a:solidFill>
                  <a:srgbClr val="7030A0"/>
                </a:solidFill>
                <a:latin typeface="Times New Roman" panose="02020603050405020304" pitchFamily="18" charset="0"/>
                <a:cs typeface="Times New Roman" panose="02020603050405020304" pitchFamily="18" charset="0"/>
              </a:rPr>
              <a:t> </a:t>
            </a:r>
            <a:r>
              <a:rPr lang="en-US" sz="1300" dirty="0" err="1" smtClean="0">
                <a:solidFill>
                  <a:srgbClr val="7030A0"/>
                </a:solidFill>
                <a:latin typeface="Times New Roman" panose="02020603050405020304" pitchFamily="18" charset="0"/>
                <a:cs typeface="Times New Roman" panose="02020603050405020304" pitchFamily="18" charset="0"/>
              </a:rPr>
              <a:t>kiện</a:t>
            </a:r>
            <a:r>
              <a:rPr lang="en-US" sz="1300" dirty="0" smtClean="0">
                <a:solidFill>
                  <a:srgbClr val="7030A0"/>
                </a:solidFill>
                <a:latin typeface="Times New Roman" panose="02020603050405020304" pitchFamily="18" charset="0"/>
                <a:cs typeface="Times New Roman" panose="02020603050405020304" pitchFamily="18" charset="0"/>
              </a:rPr>
              <a:t> </a:t>
            </a:r>
            <a:r>
              <a:rPr lang="en-US" sz="1300" dirty="0" err="1" smtClean="0">
                <a:solidFill>
                  <a:srgbClr val="7030A0"/>
                </a:solidFill>
                <a:latin typeface="Times New Roman" panose="02020603050405020304" pitchFamily="18" charset="0"/>
                <a:cs typeface="Times New Roman" panose="02020603050405020304" pitchFamily="18" charset="0"/>
              </a:rPr>
              <a:t>làm</a:t>
            </a:r>
            <a:r>
              <a:rPr lang="en-US" sz="1300" dirty="0" smtClean="0">
                <a:solidFill>
                  <a:srgbClr val="7030A0"/>
                </a:solidFill>
                <a:latin typeface="Times New Roman" panose="02020603050405020304" pitchFamily="18" charset="0"/>
                <a:cs typeface="Times New Roman" panose="02020603050405020304" pitchFamily="18" charset="0"/>
              </a:rPr>
              <a:t> </a:t>
            </a:r>
            <a:r>
              <a:rPr lang="en-US" sz="1300" dirty="0" err="1" smtClean="0">
                <a:solidFill>
                  <a:srgbClr val="7030A0"/>
                </a:solidFill>
                <a:latin typeface="Times New Roman" panose="02020603050405020304" pitchFamily="18" charset="0"/>
                <a:cs typeface="Times New Roman" panose="02020603050405020304" pitchFamily="18" charset="0"/>
              </a:rPr>
              <a:t>chủ</a:t>
            </a:r>
            <a:r>
              <a:rPr lang="en-US" sz="1300" dirty="0" smtClean="0">
                <a:solidFill>
                  <a:srgbClr val="7030A0"/>
                </a:solidFill>
                <a:latin typeface="Times New Roman" panose="02020603050405020304" pitchFamily="18" charset="0"/>
                <a:cs typeface="Times New Roman" panose="02020603050405020304" pitchFamily="18" charset="0"/>
              </a:rPr>
              <a:t> </a:t>
            </a:r>
            <a:r>
              <a:rPr lang="en-US" sz="1300" dirty="0" err="1" smtClean="0">
                <a:solidFill>
                  <a:srgbClr val="7030A0"/>
                </a:solidFill>
                <a:latin typeface="Times New Roman" panose="02020603050405020304" pitchFamily="18" charset="0"/>
                <a:cs typeface="Times New Roman" panose="02020603050405020304" pitchFamily="18" charset="0"/>
              </a:rPr>
              <a:t>đầu</a:t>
            </a:r>
            <a:r>
              <a:rPr lang="en-US" sz="1300" dirty="0" smtClean="0">
                <a:solidFill>
                  <a:srgbClr val="7030A0"/>
                </a:solidFill>
                <a:latin typeface="Times New Roman" panose="02020603050405020304" pitchFamily="18" charset="0"/>
                <a:cs typeface="Times New Roman" panose="02020603050405020304" pitchFamily="18" charset="0"/>
              </a:rPr>
              <a:t> </a:t>
            </a:r>
            <a:r>
              <a:rPr lang="en-US" sz="1300" dirty="0" err="1" smtClean="0">
                <a:solidFill>
                  <a:srgbClr val="7030A0"/>
                </a:solidFill>
                <a:latin typeface="Times New Roman" panose="02020603050405020304" pitchFamily="18" charset="0"/>
                <a:cs typeface="Times New Roman" panose="02020603050405020304" pitchFamily="18" charset="0"/>
              </a:rPr>
              <a:t>tư</a:t>
            </a:r>
            <a:r>
              <a:rPr lang="en-US" sz="1300" dirty="0" smtClean="0">
                <a:solidFill>
                  <a:srgbClr val="7030A0"/>
                </a:solidFill>
                <a:latin typeface="Times New Roman" panose="02020603050405020304" pitchFamily="18" charset="0"/>
                <a:cs typeface="Times New Roman" panose="02020603050405020304" pitchFamily="18" charset="0"/>
              </a:rPr>
              <a:t> </a:t>
            </a:r>
            <a:r>
              <a:rPr lang="en-US" sz="1300" err="1" smtClean="0">
                <a:solidFill>
                  <a:srgbClr val="7030A0"/>
                </a:solidFill>
                <a:latin typeface="Times New Roman" panose="02020603050405020304" pitchFamily="18" charset="0"/>
                <a:cs typeface="Times New Roman" panose="02020603050405020304" pitchFamily="18" charset="0"/>
              </a:rPr>
              <a:t>dự</a:t>
            </a:r>
            <a:r>
              <a:rPr lang="en-US" sz="1300" smtClean="0">
                <a:solidFill>
                  <a:srgbClr val="7030A0"/>
                </a:solidFill>
                <a:latin typeface="Times New Roman" panose="02020603050405020304" pitchFamily="18" charset="0"/>
                <a:cs typeface="Times New Roman" panose="02020603050405020304" pitchFamily="18" charset="0"/>
              </a:rPr>
              <a:t> án; được cấp GCN quyền SH đối với từng căn hộ.</a:t>
            </a:r>
            <a:endParaRPr lang="en-US" sz="1300" dirty="0" smtClean="0">
              <a:solidFill>
                <a:srgbClr val="7030A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9531" y="2268110"/>
            <a:ext cx="4280473" cy="523220"/>
          </a:xfrm>
          <a:prstGeom prst="rect">
            <a:avLst/>
          </a:prstGeom>
        </p:spPr>
        <p:txBody>
          <a:bodyPr wrap="square">
            <a:spAutoFit/>
          </a:bodyPr>
          <a:lstStyle/>
          <a:p>
            <a:pPr algn="just"/>
            <a:r>
              <a:rPr lang="en-US" dirty="0" smtClean="0">
                <a:solidFill>
                  <a:srgbClr val="FF0000"/>
                </a:solidFill>
                <a:latin typeface="Times New Roman" panose="02020603050405020304" pitchFamily="18" charset="0"/>
                <a:cs typeface="Times New Roman" panose="02020603050405020304" pitchFamily="18" charset="0"/>
              </a:rPr>
              <a:t>(3) </a:t>
            </a:r>
            <a:r>
              <a:rPr lang="en-US" dirty="0" err="1">
                <a:solidFill>
                  <a:srgbClr val="7030A0"/>
                </a:solidFill>
                <a:latin typeface="Times New Roman" panose="02020603050405020304" pitchFamily="18" charset="0"/>
                <a:cs typeface="Times New Roman" panose="02020603050405020304" pitchFamily="18" charset="0"/>
              </a:rPr>
              <a:t>Nhà</a:t>
            </a:r>
            <a:r>
              <a:rPr lang="en-US" dirty="0">
                <a:solidFill>
                  <a:srgbClr val="7030A0"/>
                </a:solidFill>
                <a:latin typeface="Times New Roman" panose="02020603050405020304" pitchFamily="18" charset="0"/>
                <a:cs typeface="Times New Roman" panose="02020603050405020304" pitchFamily="18" charset="0"/>
              </a:rPr>
              <a:t> ở </a:t>
            </a:r>
            <a:r>
              <a:rPr lang="en-US" dirty="0" err="1">
                <a:solidFill>
                  <a:srgbClr val="7030A0"/>
                </a:solidFill>
                <a:latin typeface="Times New Roman" panose="02020603050405020304" pitchFamily="18" charset="0"/>
                <a:cs typeface="Times New Roman" panose="02020603050405020304" pitchFamily="18" charset="0"/>
              </a:rPr>
              <a:t>từ</a:t>
            </a:r>
            <a:r>
              <a:rPr lang="en-US" dirty="0">
                <a:solidFill>
                  <a:srgbClr val="7030A0"/>
                </a:solidFill>
                <a:latin typeface="Times New Roman" panose="02020603050405020304" pitchFamily="18" charset="0"/>
                <a:cs typeface="Times New Roman" panose="02020603050405020304" pitchFamily="18" charset="0"/>
              </a:rPr>
              <a:t> 02 </a:t>
            </a:r>
            <a:r>
              <a:rPr lang="en-US" dirty="0" err="1">
                <a:solidFill>
                  <a:srgbClr val="7030A0"/>
                </a:solidFill>
                <a:latin typeface="Times New Roman" panose="02020603050405020304" pitchFamily="18" charset="0"/>
                <a:cs typeface="Times New Roman" panose="02020603050405020304" pitchFamily="18" charset="0"/>
              </a:rPr>
              <a:t>tầng</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trở</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lên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và</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có</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quy</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mô</a:t>
            </a:r>
            <a:r>
              <a:rPr lang="en-US" dirty="0">
                <a:solidFill>
                  <a:srgbClr val="7030A0"/>
                </a:solidFill>
                <a:latin typeface="Times New Roman" panose="02020603050405020304" pitchFamily="18" charset="0"/>
                <a:cs typeface="Times New Roman" panose="02020603050405020304" pitchFamily="18" charset="0"/>
              </a:rPr>
              <a:t> </a:t>
            </a:r>
            <a:r>
              <a:rPr lang="en-US" dirty="0" err="1" smtClean="0">
                <a:solidFill>
                  <a:srgbClr val="C00000"/>
                </a:solidFill>
                <a:latin typeface="Times New Roman" panose="02020603050405020304" pitchFamily="18" charset="0"/>
                <a:cs typeface="Times New Roman" panose="02020603050405020304" pitchFamily="18" charset="0"/>
              </a:rPr>
              <a:t>dưới</a:t>
            </a:r>
            <a:r>
              <a:rPr lang="en-US" dirty="0" smtClean="0">
                <a:solidFill>
                  <a:srgbClr val="C00000"/>
                </a:solidFill>
                <a:latin typeface="Times New Roman" panose="02020603050405020304" pitchFamily="18" charset="0"/>
                <a:cs typeface="Times New Roman" panose="02020603050405020304" pitchFamily="18" charset="0"/>
              </a:rPr>
              <a:t> 20 </a:t>
            </a:r>
            <a:r>
              <a:rPr lang="en-US" dirty="0" err="1" smtClean="0">
                <a:solidFill>
                  <a:srgbClr val="C00000"/>
                </a:solidFill>
                <a:latin typeface="Times New Roman" panose="02020603050405020304" pitchFamily="18" charset="0"/>
                <a:cs typeface="Times New Roman" panose="02020603050405020304" pitchFamily="18" charset="0"/>
              </a:rPr>
              <a:t>căn</a:t>
            </a:r>
            <a:r>
              <a:rPr lang="en-US" dirty="0" smtClean="0">
                <a:solidFill>
                  <a:srgbClr val="C00000"/>
                </a:solidFill>
                <a:latin typeface="Times New Roman" panose="02020603050405020304" pitchFamily="18" charset="0"/>
                <a:cs typeface="Times New Roman" panose="02020603050405020304" pitchFamily="18" charset="0"/>
              </a:rPr>
              <a:t> </a:t>
            </a:r>
            <a:r>
              <a:rPr lang="en-US" dirty="0" err="1" smtClean="0">
                <a:solidFill>
                  <a:srgbClr val="C00000"/>
                </a:solidFill>
                <a:latin typeface="Times New Roman" panose="02020603050405020304" pitchFamily="18" charset="0"/>
                <a:cs typeface="Times New Roman" panose="02020603050405020304" pitchFamily="18" charset="0"/>
              </a:rPr>
              <a:t>hộ</a:t>
            </a:r>
            <a:r>
              <a:rPr lang="en-US" dirty="0" smtClean="0">
                <a:solidFill>
                  <a:srgbClr val="C00000"/>
                </a:solidFill>
                <a:latin typeface="Times New Roman" panose="02020603050405020304" pitchFamily="18" charset="0"/>
                <a:cs typeface="Times New Roman" panose="02020603050405020304" pitchFamily="18" charset="0"/>
              </a:rPr>
              <a:t> (</a:t>
            </a:r>
            <a:r>
              <a:rPr lang="en-US" dirty="0" err="1" smtClean="0">
                <a:solidFill>
                  <a:srgbClr val="C00000"/>
                </a:solidFill>
                <a:latin typeface="Times New Roman" panose="02020603050405020304" pitchFamily="18" charset="0"/>
                <a:cs typeface="Times New Roman" panose="02020603050405020304" pitchFamily="18" charset="0"/>
              </a:rPr>
              <a:t>chỉ</a:t>
            </a:r>
            <a:r>
              <a:rPr lang="en-US" dirty="0" smtClean="0">
                <a:solidFill>
                  <a:srgbClr val="C00000"/>
                </a:solidFill>
                <a:latin typeface="Times New Roman" panose="02020603050405020304" pitchFamily="18" charset="0"/>
                <a:cs typeface="Times New Roman" panose="02020603050405020304" pitchFamily="18" charset="0"/>
              </a:rPr>
              <a:t> </a:t>
            </a:r>
            <a:r>
              <a:rPr lang="en-US" dirty="0" err="1" smtClean="0">
                <a:solidFill>
                  <a:srgbClr val="C00000"/>
                </a:solidFill>
                <a:latin typeface="Times New Roman" panose="02020603050405020304" pitchFamily="18" charset="0"/>
                <a:cs typeface="Times New Roman" panose="02020603050405020304" pitchFamily="18" charset="0"/>
              </a:rPr>
              <a:t>để</a:t>
            </a:r>
            <a:r>
              <a:rPr lang="en-US" dirty="0" smtClean="0">
                <a:solidFill>
                  <a:srgbClr val="C00000"/>
                </a:solidFill>
                <a:latin typeface="Times New Roman" panose="02020603050405020304" pitchFamily="18" charset="0"/>
                <a:cs typeface="Times New Roman" panose="02020603050405020304" pitchFamily="18" charset="0"/>
              </a:rPr>
              <a:t> </a:t>
            </a:r>
            <a:r>
              <a:rPr lang="en-US" dirty="0" err="1" smtClean="0">
                <a:solidFill>
                  <a:srgbClr val="C00000"/>
                </a:solidFill>
                <a:latin typeface="Times New Roman" panose="02020603050405020304" pitchFamily="18" charset="0"/>
                <a:cs typeface="Times New Roman" panose="02020603050405020304" pitchFamily="18" charset="0"/>
              </a:rPr>
              <a:t>cho</a:t>
            </a:r>
            <a:r>
              <a:rPr lang="en-US" dirty="0" smtClean="0">
                <a:solidFill>
                  <a:srgbClr val="C00000"/>
                </a:solidFill>
                <a:latin typeface="Times New Roman" panose="02020603050405020304" pitchFamily="18" charset="0"/>
                <a:cs typeface="Times New Roman" panose="02020603050405020304" pitchFamily="18" charset="0"/>
              </a:rPr>
              <a:t> </a:t>
            </a:r>
            <a:r>
              <a:rPr lang="en-US" dirty="0" err="1" smtClean="0">
                <a:solidFill>
                  <a:srgbClr val="C00000"/>
                </a:solidFill>
                <a:latin typeface="Times New Roman" panose="02020603050405020304" pitchFamily="18" charset="0"/>
                <a:cs typeface="Times New Roman" panose="02020603050405020304" pitchFamily="18" charset="0"/>
              </a:rPr>
              <a:t>thuê</a:t>
            </a:r>
            <a:r>
              <a:rPr lang="en-US" dirty="0" smtClean="0">
                <a:solidFill>
                  <a:srgbClr val="C00000"/>
                </a:solidFill>
                <a:latin typeface="Times New Roman" panose="02020603050405020304" pitchFamily="18" charset="0"/>
                <a:cs typeface="Times New Roman" panose="02020603050405020304" pitchFamily="18" charset="0"/>
              </a:rPr>
              <a:t>)</a:t>
            </a:r>
          </a:p>
        </p:txBody>
      </p:sp>
      <p:sp>
        <p:nvSpPr>
          <p:cNvPr id="40" name="Rectangle 39"/>
          <p:cNvSpPr/>
          <p:nvPr/>
        </p:nvSpPr>
        <p:spPr>
          <a:xfrm>
            <a:off x="4854943" y="2108590"/>
            <a:ext cx="2237678" cy="692497"/>
          </a:xfrm>
          <a:prstGeom prst="rect">
            <a:avLst/>
          </a:prstGeom>
        </p:spPr>
        <p:txBody>
          <a:bodyPr wrap="square">
            <a:spAutoFit/>
          </a:bodyPr>
          <a:lstStyle/>
          <a:p>
            <a:pPr algn="just"/>
            <a:r>
              <a:rPr lang="en-US" sz="1300" dirty="0" err="1" smtClean="0">
                <a:solidFill>
                  <a:srgbClr val="7030A0"/>
                </a:solidFill>
                <a:latin typeface="Times New Roman" panose="02020603050405020304" pitchFamily="18" charset="0"/>
                <a:cs typeface="Times New Roman" panose="02020603050405020304" pitchFamily="18" charset="0"/>
              </a:rPr>
              <a:t>Phải</a:t>
            </a:r>
            <a:r>
              <a:rPr lang="en-US" sz="1300" dirty="0" smtClean="0">
                <a:solidFill>
                  <a:srgbClr val="7030A0"/>
                </a:solidFill>
                <a:latin typeface="Times New Roman" panose="02020603050405020304" pitchFamily="18" charset="0"/>
                <a:cs typeface="Times New Roman" panose="02020603050405020304" pitchFamily="18" charset="0"/>
              </a:rPr>
              <a:t> </a:t>
            </a:r>
            <a:r>
              <a:rPr lang="en-US" sz="1300" dirty="0" err="1" smtClean="0">
                <a:solidFill>
                  <a:srgbClr val="7030A0"/>
                </a:solidFill>
                <a:latin typeface="Times New Roman" panose="02020603050405020304" pitchFamily="18" charset="0"/>
                <a:cs typeface="Times New Roman" panose="02020603050405020304" pitchFamily="18" charset="0"/>
              </a:rPr>
              <a:t>đáp</a:t>
            </a:r>
            <a:r>
              <a:rPr lang="en-US" sz="1300" dirty="0" smtClean="0">
                <a:solidFill>
                  <a:srgbClr val="7030A0"/>
                </a:solidFill>
                <a:latin typeface="Times New Roman" panose="02020603050405020304" pitchFamily="18" charset="0"/>
                <a:cs typeface="Times New Roman" panose="02020603050405020304" pitchFamily="18" charset="0"/>
              </a:rPr>
              <a:t> </a:t>
            </a:r>
            <a:r>
              <a:rPr lang="en-US" sz="1300" dirty="0" err="1" smtClean="0">
                <a:solidFill>
                  <a:srgbClr val="7030A0"/>
                </a:solidFill>
                <a:latin typeface="Times New Roman" panose="02020603050405020304" pitchFamily="18" charset="0"/>
                <a:cs typeface="Times New Roman" panose="02020603050405020304" pitchFamily="18" charset="0"/>
              </a:rPr>
              <a:t>ứng</a:t>
            </a:r>
            <a:r>
              <a:rPr lang="en-US" sz="1300" dirty="0" smtClean="0">
                <a:solidFill>
                  <a:srgbClr val="7030A0"/>
                </a:solidFill>
                <a:latin typeface="Times New Roman" panose="02020603050405020304" pitchFamily="18" charset="0"/>
                <a:cs typeface="Times New Roman" panose="02020603050405020304" pitchFamily="18" charset="0"/>
              </a:rPr>
              <a:t> </a:t>
            </a:r>
            <a:r>
              <a:rPr lang="en-US" sz="1300" dirty="0" err="1" smtClean="0">
                <a:solidFill>
                  <a:srgbClr val="7030A0"/>
                </a:solidFill>
                <a:latin typeface="Times New Roman" panose="02020603050405020304" pitchFamily="18" charset="0"/>
                <a:cs typeface="Times New Roman" panose="02020603050405020304" pitchFamily="18" charset="0"/>
              </a:rPr>
              <a:t>yêu</a:t>
            </a:r>
            <a:r>
              <a:rPr lang="en-US" sz="1300" dirty="0" smtClean="0">
                <a:solidFill>
                  <a:srgbClr val="7030A0"/>
                </a:solidFill>
                <a:latin typeface="Times New Roman" panose="02020603050405020304" pitchFamily="18" charset="0"/>
                <a:cs typeface="Times New Roman" panose="02020603050405020304" pitchFamily="18" charset="0"/>
              </a:rPr>
              <a:t> </a:t>
            </a:r>
            <a:r>
              <a:rPr lang="en-US" sz="1300" dirty="0" err="1" smtClean="0">
                <a:solidFill>
                  <a:srgbClr val="7030A0"/>
                </a:solidFill>
                <a:latin typeface="Times New Roman" panose="02020603050405020304" pitchFamily="18" charset="0"/>
                <a:cs typeface="Times New Roman" panose="02020603050405020304" pitchFamily="18" charset="0"/>
              </a:rPr>
              <a:t>cầu</a:t>
            </a:r>
            <a:r>
              <a:rPr lang="en-US" sz="1300" dirty="0" smtClean="0">
                <a:solidFill>
                  <a:srgbClr val="7030A0"/>
                </a:solidFill>
                <a:latin typeface="Times New Roman" panose="02020603050405020304" pitchFamily="18" charset="0"/>
                <a:cs typeface="Times New Roman" panose="02020603050405020304" pitchFamily="18" charset="0"/>
              </a:rPr>
              <a:t> PCCC, </a:t>
            </a:r>
            <a:r>
              <a:rPr lang="en-US" sz="1300" dirty="0" err="1" smtClean="0">
                <a:solidFill>
                  <a:srgbClr val="7030A0"/>
                </a:solidFill>
                <a:latin typeface="Times New Roman" panose="02020603050405020304" pitchFamily="18" charset="0"/>
                <a:cs typeface="Times New Roman" panose="02020603050405020304" pitchFamily="18" charset="0"/>
              </a:rPr>
              <a:t>yêu</a:t>
            </a:r>
            <a:r>
              <a:rPr lang="en-US" sz="1300" dirty="0" smtClean="0">
                <a:solidFill>
                  <a:srgbClr val="7030A0"/>
                </a:solidFill>
                <a:latin typeface="Times New Roman" panose="02020603050405020304" pitchFamily="18" charset="0"/>
                <a:cs typeface="Times New Roman" panose="02020603050405020304" pitchFamily="18" charset="0"/>
              </a:rPr>
              <a:t> </a:t>
            </a:r>
            <a:r>
              <a:rPr lang="en-US" sz="1300" dirty="0" err="1" smtClean="0">
                <a:solidFill>
                  <a:srgbClr val="7030A0"/>
                </a:solidFill>
                <a:latin typeface="Times New Roman" panose="02020603050405020304" pitchFamily="18" charset="0"/>
                <a:cs typeface="Times New Roman" panose="02020603050405020304" pitchFamily="18" charset="0"/>
              </a:rPr>
              <a:t>cầu</a:t>
            </a:r>
            <a:r>
              <a:rPr lang="en-US" sz="1300" dirty="0" smtClean="0">
                <a:solidFill>
                  <a:srgbClr val="7030A0"/>
                </a:solidFill>
                <a:latin typeface="Times New Roman" panose="02020603050405020304" pitchFamily="18" charset="0"/>
                <a:cs typeface="Times New Roman" panose="02020603050405020304" pitchFamily="18" charset="0"/>
              </a:rPr>
              <a:t> </a:t>
            </a:r>
            <a:r>
              <a:rPr lang="en-US" sz="1300" dirty="0" err="1" smtClean="0">
                <a:solidFill>
                  <a:srgbClr val="7030A0"/>
                </a:solidFill>
                <a:latin typeface="Times New Roman" panose="02020603050405020304" pitchFamily="18" charset="0"/>
                <a:cs typeface="Times New Roman" panose="02020603050405020304" pitchFamily="18" charset="0"/>
              </a:rPr>
              <a:t>về</a:t>
            </a:r>
            <a:r>
              <a:rPr lang="en-US" sz="1300" dirty="0" smtClean="0">
                <a:solidFill>
                  <a:srgbClr val="7030A0"/>
                </a:solidFill>
                <a:latin typeface="Times New Roman" panose="02020603050405020304" pitchFamily="18" charset="0"/>
                <a:cs typeface="Times New Roman" panose="02020603050405020304" pitchFamily="18" charset="0"/>
              </a:rPr>
              <a:t> </a:t>
            </a:r>
            <a:r>
              <a:rPr lang="en-US" sz="1300" dirty="0" err="1" smtClean="0">
                <a:solidFill>
                  <a:srgbClr val="7030A0"/>
                </a:solidFill>
                <a:latin typeface="Times New Roman" panose="02020603050405020304" pitchFamily="18" charset="0"/>
                <a:cs typeface="Times New Roman" panose="02020603050405020304" pitchFamily="18" charset="0"/>
              </a:rPr>
              <a:t>đường</a:t>
            </a:r>
            <a:r>
              <a:rPr lang="en-US" sz="1300" dirty="0" smtClean="0">
                <a:solidFill>
                  <a:srgbClr val="7030A0"/>
                </a:solidFill>
                <a:latin typeface="Times New Roman" panose="02020603050405020304" pitchFamily="18" charset="0"/>
                <a:cs typeface="Times New Roman" panose="02020603050405020304" pitchFamily="18" charset="0"/>
              </a:rPr>
              <a:t> </a:t>
            </a:r>
            <a:r>
              <a:rPr lang="en-US" sz="1300" dirty="0" err="1" smtClean="0">
                <a:solidFill>
                  <a:srgbClr val="7030A0"/>
                </a:solidFill>
                <a:latin typeface="Times New Roman" panose="02020603050405020304" pitchFamily="18" charset="0"/>
                <a:cs typeface="Times New Roman" panose="02020603050405020304" pitchFamily="18" charset="0"/>
              </a:rPr>
              <a:t>giao</a:t>
            </a:r>
            <a:r>
              <a:rPr lang="en-US" sz="1300" dirty="0" smtClean="0">
                <a:solidFill>
                  <a:srgbClr val="7030A0"/>
                </a:solidFill>
                <a:latin typeface="Times New Roman" panose="02020603050405020304" pitchFamily="18" charset="0"/>
                <a:cs typeface="Times New Roman" panose="02020603050405020304" pitchFamily="18" charset="0"/>
              </a:rPr>
              <a:t> </a:t>
            </a:r>
            <a:r>
              <a:rPr lang="en-US" sz="1300" err="1" smtClean="0">
                <a:solidFill>
                  <a:srgbClr val="7030A0"/>
                </a:solidFill>
                <a:latin typeface="Times New Roman" panose="02020603050405020304" pitchFamily="18" charset="0"/>
                <a:cs typeface="Times New Roman" panose="02020603050405020304" pitchFamily="18" charset="0"/>
              </a:rPr>
              <a:t>thông</a:t>
            </a:r>
            <a:r>
              <a:rPr lang="en-US" sz="1300" smtClean="0">
                <a:solidFill>
                  <a:srgbClr val="7030A0"/>
                </a:solidFill>
                <a:latin typeface="Times New Roman" panose="02020603050405020304" pitchFamily="18" charset="0"/>
                <a:cs typeface="Times New Roman" panose="02020603050405020304" pitchFamily="18" charset="0"/>
              </a:rPr>
              <a:t> do </a:t>
            </a:r>
            <a:r>
              <a:rPr lang="en-US" sz="1300" dirty="0" smtClean="0">
                <a:solidFill>
                  <a:srgbClr val="7030A0"/>
                </a:solidFill>
                <a:latin typeface="Times New Roman" panose="02020603050405020304" pitchFamily="18" charset="0"/>
                <a:cs typeface="Times New Roman" panose="02020603050405020304" pitchFamily="18" charset="0"/>
              </a:rPr>
              <a:t>UBND </a:t>
            </a:r>
            <a:r>
              <a:rPr lang="en-US" sz="1300" err="1" smtClean="0">
                <a:solidFill>
                  <a:srgbClr val="7030A0"/>
                </a:solidFill>
                <a:latin typeface="Times New Roman" panose="02020603050405020304" pitchFamily="18" charset="0"/>
                <a:cs typeface="Times New Roman" panose="02020603050405020304" pitchFamily="18" charset="0"/>
              </a:rPr>
              <a:t>tỉnh</a:t>
            </a:r>
            <a:r>
              <a:rPr lang="en-US" sz="1300" smtClean="0">
                <a:solidFill>
                  <a:srgbClr val="7030A0"/>
                </a:solidFill>
                <a:latin typeface="Times New Roman" panose="02020603050405020304" pitchFamily="18" charset="0"/>
                <a:cs typeface="Times New Roman" panose="02020603050405020304" pitchFamily="18" charset="0"/>
              </a:rPr>
              <a:t> qui định</a:t>
            </a:r>
            <a:endParaRPr lang="en-US" sz="1300" dirty="0">
              <a:solidFill>
                <a:srgbClr val="7030A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7304025" y="1335684"/>
            <a:ext cx="1467953" cy="1092607"/>
          </a:xfrm>
          <a:prstGeom prst="rect">
            <a:avLst/>
          </a:prstGeom>
        </p:spPr>
        <p:txBody>
          <a:bodyPr wrap="square">
            <a:spAutoFit/>
          </a:bodyPr>
          <a:lstStyle/>
          <a:p>
            <a:pPr algn="just"/>
            <a:r>
              <a:rPr lang="en-US" sz="1300" dirty="0" err="1" smtClean="0">
                <a:solidFill>
                  <a:srgbClr val="7030A0"/>
                </a:solidFill>
                <a:latin typeface="Times New Roman" panose="02020603050405020304" pitchFamily="18" charset="0"/>
                <a:cs typeface="Times New Roman" panose="02020603050405020304" pitchFamily="18" charset="0"/>
              </a:rPr>
              <a:t>Việc</a:t>
            </a:r>
            <a:r>
              <a:rPr lang="en-US" sz="1300" dirty="0" smtClean="0">
                <a:solidFill>
                  <a:srgbClr val="7030A0"/>
                </a:solidFill>
                <a:latin typeface="Times New Roman" panose="02020603050405020304" pitchFamily="18" charset="0"/>
                <a:cs typeface="Times New Roman" panose="02020603050405020304" pitchFamily="18" charset="0"/>
              </a:rPr>
              <a:t> </a:t>
            </a:r>
            <a:r>
              <a:rPr lang="en-US" sz="1300" dirty="0" err="1" smtClean="0">
                <a:solidFill>
                  <a:srgbClr val="7030A0"/>
                </a:solidFill>
                <a:latin typeface="Times New Roman" panose="02020603050405020304" pitchFamily="18" charset="0"/>
                <a:cs typeface="Times New Roman" panose="02020603050405020304" pitchFamily="18" charset="0"/>
              </a:rPr>
              <a:t>quản</a:t>
            </a:r>
            <a:r>
              <a:rPr lang="en-US" sz="1300" dirty="0" smtClean="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lý</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vận</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hành</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smtClean="0">
                <a:solidFill>
                  <a:srgbClr val="7030A0"/>
                </a:solidFill>
                <a:latin typeface="Times New Roman" panose="02020603050405020304" pitchFamily="18" charset="0"/>
                <a:cs typeface="Times New Roman" panose="02020603050405020304" pitchFamily="18" charset="0"/>
              </a:rPr>
              <a:t>thực</a:t>
            </a:r>
            <a:r>
              <a:rPr lang="en-US" sz="1300" dirty="0" smtClean="0">
                <a:solidFill>
                  <a:srgbClr val="7030A0"/>
                </a:solidFill>
                <a:latin typeface="Times New Roman" panose="02020603050405020304" pitchFamily="18" charset="0"/>
                <a:cs typeface="Times New Roman" panose="02020603050405020304" pitchFamily="18" charset="0"/>
              </a:rPr>
              <a:t> </a:t>
            </a:r>
            <a:r>
              <a:rPr lang="en-US" sz="1300" dirty="0" err="1" smtClean="0">
                <a:solidFill>
                  <a:srgbClr val="7030A0"/>
                </a:solidFill>
                <a:latin typeface="Times New Roman" panose="02020603050405020304" pitchFamily="18" charset="0"/>
                <a:cs typeface="Times New Roman" panose="02020603050405020304" pitchFamily="18" charset="0"/>
              </a:rPr>
              <a:t>hiện</a:t>
            </a:r>
            <a:r>
              <a:rPr lang="en-US" sz="1300" dirty="0" smtClean="0">
                <a:solidFill>
                  <a:srgbClr val="7030A0"/>
                </a:solidFill>
                <a:latin typeface="Times New Roman" panose="02020603050405020304" pitchFamily="18" charset="0"/>
                <a:cs typeface="Times New Roman" panose="02020603050405020304" pitchFamily="18" charset="0"/>
              </a:rPr>
              <a:t> </a:t>
            </a:r>
            <a:r>
              <a:rPr lang="en-US" sz="1300" dirty="0" err="1" smtClean="0">
                <a:solidFill>
                  <a:srgbClr val="7030A0"/>
                </a:solidFill>
                <a:latin typeface="Times New Roman" panose="02020603050405020304" pitchFamily="18" charset="0"/>
                <a:cs typeface="Times New Roman" panose="02020603050405020304" pitchFamily="18" charset="0"/>
              </a:rPr>
              <a:t>theo</a:t>
            </a:r>
            <a:r>
              <a:rPr lang="en-US" sz="1300" dirty="0" smtClean="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Quy</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chế</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Quản</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lý</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sử</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dụng</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nhà</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chung</a:t>
            </a:r>
            <a:r>
              <a:rPr lang="en-US" sz="1300" dirty="0">
                <a:solidFill>
                  <a:srgbClr val="7030A0"/>
                </a:solidFill>
                <a:latin typeface="Times New Roman" panose="02020603050405020304" pitchFamily="18" charset="0"/>
                <a:cs typeface="Times New Roman" panose="02020603050405020304" pitchFamily="18" charset="0"/>
              </a:rPr>
              <a:t> </a:t>
            </a:r>
            <a:r>
              <a:rPr lang="en-US" sz="1300" dirty="0" err="1">
                <a:solidFill>
                  <a:srgbClr val="7030A0"/>
                </a:solidFill>
                <a:latin typeface="Times New Roman" panose="02020603050405020304" pitchFamily="18" charset="0"/>
                <a:cs typeface="Times New Roman" panose="02020603050405020304" pitchFamily="18" charset="0"/>
              </a:rPr>
              <a:t>cư</a:t>
            </a:r>
            <a:r>
              <a:rPr lang="en-US" sz="1300" dirty="0">
                <a:solidFill>
                  <a:srgbClr val="7030A0"/>
                </a:solidFill>
                <a:latin typeface="Times New Roman" panose="02020603050405020304" pitchFamily="18" charset="0"/>
                <a:cs typeface="Times New Roman" panose="02020603050405020304" pitchFamily="18" charset="0"/>
              </a:rPr>
              <a:t> </a:t>
            </a:r>
          </a:p>
        </p:txBody>
      </p:sp>
      <p:sp>
        <p:nvSpPr>
          <p:cNvPr id="49" name="Right Brace 48"/>
          <p:cNvSpPr/>
          <p:nvPr/>
        </p:nvSpPr>
        <p:spPr>
          <a:xfrm>
            <a:off x="7072332" y="1416796"/>
            <a:ext cx="223398" cy="960759"/>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1" name="Elbow Connector 50"/>
          <p:cNvCxnSpPr/>
          <p:nvPr/>
        </p:nvCxnSpPr>
        <p:spPr>
          <a:xfrm>
            <a:off x="339248" y="2903129"/>
            <a:ext cx="742000" cy="635109"/>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1201000" y="2877991"/>
            <a:ext cx="6181880" cy="738664"/>
          </a:xfrm>
          <a:prstGeom prst="rect">
            <a:avLst/>
          </a:prstGeom>
        </p:spPr>
        <p:txBody>
          <a:bodyPr wrap="square">
            <a:spAutoFit/>
          </a:bodyPr>
          <a:lstStyle/>
          <a:p>
            <a:pPr algn="just">
              <a:spcBef>
                <a:spcPts val="400"/>
              </a:spcBef>
              <a:spcAft>
                <a:spcPts val="400"/>
              </a:spcAft>
            </a:pP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Nghị</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95/2024/NĐ-CP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bổ</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sung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quy</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định</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về</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việc</a:t>
            </a:r>
            <a:r>
              <a:rPr lang="en-US"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XD NO </a:t>
            </a:r>
            <a:r>
              <a:rPr lang="en-US"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tầng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nhiều</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căn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hộ</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Điều</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41)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và</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việc</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bán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cho</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thuê</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cho</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thuê</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mua</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bàn</a:t>
            </a:r>
            <a:r>
              <a:rPr lang="en-US"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giao nhà </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ở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nhiều</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tầng</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nhiều</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căn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hộ</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Điều</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42)</a:t>
            </a:r>
          </a:p>
        </p:txBody>
      </p:sp>
      <p:sp>
        <p:nvSpPr>
          <p:cNvPr id="55" name="Left Brace 54"/>
          <p:cNvSpPr/>
          <p:nvPr/>
        </p:nvSpPr>
        <p:spPr>
          <a:xfrm>
            <a:off x="1058912" y="3189067"/>
            <a:ext cx="113101" cy="666623"/>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Rectangle 56"/>
          <p:cNvSpPr/>
          <p:nvPr/>
        </p:nvSpPr>
        <p:spPr>
          <a:xfrm>
            <a:off x="1239789" y="3617629"/>
            <a:ext cx="6074930" cy="1169551"/>
          </a:xfrm>
          <a:prstGeom prst="rect">
            <a:avLst/>
          </a:prstGeom>
        </p:spPr>
        <p:txBody>
          <a:bodyPr wrap="square">
            <a:spAutoFit/>
          </a:bodyPr>
          <a:lstStyle/>
          <a:p>
            <a:pPr algn="just">
              <a:spcBef>
                <a:spcPts val="400"/>
              </a:spcBef>
              <a:spcAft>
                <a:spcPts val="400"/>
              </a:spcAft>
            </a:pP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05/2024/TT-BXD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bổ</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sung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quy</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định</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yêu</a:t>
            </a:r>
            <a:r>
              <a:rPr lang="en-US"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cầu cấp phép XD NO từ </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02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tầng</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trở</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lên</a:t>
            </a:r>
            <a:r>
              <a:rPr lang="en-US"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có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quy</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mô</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dưới</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20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căn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hộ</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Điều</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4</a:t>
            </a:r>
            <a:r>
              <a:rPr lang="en-US"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phải: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xác</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định</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tổng</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căn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hộ</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diện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tích</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căn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hộ</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tại</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từng</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tầng</a:t>
            </a:r>
            <a:r>
              <a:rPr lang="en-US"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trong hồ sơ cấp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Giấy</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phép</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xây</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dựng</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hợp</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miễn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Giấy</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phép</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xây</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dựng</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thì</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phải</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có</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văn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bản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thông</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báo</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gửi</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UBND </a:t>
            </a:r>
            <a:r>
              <a:rPr lang="en-US"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cấp</a:t>
            </a:r>
            <a:r>
              <a:rPr lang="en-US"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xã nơi có nhà ở trước khi XD về nội dung như cấp phép XD,…</a:t>
            </a:r>
            <a:endPar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7" name="Straight Arrow Connector 16"/>
          <p:cNvCxnSpPr/>
          <p:nvPr/>
        </p:nvCxnSpPr>
        <p:spPr>
          <a:xfrm>
            <a:off x="4590004" y="2440820"/>
            <a:ext cx="2800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39248" y="578207"/>
            <a:ext cx="7324451" cy="307777"/>
          </a:xfrm>
          <a:prstGeom prst="rect">
            <a:avLst/>
          </a:prstGeom>
        </p:spPr>
        <p:txBody>
          <a:bodyPr wrap="square">
            <a:spAutoFit/>
          </a:bodyPr>
          <a:lstStyle/>
          <a:p>
            <a:pPr algn="just"/>
            <a:r>
              <a:rPr lang="en-US" b="1" dirty="0" smtClean="0">
                <a:solidFill>
                  <a:srgbClr val="C00000"/>
                </a:solidFill>
                <a:latin typeface="Times New Roman" panose="02020603050405020304" pitchFamily="18" charset="0"/>
                <a:cs typeface="Times New Roman" panose="02020603050405020304" pitchFamily="18" charset="0"/>
              </a:rPr>
              <a:t>PHÁT TRIỂN NHÀ Ở NHIỀU TẦNG NHIỀU CĂN HỘ CỦA CÁ NHÂN </a:t>
            </a:r>
            <a:r>
              <a:rPr lang="en-US" dirty="0" smtClean="0">
                <a:solidFill>
                  <a:srgbClr val="C00000"/>
                </a:solidFill>
                <a:latin typeface="Times New Roman" panose="02020603050405020304" pitchFamily="18" charset="0"/>
                <a:cs typeface="Times New Roman" panose="02020603050405020304" pitchFamily="18" charset="0"/>
              </a:rPr>
              <a:t>(</a:t>
            </a:r>
            <a:r>
              <a:rPr lang="en-US" dirty="0" err="1" smtClean="0">
                <a:solidFill>
                  <a:srgbClr val="C00000"/>
                </a:solidFill>
                <a:latin typeface="Times New Roman" panose="02020603050405020304" pitchFamily="18" charset="0"/>
                <a:cs typeface="Times New Roman" panose="02020603050405020304" pitchFamily="18" charset="0"/>
              </a:rPr>
              <a:t>Điều</a:t>
            </a:r>
            <a:r>
              <a:rPr lang="en-US" dirty="0" smtClean="0">
                <a:solidFill>
                  <a:srgbClr val="C00000"/>
                </a:solidFill>
                <a:latin typeface="Times New Roman" panose="02020603050405020304" pitchFamily="18" charset="0"/>
                <a:cs typeface="Times New Roman" panose="02020603050405020304" pitchFamily="18" charset="0"/>
              </a:rPr>
              <a:t> 57)</a:t>
            </a:r>
          </a:p>
        </p:txBody>
      </p:sp>
    </p:spTree>
    <p:extLst>
      <p:ext uri="{BB962C8B-B14F-4D97-AF65-F5344CB8AC3E}">
        <p14:creationId xmlns:p14="http://schemas.microsoft.com/office/powerpoint/2010/main" val="30056074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0" y="12031"/>
            <a:ext cx="9144000"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05</a:t>
            </a:r>
            <a:r>
              <a:rPr lang="en-US" sz="1800" dirty="0" smtClean="0">
                <a:solidFill>
                  <a:srgbClr val="ED2727"/>
                </a:solidFill>
                <a:latin typeface="Times New Roman" panose="02020603050405020304" pitchFamily="18" charset="0"/>
                <a:cs typeface="Times New Roman" panose="02020603050405020304" pitchFamily="18" charset="0"/>
              </a:rPr>
              <a:t>. VỀ </a:t>
            </a:r>
            <a:r>
              <a:rPr lang="en" sz="1800" dirty="0" smtClean="0">
                <a:solidFill>
                  <a:srgbClr val="ED2727"/>
                </a:solidFill>
                <a:latin typeface="Times New Roman" panose="02020603050405020304" pitchFamily="18" charset="0"/>
                <a:cs typeface="Times New Roman" panose="02020603050405020304" pitchFamily="18" charset="0"/>
              </a:rPr>
              <a:t>CẢI TẠO, XÂY DỰNG LẠI NHÀ CHUNG CƯ</a:t>
            </a:r>
            <a:endParaRPr sz="1800" dirty="0">
              <a:solidFill>
                <a:srgbClr val="ED2727"/>
              </a:solidFill>
            </a:endParaRPr>
          </a:p>
        </p:txBody>
      </p:sp>
      <p:sp>
        <p:nvSpPr>
          <p:cNvPr id="71" name="Rectangle 70"/>
          <p:cNvSpPr/>
          <p:nvPr/>
        </p:nvSpPr>
        <p:spPr>
          <a:xfrm>
            <a:off x="2117969" y="438303"/>
            <a:ext cx="6903347" cy="1169551"/>
          </a:xfrm>
          <a:prstGeom prst="rect">
            <a:avLst/>
          </a:prstGeom>
        </p:spPr>
        <p:txBody>
          <a:bodyPr wrap="square">
            <a:spAutoFit/>
          </a:bodyPr>
          <a:lstStyle/>
          <a:p>
            <a:pPr algn="just"/>
            <a:r>
              <a:rPr lang="en-US" b="1" dirty="0" err="1" smtClean="0">
                <a:solidFill>
                  <a:srgbClr val="FF0000"/>
                </a:solidFill>
                <a:latin typeface="Times New Roman" panose="02020603050405020304" pitchFamily="18" charset="0"/>
                <a:cs typeface="Times New Roman" panose="02020603050405020304" pitchFamily="18" charset="0"/>
              </a:rPr>
              <a:t>Chương</a:t>
            </a:r>
            <a:r>
              <a:rPr lang="en-US" b="1" dirty="0" smtClean="0">
                <a:solidFill>
                  <a:srgbClr val="FF0000"/>
                </a:solidFill>
                <a:latin typeface="Times New Roman" panose="02020603050405020304" pitchFamily="18" charset="0"/>
                <a:cs typeface="Times New Roman" panose="02020603050405020304" pitchFamily="18" charset="0"/>
              </a:rPr>
              <a:t> V: </a:t>
            </a:r>
            <a:r>
              <a:rPr lang="en-US" b="1" dirty="0" err="1">
                <a:solidFill>
                  <a:srgbClr val="FF0000"/>
                </a:solidFill>
                <a:latin typeface="Times New Roman" panose="02020603050405020304" pitchFamily="18" charset="0"/>
                <a:cs typeface="Times New Roman" panose="02020603050405020304" pitchFamily="18" charset="0"/>
              </a:rPr>
              <a:t>g</a:t>
            </a:r>
            <a:r>
              <a:rPr lang="en-US" b="1" dirty="0" err="1" smtClean="0">
                <a:solidFill>
                  <a:srgbClr val="FF0000"/>
                </a:solidFill>
                <a:latin typeface="Times New Roman" panose="02020603050405020304" pitchFamily="18" charset="0"/>
                <a:cs typeface="Times New Roman" panose="02020603050405020304" pitchFamily="18" charset="0"/>
              </a:rPr>
              <a:t>ồm</a:t>
            </a:r>
            <a:r>
              <a:rPr lang="en-US" b="1" dirty="0" smtClean="0">
                <a:solidFill>
                  <a:srgbClr val="FF0000"/>
                </a:solidFill>
                <a:latin typeface="Times New Roman" panose="02020603050405020304" pitchFamily="18" charset="0"/>
                <a:cs typeface="Times New Roman" panose="02020603050405020304" pitchFamily="18" charset="0"/>
              </a:rPr>
              <a:t> 18 </a:t>
            </a:r>
            <a:r>
              <a:rPr lang="en-US" b="1" dirty="0" err="1" smtClean="0">
                <a:solidFill>
                  <a:srgbClr val="FF0000"/>
                </a:solidFill>
                <a:latin typeface="Times New Roman" panose="02020603050405020304" pitchFamily="18" charset="0"/>
                <a:cs typeface="Times New Roman" panose="02020603050405020304" pitchFamily="18" charset="0"/>
              </a:rPr>
              <a:t>Điều</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Điều</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58-75)</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về</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thời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hạn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sử</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dụng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smtClean="0">
                <a:solidFill>
                  <a:schemeClr val="accent6">
                    <a:lumMod val="75000"/>
                  </a:schemeClr>
                </a:solidFill>
                <a:latin typeface="Times New Roman" panose="02020603050405020304" pitchFamily="18" charset="0"/>
                <a:cs typeface="Times New Roman" panose="02020603050405020304" pitchFamily="18" charset="0"/>
              </a:rPr>
              <a:t>CC; </a:t>
            </a:r>
            <a:r>
              <a:rPr lang="en-US" dirty="0" err="1">
                <a:solidFill>
                  <a:schemeClr val="accent6">
                    <a:lumMod val="75000"/>
                  </a:schemeClr>
                </a:solidFill>
                <a:latin typeface="Times New Roman" panose="02020603050405020304" pitchFamily="18" charset="0"/>
                <a:cs typeface="Times New Roman" panose="02020603050405020304" pitchFamily="18" charset="0"/>
              </a:rPr>
              <a:t>các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trường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hợp</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phải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phá</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dỡ</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kiểm</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đánh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giá</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chất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lượng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smtClean="0">
                <a:solidFill>
                  <a:schemeClr val="accent6">
                    <a:lumMod val="75000"/>
                  </a:schemeClr>
                </a:solidFill>
                <a:latin typeface="Times New Roman" panose="02020603050405020304" pitchFamily="18" charset="0"/>
                <a:cs typeface="Times New Roman" panose="02020603050405020304" pitchFamily="18" charset="0"/>
              </a:rPr>
              <a:t>NCC; </a:t>
            </a:r>
            <a:r>
              <a:rPr lang="en-US" dirty="0" err="1">
                <a:solidFill>
                  <a:schemeClr val="accent6">
                    <a:lumMod val="75000"/>
                  </a:schemeClr>
                </a:solidFill>
                <a:latin typeface="Times New Roman" panose="02020603050405020304" pitchFamily="18" charset="0"/>
                <a:cs typeface="Times New Roman" panose="02020603050405020304" pitchFamily="18" charset="0"/>
              </a:rPr>
              <a:t>các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hình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thức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cải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tạo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xây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dựng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lại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smtClean="0">
                <a:solidFill>
                  <a:schemeClr val="accent6">
                    <a:lumMod val="75000"/>
                  </a:schemeClr>
                </a:solidFill>
                <a:latin typeface="Times New Roman" panose="02020603050405020304" pitchFamily="18" charset="0"/>
                <a:cs typeface="Times New Roman" panose="02020603050405020304" pitchFamily="18" charset="0"/>
              </a:rPr>
              <a:t>NCC; </a:t>
            </a:r>
            <a:r>
              <a:rPr lang="en-US" dirty="0" err="1">
                <a:solidFill>
                  <a:schemeClr val="accent6">
                    <a:lumMod val="75000"/>
                  </a:schemeClr>
                </a:solidFill>
                <a:latin typeface="Times New Roman" panose="02020603050405020304" pitchFamily="18" charset="0"/>
                <a:cs typeface="Times New Roman" panose="02020603050405020304" pitchFamily="18" charset="0"/>
              </a:rPr>
              <a:t>quy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hoạch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kế</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hoạch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lựa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chọn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chủ</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đầu</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tư</a:t>
            </a:r>
            <a:r>
              <a:rPr lang="en-US" dirty="0">
                <a:solidFill>
                  <a:schemeClr val="accent6">
                    <a:lumMod val="75000"/>
                  </a:schemeClr>
                </a:solidFill>
                <a:latin typeface="Times New Roman" panose="02020603050405020304" pitchFamily="18" charset="0"/>
                <a:cs typeface="Times New Roman" panose="02020603050405020304" pitchFamily="18" charset="0"/>
              </a:rPr>
              <a: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hồ</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sơ</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trình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tự</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thủ</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tục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chấp</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thuận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chủ</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trương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đầu</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tư</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dự</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án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đầu</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tư</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cải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tạo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xây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dựng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lại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smtClean="0">
                <a:solidFill>
                  <a:schemeClr val="accent6">
                    <a:lumMod val="75000"/>
                  </a:schemeClr>
                </a:solidFill>
                <a:latin typeface="Times New Roman" panose="02020603050405020304" pitchFamily="18" charset="0"/>
                <a:cs typeface="Times New Roman" panose="02020603050405020304" pitchFamily="18" charset="0"/>
              </a:rPr>
              <a:t>NCC; </a:t>
            </a:r>
            <a:r>
              <a:rPr lang="en-US" dirty="0" err="1">
                <a:solidFill>
                  <a:schemeClr val="accent6">
                    <a:lumMod val="75000"/>
                  </a:schemeClr>
                </a:solidFill>
                <a:latin typeface="Times New Roman" panose="02020603050405020304" pitchFamily="18" charset="0"/>
                <a:cs typeface="Times New Roman" panose="02020603050405020304" pitchFamily="18" charset="0"/>
              </a:rPr>
              <a:t>cơ</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chế</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ưu</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đãi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bổi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thường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tái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cư</a:t>
            </a:r>
            <a:r>
              <a:rPr lang="en-US" dirty="0">
                <a:solidFill>
                  <a:schemeClr val="accent6">
                    <a:lumMod val="75000"/>
                  </a:schemeClr>
                </a:solidFill>
                <a:latin typeface="Times New Roman" panose="02020603050405020304" pitchFamily="18" charset="0"/>
                <a:cs typeface="Times New Roman" panose="02020603050405020304" pitchFamily="18" charset="0"/>
              </a:rPr>
              <a: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a:solidFill>
                  <a:schemeClr val="accent6">
                    <a:lumMod val="75000"/>
                  </a:schemeClr>
                </a:solidFill>
                <a:latin typeface="Times New Roman" panose="02020603050405020304" pitchFamily="18" charset="0"/>
                <a:cs typeface="Times New Roman" panose="02020603050405020304" pitchFamily="18" charset="0"/>
              </a:rPr>
              <a:t>di </a:t>
            </a:r>
            <a:r>
              <a:rPr lang="en-US" dirty="0" err="1">
                <a:solidFill>
                  <a:schemeClr val="accent6">
                    <a:lumMod val="75000"/>
                  </a:schemeClr>
                </a:solidFill>
                <a:latin typeface="Times New Roman" panose="02020603050405020304" pitchFamily="18" charset="0"/>
                <a:cs typeface="Times New Roman" panose="02020603050405020304" pitchFamily="18" charset="0"/>
              </a:rPr>
              <a:t>dời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cưỡng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chế</a:t>
            </a:r>
            <a:r>
              <a:rPr lang="en-US" dirty="0">
                <a:solidFill>
                  <a:schemeClr val="accent6">
                    <a:lumMod val="75000"/>
                  </a:schemeClr>
                </a:solidFill>
                <a:latin typeface="Times New Roman" panose="02020603050405020304" pitchFamily="18" charset="0"/>
                <a:cs typeface="Times New Roman" panose="02020603050405020304" pitchFamily="18" charset="0"/>
              </a:rPr>
              <a:t> di </a:t>
            </a:r>
            <a:r>
              <a:rPr lang="en-US" dirty="0" err="1">
                <a:solidFill>
                  <a:schemeClr val="accent6">
                    <a:lumMod val="75000"/>
                  </a:schemeClr>
                </a:solidFill>
                <a:latin typeface="Times New Roman" panose="02020603050405020304" pitchFamily="18" charset="0"/>
                <a:cs typeface="Times New Roman" panose="02020603050405020304" pitchFamily="18" charset="0"/>
              </a:rPr>
              <a:t>dời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phá</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dỡ</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chung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cư</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bố</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trí</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chỗ</a:t>
            </a:r>
            <a:r>
              <a:rPr lang="en-US" dirty="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a:solidFill>
                  <a:schemeClr val="accent6">
                    <a:lumMod val="75000"/>
                  </a:schemeClr>
                </a:solidFill>
                <a:latin typeface="Times New Roman" panose="02020603050405020304" pitchFamily="18" charset="0"/>
                <a:cs typeface="Times New Roman" panose="02020603050405020304" pitchFamily="18" charset="0"/>
              </a:rPr>
              <a:t>tạm</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thời</a:t>
            </a:r>
            <a:r>
              <a:rPr lang="en-US" dirty="0">
                <a:solidFill>
                  <a:schemeClr val="accent6">
                    <a:lumMod val="75000"/>
                  </a:schemeClr>
                </a:solidFill>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8" t="4548" r="2252" b="5146"/>
          <a:stretch/>
        </p:blipFill>
        <p:spPr>
          <a:xfrm>
            <a:off x="151165" y="290429"/>
            <a:ext cx="1966804" cy="1330575"/>
          </a:xfrm>
          <a:prstGeom prst="rect">
            <a:avLst/>
          </a:prstGeom>
        </p:spPr>
      </p:pic>
      <p:sp>
        <p:nvSpPr>
          <p:cNvPr id="17" name="Rectangle 16"/>
          <p:cNvSpPr/>
          <p:nvPr/>
        </p:nvSpPr>
        <p:spPr>
          <a:xfrm>
            <a:off x="299467" y="1603635"/>
            <a:ext cx="8545066" cy="874598"/>
          </a:xfrm>
          <a:prstGeom prst="rect">
            <a:avLst/>
          </a:prstGeom>
        </p:spPr>
        <p:txBody>
          <a:bodyPr wrap="square">
            <a:spAutoFit/>
          </a:bodyPr>
          <a:lstStyle/>
          <a:p>
            <a:pPr algn="just">
              <a:lnSpc>
                <a:spcPts val="1700"/>
              </a:lnSpc>
              <a:spcBef>
                <a:spcPts val="200"/>
              </a:spcBef>
              <a:spcAft>
                <a:spcPts val="800"/>
              </a:spcAft>
            </a:pPr>
            <a:r>
              <a:rPr lang="en-US" b="1" dirty="0" smtClean="0">
                <a:solidFill>
                  <a:srgbClr val="C00000"/>
                </a:solidFill>
                <a:latin typeface="Times New Roman" panose="02020603050405020304" pitchFamily="18" charset="0"/>
                <a:cs typeface="Times New Roman" panose="02020603050405020304" pitchFamily="18" charset="0"/>
              </a:rPr>
              <a:t>1. KẾ HOẠCH CẢI TẠO, XÂY DỰNG LẠI NHÀ CHUNG CƯ: </a:t>
            </a:r>
            <a:r>
              <a:rPr lang="en-US" dirty="0" err="1" smtClean="0">
                <a:solidFill>
                  <a:srgbClr val="7030A0"/>
                </a:solidFill>
                <a:latin typeface="Times New Roman" panose="02020603050405020304" pitchFamily="18" charset="0"/>
                <a:cs typeface="Times New Roman" panose="02020603050405020304" pitchFamily="18" charset="0"/>
              </a:rPr>
              <a:t>bổ</a:t>
            </a:r>
            <a:r>
              <a:rPr lang="en-US" dirty="0" smtClean="0">
                <a:solidFill>
                  <a:srgbClr val="7030A0"/>
                </a:solidFill>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sung </a:t>
            </a:r>
            <a:r>
              <a:rPr lang="en-US" dirty="0" err="1">
                <a:solidFill>
                  <a:srgbClr val="7030A0"/>
                </a:solidFill>
                <a:latin typeface="Times New Roman" panose="02020603050405020304" pitchFamily="18" charset="0"/>
                <a:cs typeface="Times New Roman" panose="02020603050405020304" pitchFamily="18" charset="0"/>
              </a:rPr>
              <a:t>việc</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xây</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dựng</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kế</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hoạch</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cải</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tạo</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xây</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dựng</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lại</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nhà</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chung</a:t>
            </a:r>
            <a:r>
              <a:rPr lang="en-US" dirty="0">
                <a:solidFill>
                  <a:srgbClr val="7030A0"/>
                </a:solidFill>
                <a:latin typeface="Times New Roman" panose="02020603050405020304" pitchFamily="18" charset="0"/>
                <a:cs typeface="Times New Roman" panose="02020603050405020304" pitchFamily="18" charset="0"/>
              </a:rPr>
              <a:t> cu </a:t>
            </a:r>
            <a:r>
              <a:rPr lang="en-US" dirty="0" err="1" smtClean="0">
                <a:solidFill>
                  <a:srgbClr val="7030A0"/>
                </a:solidFill>
                <a:latin typeface="Times New Roman" panose="02020603050405020304" pitchFamily="18" charset="0"/>
                <a:cs typeface="Times New Roman" panose="02020603050405020304" pitchFamily="18" charset="0"/>
              </a:rPr>
              <a:t>riêng</a:t>
            </a:r>
            <a:r>
              <a:rPr lang="en-US" dirty="0" smtClean="0">
                <a:solidFill>
                  <a:srgbClr val="7030A0"/>
                </a:solidFill>
                <a:latin typeface="Times New Roman" panose="02020603050405020304" pitchFamily="18" charset="0"/>
                <a:cs typeface="Times New Roman" panose="02020603050405020304" pitchFamily="18" charset="0"/>
              </a:rPr>
              <a:t> </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err="1">
                <a:solidFill>
                  <a:schemeClr val="accent6">
                    <a:lumMod val="75000"/>
                  </a:schemeClr>
                </a:solidFill>
                <a:latin typeface="Times New Roman" panose="02020603050405020304" pitchFamily="18" charset="0"/>
                <a:cs typeface="Times New Roman" panose="02020603050405020304" pitchFamily="18" charset="0"/>
              </a:rPr>
              <a:t>Điều</a:t>
            </a:r>
            <a:r>
              <a:rPr lang="en-US" dirty="0">
                <a:solidFill>
                  <a:schemeClr val="accent6">
                    <a:lumMod val="75000"/>
                  </a:schemeClr>
                </a:solidFill>
                <a:latin typeface="Times New Roman" panose="02020603050405020304" pitchFamily="18" charset="0"/>
                <a:cs typeface="Times New Roman" panose="02020603050405020304" pitchFamily="18" charset="0"/>
              </a:rPr>
              <a:t> 65</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endParaRPr lang="en-US" dirty="0">
              <a:solidFill>
                <a:srgbClr val="7030A0"/>
              </a:solidFill>
              <a:latin typeface="Times New Roman" panose="02020603050405020304" pitchFamily="18" charset="0"/>
              <a:cs typeface="Times New Roman" panose="02020603050405020304" pitchFamily="18" charset="0"/>
            </a:endParaRPr>
          </a:p>
          <a:p>
            <a:pPr algn="just">
              <a:lnSpc>
                <a:spcPts val="1700"/>
              </a:lnSpc>
              <a:spcBef>
                <a:spcPts val="200"/>
              </a:spcBef>
              <a:spcAft>
                <a:spcPts val="800"/>
              </a:spcAft>
            </a:pPr>
            <a:endParaRPr lang="en-US" dirty="0" smtClean="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299467" y="2091942"/>
            <a:ext cx="8721849" cy="523220"/>
          </a:xfrm>
          <a:prstGeom prst="rect">
            <a:avLst/>
          </a:prstGeom>
        </p:spPr>
        <p:txBody>
          <a:bodyPr wrap="square">
            <a:spAutoFit/>
          </a:bodyPr>
          <a:lstStyle/>
          <a:p>
            <a:pPr algn="just"/>
            <a:r>
              <a:rPr lang="en-US" dirty="0" err="1">
                <a:solidFill>
                  <a:schemeClr val="accent6">
                    <a:lumMod val="75000"/>
                  </a:schemeClr>
                </a:solidFill>
                <a:latin typeface="Times New Roman" panose="02020603050405020304" pitchFamily="18" charset="0"/>
                <a:cs typeface="Times New Roman" panose="02020603050405020304" pitchFamily="18" charset="0"/>
              </a:rPr>
              <a:t>Kế</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hoạch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cải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tạo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xây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dựng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lại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chung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cư</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có</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thể</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lập</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chung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trong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kế</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hoạch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phát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triển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a:solidFill>
                  <a:schemeClr val="accent6">
                    <a:lumMod val="75000"/>
                  </a:schemeClr>
                </a:solidFill>
                <a:latin typeface="Times New Roman" panose="02020603050405020304" pitchFamily="18" charset="0"/>
                <a:cs typeface="Times New Roman" panose="02020603050405020304" pitchFamily="18" charset="0"/>
              </a:rPr>
              <a:t>cấp</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tỉnh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hoặc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lập</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riêng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làm</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cơ</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sở</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thực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hiện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các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dự</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án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cải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tạo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xây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dựng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lại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chung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cư</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1478110" y="2714016"/>
            <a:ext cx="2379177" cy="307777"/>
          </a:xfrm>
          <a:prstGeom prst="rect">
            <a:avLst/>
          </a:prstGeom>
        </p:spPr>
        <p:txBody>
          <a:bodyPr wrap="none">
            <a:spAutoFit/>
          </a:bodyPr>
          <a:lstStyle/>
          <a:p>
            <a:r>
              <a:rPr lang="en-US" dirty="0" err="1">
                <a:solidFill>
                  <a:srgbClr val="FF0000"/>
                </a:solidFill>
                <a:latin typeface="Times New Roman" panose="02020603050405020304" pitchFamily="18" charset="0"/>
                <a:cs typeface="Times New Roman" panose="02020603050405020304" pitchFamily="18" charset="0"/>
              </a:rPr>
              <a:t>Nghị</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định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số</a:t>
            </a:r>
            <a:r>
              <a:rPr lang="en-US" dirty="0">
                <a:solidFill>
                  <a:srgbClr val="FF0000"/>
                </a:solidFill>
                <a:latin typeface="Times New Roman" panose="02020603050405020304" pitchFamily="18" charset="0"/>
                <a:cs typeface="Times New Roman" panose="02020603050405020304" pitchFamily="18" charset="0"/>
              </a:rPr>
              <a:t> 98/2024/NĐ-CP </a:t>
            </a:r>
          </a:p>
        </p:txBody>
      </p:sp>
      <p:cxnSp>
        <p:nvCxnSpPr>
          <p:cNvPr id="7" name="Elbow Connector 6"/>
          <p:cNvCxnSpPr>
            <a:endCxn id="4" idx="1"/>
          </p:cNvCxnSpPr>
          <p:nvPr/>
        </p:nvCxnSpPr>
        <p:spPr>
          <a:xfrm>
            <a:off x="436227" y="2615162"/>
            <a:ext cx="1041883" cy="252743"/>
          </a:xfrm>
          <a:prstGeom prst="bentConnector3">
            <a:avLst/>
          </a:prstGeom>
          <a:ln>
            <a:solidFill>
              <a:srgbClr val="ED2727"/>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92427" y="2983537"/>
            <a:ext cx="7785345" cy="738664"/>
          </a:xfrm>
          <a:prstGeom prst="rect">
            <a:avLst/>
          </a:prstGeom>
        </p:spPr>
        <p:txBody>
          <a:bodyPr wrap="square">
            <a:spAutoFit/>
          </a:bodyPr>
          <a:lstStyle/>
          <a:p>
            <a:pPr marL="152400" indent="0" algn="just"/>
            <a:r>
              <a:rPr lang="en-US" dirty="0" smtClean="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Trường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hợp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lập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chung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trong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kế</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hoạch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phát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triển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nhà</a:t>
            </a:r>
            <a:r>
              <a:rPr lang="en-US" dirty="0">
                <a:solidFill>
                  <a:srgbClr val="FF0000"/>
                </a:solidFill>
                <a:latin typeface="Times New Roman" panose="02020603050405020304" pitchFamily="18" charset="0"/>
                <a:cs typeface="Times New Roman" panose="02020603050405020304" pitchFamily="18" charset="0"/>
              </a:rPr>
              <a:t> ở </a:t>
            </a:r>
            <a:r>
              <a:rPr lang="en-US" dirty="0" err="1">
                <a:solidFill>
                  <a:srgbClr val="FF0000"/>
                </a:solidFill>
                <a:latin typeface="Times New Roman" panose="02020603050405020304" pitchFamily="18" charset="0"/>
                <a:cs typeface="Times New Roman" panose="02020603050405020304" pitchFamily="18" charset="0"/>
              </a:rPr>
              <a:t>cấp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tỉnh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thì</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kế</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hoạch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cải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tạo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xây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dựng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lại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chung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cư</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phải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có</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nội</a:t>
            </a:r>
            <a:r>
              <a:rPr lang="en-US" dirty="0">
                <a:solidFill>
                  <a:srgbClr val="FF0000"/>
                </a:solidFill>
                <a:latin typeface="Times New Roman" panose="02020603050405020304" pitchFamily="18" charset="0"/>
                <a:cs typeface="Times New Roman" panose="02020603050405020304" pitchFamily="18" charset="0"/>
              </a:rPr>
              <a:t> dung </a:t>
            </a:r>
            <a:r>
              <a:rPr lang="en-US" dirty="0" err="1">
                <a:solidFill>
                  <a:srgbClr val="FF0000"/>
                </a:solidFill>
                <a:latin typeface="Times New Roman" panose="02020603050405020304" pitchFamily="18" charset="0"/>
                <a:cs typeface="Times New Roman" panose="02020603050405020304" pitchFamily="18" charset="0"/>
              </a:rPr>
              <a:t>theo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quy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định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của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pháp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luật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nhà</a:t>
            </a:r>
            <a:r>
              <a:rPr lang="en-US" dirty="0">
                <a:solidFill>
                  <a:srgbClr val="FF0000"/>
                </a:solidFill>
                <a:latin typeface="Times New Roman" panose="02020603050405020304" pitchFamily="18" charset="0"/>
                <a:cs typeface="Times New Roman" panose="02020603050405020304" pitchFamily="18" charset="0"/>
              </a:rPr>
              <a:t> ở (</a:t>
            </a:r>
            <a:r>
              <a:rPr lang="en-US" dirty="0" err="1">
                <a:solidFill>
                  <a:srgbClr val="FF0000"/>
                </a:solidFill>
                <a:latin typeface="Times New Roman" panose="02020603050405020304" pitchFamily="18" charset="0"/>
                <a:cs typeface="Times New Roman" panose="02020603050405020304" pitchFamily="18" charset="0"/>
              </a:rPr>
              <a:t>Điều</a:t>
            </a:r>
            <a:r>
              <a:rPr lang="en-US" dirty="0">
                <a:solidFill>
                  <a:srgbClr val="FF0000"/>
                </a:solidFill>
                <a:latin typeface="Times New Roman" panose="02020603050405020304" pitchFamily="18" charset="0"/>
                <a:cs typeface="Times New Roman" panose="02020603050405020304" pitchFamily="18" charset="0"/>
              </a:rPr>
              <a:t> 66 </a:t>
            </a:r>
            <a:r>
              <a:rPr lang="en-US" dirty="0" err="1">
                <a:solidFill>
                  <a:srgbClr val="FF0000"/>
                </a:solidFill>
                <a:latin typeface="Times New Roman" panose="02020603050405020304" pitchFamily="18" charset="0"/>
                <a:cs typeface="Times New Roman" panose="02020603050405020304" pitchFamily="18" charset="0"/>
              </a:rPr>
              <a:t>Luật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Nhà</a:t>
            </a:r>
            <a:r>
              <a:rPr lang="en-US" dirty="0">
                <a:solidFill>
                  <a:srgbClr val="FF0000"/>
                </a:solidFill>
                <a:latin typeface="Times New Roman" panose="02020603050405020304" pitchFamily="18" charset="0"/>
                <a:cs typeface="Times New Roman" panose="02020603050405020304" pitchFamily="18" charset="0"/>
              </a:rPr>
              <a:t> ở, </a:t>
            </a:r>
            <a:r>
              <a:rPr lang="en-US" dirty="0" err="1">
                <a:solidFill>
                  <a:srgbClr val="FF0000"/>
                </a:solidFill>
                <a:latin typeface="Times New Roman" panose="02020603050405020304" pitchFamily="18" charset="0"/>
                <a:cs typeface="Times New Roman" panose="02020603050405020304" pitchFamily="18" charset="0"/>
              </a:rPr>
              <a:t>điểm</a:t>
            </a:r>
            <a:r>
              <a:rPr lang="en-US" dirty="0">
                <a:solidFill>
                  <a:srgbClr val="FF0000"/>
                </a:solidFill>
                <a:latin typeface="Times New Roman" panose="02020603050405020304" pitchFamily="18" charset="0"/>
                <a:cs typeface="Times New Roman" panose="02020603050405020304" pitchFamily="18" charset="0"/>
              </a:rPr>
              <a:t> e </a:t>
            </a:r>
            <a:r>
              <a:rPr lang="en-US" dirty="0" err="1">
                <a:solidFill>
                  <a:srgbClr val="FF0000"/>
                </a:solidFill>
                <a:latin typeface="Times New Roman" panose="02020603050405020304" pitchFamily="18" charset="0"/>
                <a:cs typeface="Times New Roman" panose="02020603050405020304" pitchFamily="18" charset="0"/>
              </a:rPr>
              <a:t>khoản</a:t>
            </a:r>
            <a:r>
              <a:rPr lang="en-US" dirty="0">
                <a:solidFill>
                  <a:srgbClr val="FF0000"/>
                </a:solidFill>
                <a:latin typeface="Times New Roman" panose="02020603050405020304" pitchFamily="18" charset="0"/>
                <a:cs typeface="Times New Roman" panose="02020603050405020304" pitchFamily="18" charset="0"/>
              </a:rPr>
              <a:t> 2 </a:t>
            </a:r>
            <a:r>
              <a:rPr lang="en-US" dirty="0" err="1">
                <a:solidFill>
                  <a:srgbClr val="FF0000"/>
                </a:solidFill>
                <a:latin typeface="Times New Roman" panose="02020603050405020304" pitchFamily="18" charset="0"/>
                <a:cs typeface="Times New Roman" panose="02020603050405020304" pitchFamily="18" charset="0"/>
              </a:rPr>
              <a:t>Điều</a:t>
            </a:r>
            <a:r>
              <a:rPr lang="en-US" dirty="0">
                <a:solidFill>
                  <a:srgbClr val="FF0000"/>
                </a:solidFill>
                <a:latin typeface="Times New Roman" panose="02020603050405020304" pitchFamily="18" charset="0"/>
                <a:cs typeface="Times New Roman" panose="02020603050405020304" pitchFamily="18" charset="0"/>
              </a:rPr>
              <a:t> 9 </a:t>
            </a:r>
            <a:r>
              <a:rPr lang="en-US" dirty="0" err="1">
                <a:solidFill>
                  <a:srgbClr val="FF0000"/>
                </a:solidFill>
                <a:latin typeface="Times New Roman" panose="02020603050405020304" pitchFamily="18" charset="0"/>
                <a:cs typeface="Times New Roman" panose="02020603050405020304" pitchFamily="18" charset="0"/>
              </a:rPr>
              <a:t>của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Nghị</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định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số</a:t>
            </a:r>
            <a:r>
              <a:rPr lang="en-US" dirty="0">
                <a:solidFill>
                  <a:srgbClr val="FF0000"/>
                </a:solidFill>
                <a:latin typeface="Times New Roman" panose="02020603050405020304" pitchFamily="18" charset="0"/>
                <a:cs typeface="Times New Roman" panose="02020603050405020304" pitchFamily="18" charset="0"/>
              </a:rPr>
              <a:t> 95/2024/NĐ-CP </a:t>
            </a:r>
            <a:r>
              <a:rPr lang="en-US" dirty="0" err="1">
                <a:solidFill>
                  <a:srgbClr val="FF0000"/>
                </a:solidFill>
                <a:latin typeface="Times New Roman" panose="02020603050405020304" pitchFamily="18" charset="0"/>
                <a:cs typeface="Times New Roman" panose="02020603050405020304" pitchFamily="18" charset="0"/>
              </a:rPr>
              <a:t>quy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định</a:t>
            </a:r>
            <a:r>
              <a:rPr lang="en-US" dirty="0">
                <a:solidFill>
                  <a:srgbClr val="FF0000"/>
                </a:solidFill>
                <a:latin typeface="Times New Roman" panose="02020603050405020304" pitchFamily="18" charset="0"/>
                <a:cs typeface="Times New Roman" panose="02020603050405020304" pitchFamily="18" charset="0"/>
              </a:rPr>
              <a:t> chi </a:t>
            </a:r>
            <a:r>
              <a:rPr lang="en-US" dirty="0" err="1">
                <a:solidFill>
                  <a:srgbClr val="FF0000"/>
                </a:solidFill>
                <a:latin typeface="Times New Roman" panose="02020603050405020304" pitchFamily="18" charset="0"/>
                <a:cs typeface="Times New Roman" panose="02020603050405020304" pitchFamily="18" charset="0"/>
              </a:rPr>
              <a:t>tiết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một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số</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điều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của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Luật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Nhà</a:t>
            </a:r>
            <a:r>
              <a:rPr lang="en-US" dirty="0">
                <a:solidFill>
                  <a:srgbClr val="FF0000"/>
                </a:solidFill>
                <a:latin typeface="Times New Roman" panose="02020603050405020304" pitchFamily="18" charset="0"/>
                <a:cs typeface="Times New Roman" panose="02020603050405020304" pitchFamily="18" charset="0"/>
              </a:rPr>
              <a:t> ở; </a:t>
            </a:r>
          </a:p>
        </p:txBody>
      </p:sp>
      <p:sp>
        <p:nvSpPr>
          <p:cNvPr id="10" name="Rectangle 9"/>
          <p:cNvSpPr/>
          <p:nvPr/>
        </p:nvSpPr>
        <p:spPr>
          <a:xfrm>
            <a:off x="1134567" y="3837833"/>
            <a:ext cx="7543206" cy="954107"/>
          </a:xfrm>
          <a:prstGeom prst="rect">
            <a:avLst/>
          </a:prstGeom>
        </p:spPr>
        <p:txBody>
          <a:bodyPr wrap="square">
            <a:spAutoFit/>
          </a:bodyPr>
          <a:lstStyle/>
          <a:p>
            <a:pPr marL="0" indent="0" algn="just">
              <a:spcBef>
                <a:spcPts val="200"/>
              </a:spcBef>
              <a:spcAft>
                <a:spcPts val="200"/>
              </a:spcAft>
            </a:pP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Trường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hợp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lập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riêng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kế</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hoạch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cải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tạo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xây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dựng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lại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chung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cư</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riêng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thì</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phải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lập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từng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dự</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án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trong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đó</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nội</a:t>
            </a:r>
            <a:r>
              <a:rPr lang="en-US" dirty="0">
                <a:solidFill>
                  <a:srgbClr val="FF0000"/>
                </a:solidFill>
                <a:latin typeface="Times New Roman" panose="02020603050405020304" pitchFamily="18" charset="0"/>
                <a:cs typeface="Times New Roman" panose="02020603050405020304" pitchFamily="18" charset="0"/>
              </a:rPr>
              <a:t> dung </a:t>
            </a:r>
            <a:r>
              <a:rPr lang="en-US" dirty="0" err="1">
                <a:solidFill>
                  <a:srgbClr val="FF0000"/>
                </a:solidFill>
                <a:latin typeface="Times New Roman" panose="02020603050405020304" pitchFamily="18" charset="0"/>
                <a:cs typeface="Times New Roman" panose="02020603050405020304" pitchFamily="18" charset="0"/>
              </a:rPr>
              <a:t>liên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quan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đến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dự</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án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được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thông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báo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lấy</a:t>
            </a:r>
            <a:r>
              <a:rPr lang="en-US" dirty="0">
                <a:solidFill>
                  <a:srgbClr val="FF0000"/>
                </a:solidFill>
                <a:latin typeface="Times New Roman" panose="02020603050405020304" pitchFamily="18" charset="0"/>
                <a:cs typeface="Times New Roman" panose="02020603050405020304" pitchFamily="18" charset="0"/>
              </a:rPr>
              <a:t> ý </a:t>
            </a:r>
            <a:r>
              <a:rPr lang="en-US" dirty="0" err="1">
                <a:solidFill>
                  <a:srgbClr val="FF0000"/>
                </a:solidFill>
                <a:latin typeface="Times New Roman" panose="02020603050405020304" pitchFamily="18" charset="0"/>
                <a:cs typeface="Times New Roman" panose="02020603050405020304" pitchFamily="18" charset="0"/>
              </a:rPr>
              <a:t>kiến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của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chủ</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sở</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hữu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người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sử</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dụng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chung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cư</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tổ</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chức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cá</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nhân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liên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quan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trước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khi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phê</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duyệt</a:t>
            </a:r>
            <a:r>
              <a:rPr lang="en-US" dirty="0">
                <a:solidFill>
                  <a:srgbClr val="FF0000"/>
                </a:solidFill>
                <a:latin typeface="Times New Roman" panose="02020603050405020304" pitchFamily="18" charset="0"/>
                <a:cs typeface="Times New Roman" panose="02020603050405020304" pitchFamily="18" charset="0"/>
              </a:rPr>
              <a:t> KH </a:t>
            </a:r>
            <a:r>
              <a:rPr lang="en-US" dirty="0" err="1">
                <a:solidFill>
                  <a:srgbClr val="FF0000"/>
                </a:solidFill>
                <a:latin typeface="Times New Roman" panose="02020603050405020304" pitchFamily="18" charset="0"/>
                <a:cs typeface="Times New Roman" panose="02020603050405020304" pitchFamily="18" charset="0"/>
              </a:rPr>
              <a:t>để</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đảm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bảo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tính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khả</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Điều</a:t>
            </a:r>
            <a:r>
              <a:rPr lang="en-US" dirty="0">
                <a:solidFill>
                  <a:srgbClr val="FF0000"/>
                </a:solidFill>
                <a:latin typeface="Times New Roman" panose="02020603050405020304" pitchFamily="18" charset="0"/>
                <a:cs typeface="Times New Roman" panose="02020603050405020304" pitchFamily="18" charset="0"/>
              </a:rPr>
              <a:t> 7, 8 </a:t>
            </a:r>
            <a:r>
              <a:rPr lang="en-US" dirty="0" err="1">
                <a:solidFill>
                  <a:srgbClr val="FF0000"/>
                </a:solidFill>
                <a:latin typeface="Times New Roman" panose="02020603050405020304" pitchFamily="18" charset="0"/>
                <a:cs typeface="Times New Roman" panose="02020603050405020304" pitchFamily="18" charset="0"/>
              </a:rPr>
              <a:t>Nghị</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định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số</a:t>
            </a:r>
            <a:r>
              <a:rPr lang="en-US" dirty="0">
                <a:solidFill>
                  <a:srgbClr val="FF0000"/>
                </a:solidFill>
                <a:latin typeface="Times New Roman" panose="02020603050405020304" pitchFamily="18" charset="0"/>
                <a:cs typeface="Times New Roman" panose="02020603050405020304" pitchFamily="18" charset="0"/>
              </a:rPr>
              <a:t> 98/2024/NĐ-CP.</a:t>
            </a:r>
          </a:p>
        </p:txBody>
      </p:sp>
    </p:spTree>
    <p:extLst>
      <p:ext uri="{BB962C8B-B14F-4D97-AF65-F5344CB8AC3E}">
        <p14:creationId xmlns:p14="http://schemas.microsoft.com/office/powerpoint/2010/main" val="23852482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164C61AF-E438-47E5-B4E1-15F6D7275AC8}"/>
              </a:ext>
            </a:extLst>
          </p:cNvPr>
          <p:cNvSpPr txBox="1"/>
          <p:nvPr/>
        </p:nvSpPr>
        <p:spPr>
          <a:xfrm>
            <a:off x="623455" y="518238"/>
            <a:ext cx="8134004" cy="307777"/>
          </a:xfrm>
          <a:prstGeom prst="rect">
            <a:avLst/>
          </a:prstGeom>
          <a:noFill/>
        </p:spPr>
        <p:txBody>
          <a:bodyPr wrap="square">
            <a:spAutoFit/>
          </a:bodyPr>
          <a:lstStyle/>
          <a:p>
            <a:r>
              <a:rPr lang="en-US" b="1" dirty="0" smtClean="0">
                <a:solidFill>
                  <a:srgbClr val="C00000"/>
                </a:solidFill>
                <a:latin typeface="Times New Roman" panose="02020603050405020304" pitchFamily="18" charset="0"/>
                <a:cs typeface="Times New Roman" panose="02020603050405020304" pitchFamily="18" charset="0"/>
              </a:rPr>
              <a:t>2. CHẤP THUẬN CHỦ TRƯƠNG ĐẦU TƯ DỰ ÁN CẢI TẠO, XÂY DỰNG LẠI NHÀ CHUNG CƯ </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 xmlns:a16="http://schemas.microsoft.com/office/drawing/2014/main" id="{B42D3FB8-578D-4B85-84F1-9E1D7AAB72E2}"/>
              </a:ext>
            </a:extLst>
          </p:cNvPr>
          <p:cNvSpPr txBox="1"/>
          <p:nvPr/>
        </p:nvSpPr>
        <p:spPr>
          <a:xfrm>
            <a:off x="696287" y="826015"/>
            <a:ext cx="8134004" cy="954107"/>
          </a:xfrm>
          <a:prstGeom prst="rect">
            <a:avLst/>
          </a:prstGeom>
          <a:noFill/>
        </p:spPr>
        <p:txBody>
          <a:bodyPr wrap="square">
            <a:spAutoFit/>
          </a:bodyPr>
          <a:lstStyle/>
          <a:p>
            <a:pPr algn="just"/>
            <a:r>
              <a:rPr lang="en-US" dirty="0" err="1">
                <a:solidFill>
                  <a:srgbClr val="7030A0"/>
                </a:solidFill>
                <a:latin typeface="Times New Roman" panose="02020603050405020304" pitchFamily="18" charset="0"/>
                <a:cs typeface="Times New Roman" panose="02020603050405020304" pitchFamily="18" charset="0"/>
              </a:rPr>
              <a:t>Bổ</a:t>
            </a:r>
            <a:r>
              <a:rPr lang="en-US" dirty="0">
                <a:solidFill>
                  <a:srgbClr val="7030A0"/>
                </a:solidFill>
                <a:latin typeface="Times New Roman" panose="02020603050405020304" pitchFamily="18" charset="0"/>
                <a:cs typeface="Times New Roman" panose="02020603050405020304" pitchFamily="18" charset="0"/>
              </a:rPr>
              <a:t> sung </a:t>
            </a:r>
            <a:r>
              <a:rPr lang="en-US" dirty="0" err="1">
                <a:solidFill>
                  <a:srgbClr val="7030A0"/>
                </a:solidFill>
                <a:latin typeface="Times New Roman" panose="02020603050405020304" pitchFamily="18" charset="0"/>
                <a:cs typeface="Times New Roman" panose="02020603050405020304" pitchFamily="18" charset="0"/>
              </a:rPr>
              <a:t>quy</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định</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việc</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chấp</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thuận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chủ</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trương</a:t>
            </a:r>
            <a:r>
              <a:rPr lang="en-US" dirty="0">
                <a:solidFill>
                  <a:srgbClr val="7030A0"/>
                </a:solidFill>
                <a:latin typeface="Times New Roman" panose="02020603050405020304" pitchFamily="18" charset="0"/>
                <a:cs typeface="Times New Roman" panose="02020603050405020304" pitchFamily="18" charset="0"/>
              </a:rPr>
              <a:t> đầu </a:t>
            </a:r>
            <a:r>
              <a:rPr lang="en-US" dirty="0" err="1">
                <a:solidFill>
                  <a:srgbClr val="7030A0"/>
                </a:solidFill>
                <a:latin typeface="Times New Roman" panose="02020603050405020304" pitchFamily="18" charset="0"/>
                <a:cs typeface="Times New Roman" panose="02020603050405020304" pitchFamily="18" charset="0"/>
              </a:rPr>
              <a:t>tư</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dự</a:t>
            </a:r>
            <a:r>
              <a:rPr lang="en-US" dirty="0">
                <a:solidFill>
                  <a:srgbClr val="7030A0"/>
                </a:solidFill>
                <a:latin typeface="Times New Roman" panose="02020603050405020304" pitchFamily="18" charset="0"/>
                <a:cs typeface="Times New Roman" panose="02020603050405020304" pitchFamily="18" charset="0"/>
              </a:rPr>
              <a:t> án </a:t>
            </a:r>
            <a:r>
              <a:rPr lang="en-US" dirty="0" err="1">
                <a:solidFill>
                  <a:srgbClr val="7030A0"/>
                </a:solidFill>
                <a:latin typeface="Times New Roman" panose="02020603050405020304" pitchFamily="18" charset="0"/>
                <a:cs typeface="Times New Roman" panose="02020603050405020304" pitchFamily="18" charset="0"/>
              </a:rPr>
              <a:t>cải</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tạo</a:t>
            </a:r>
            <a:r>
              <a:rPr lang="en-US" dirty="0">
                <a:solidFill>
                  <a:srgbClr val="7030A0"/>
                </a:solidFill>
                <a:latin typeface="Times New Roman" panose="02020603050405020304" pitchFamily="18" charset="0"/>
                <a:cs typeface="Times New Roman" panose="02020603050405020304" pitchFamily="18" charset="0"/>
              </a:rPr>
              <a:t>, xây dựng lại </a:t>
            </a:r>
            <a:r>
              <a:rPr lang="en-US" dirty="0" err="1">
                <a:solidFill>
                  <a:srgbClr val="7030A0"/>
                </a:solidFill>
                <a:latin typeface="Times New Roman" panose="02020603050405020304" pitchFamily="18" charset="0"/>
                <a:cs typeface="Times New Roman" panose="02020603050405020304" pitchFamily="18" charset="0"/>
              </a:rPr>
              <a:t>nhà</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chung</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cư</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thực</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hiện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theo</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Luật</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Nhà</a:t>
            </a:r>
            <a:r>
              <a:rPr lang="en-US" dirty="0">
                <a:solidFill>
                  <a:srgbClr val="7030A0"/>
                </a:solidFill>
                <a:latin typeface="Times New Roman" panose="02020603050405020304" pitchFamily="18" charset="0"/>
                <a:cs typeface="Times New Roman" panose="02020603050405020304" pitchFamily="18" charset="0"/>
              </a:rPr>
              <a:t> ở, không </a:t>
            </a:r>
            <a:r>
              <a:rPr lang="en-US" dirty="0" err="1">
                <a:solidFill>
                  <a:srgbClr val="7030A0"/>
                </a:solidFill>
                <a:latin typeface="Times New Roman" panose="02020603050405020304" pitchFamily="18" charset="0"/>
                <a:cs typeface="Times New Roman" panose="02020603050405020304" pitchFamily="18" charset="0"/>
              </a:rPr>
              <a:t>thực</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hiện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theo</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quy</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định</a:t>
            </a:r>
            <a:r>
              <a:rPr lang="en-US" dirty="0">
                <a:solidFill>
                  <a:srgbClr val="7030A0"/>
                </a:solidFill>
                <a:latin typeface="Times New Roman" panose="02020603050405020304" pitchFamily="18" charset="0"/>
                <a:cs typeface="Times New Roman" panose="02020603050405020304" pitchFamily="18" charset="0"/>
              </a:rPr>
              <a:t> của </a:t>
            </a:r>
            <a:r>
              <a:rPr lang="en-US" dirty="0" err="1">
                <a:solidFill>
                  <a:srgbClr val="7030A0"/>
                </a:solidFill>
                <a:latin typeface="Times New Roman" panose="02020603050405020304" pitchFamily="18" charset="0"/>
                <a:cs typeface="Times New Roman" panose="02020603050405020304" pitchFamily="18" charset="0"/>
              </a:rPr>
              <a:t>Luật</a:t>
            </a:r>
            <a:r>
              <a:rPr lang="en-US" dirty="0">
                <a:solidFill>
                  <a:srgbClr val="7030A0"/>
                </a:solidFill>
                <a:latin typeface="Times New Roman" panose="02020603050405020304" pitchFamily="18" charset="0"/>
                <a:cs typeface="Times New Roman" panose="02020603050405020304" pitchFamily="18" charset="0"/>
              </a:rPr>
              <a:t> Đầu </a:t>
            </a:r>
            <a:r>
              <a:rPr lang="en-US" dirty="0" err="1">
                <a:solidFill>
                  <a:srgbClr val="7030A0"/>
                </a:solidFill>
                <a:latin typeface="Times New Roman" panose="02020603050405020304" pitchFamily="18" charset="0"/>
                <a:cs typeface="Times New Roman" panose="02020603050405020304" pitchFamily="18" charset="0"/>
              </a:rPr>
              <a:t>tư</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trừ</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trường</a:t>
            </a:r>
            <a:r>
              <a:rPr lang="en-US" dirty="0">
                <a:solidFill>
                  <a:srgbClr val="7030A0"/>
                </a:solidFill>
                <a:latin typeface="Times New Roman" panose="02020603050405020304" pitchFamily="18" charset="0"/>
                <a:cs typeface="Times New Roman" panose="02020603050405020304" pitchFamily="18" charset="0"/>
              </a:rPr>
              <a:t> hợp </a:t>
            </a:r>
            <a:r>
              <a:rPr lang="en-US" dirty="0" err="1">
                <a:solidFill>
                  <a:srgbClr val="7030A0"/>
                </a:solidFill>
                <a:latin typeface="Times New Roman" panose="02020603050405020304" pitchFamily="18" charset="0"/>
                <a:cs typeface="Times New Roman" panose="02020603050405020304" pitchFamily="18" charset="0"/>
              </a:rPr>
              <a:t>chấp</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thuận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chủ</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trương</a:t>
            </a:r>
            <a:r>
              <a:rPr lang="en-US" dirty="0">
                <a:solidFill>
                  <a:srgbClr val="7030A0"/>
                </a:solidFill>
                <a:latin typeface="Times New Roman" panose="02020603050405020304" pitchFamily="18" charset="0"/>
                <a:cs typeface="Times New Roman" panose="02020603050405020304" pitchFamily="18" charset="0"/>
              </a:rPr>
              <a:t> đầu </a:t>
            </a:r>
            <a:r>
              <a:rPr lang="en-US" dirty="0" err="1">
                <a:solidFill>
                  <a:srgbClr val="7030A0"/>
                </a:solidFill>
                <a:latin typeface="Times New Roman" panose="02020603050405020304" pitchFamily="18" charset="0"/>
                <a:cs typeface="Times New Roman" panose="02020603050405020304" pitchFamily="18" charset="0"/>
              </a:rPr>
              <a:t>tư</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thuộc</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thẩm</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quyền</a:t>
            </a:r>
            <a:r>
              <a:rPr lang="en-US" dirty="0">
                <a:solidFill>
                  <a:srgbClr val="7030A0"/>
                </a:solidFill>
                <a:latin typeface="Times New Roman" panose="02020603050405020304" pitchFamily="18" charset="0"/>
                <a:cs typeface="Times New Roman" panose="02020603050405020304" pitchFamily="18" charset="0"/>
              </a:rPr>
              <a:t> của </a:t>
            </a:r>
            <a:r>
              <a:rPr lang="en-US" dirty="0" err="1">
                <a:solidFill>
                  <a:srgbClr val="7030A0"/>
                </a:solidFill>
                <a:latin typeface="Times New Roman" panose="02020603050405020304" pitchFamily="18" charset="0"/>
                <a:cs typeface="Times New Roman" panose="02020603050405020304" pitchFamily="18" charset="0"/>
              </a:rPr>
              <a:t>Thủ</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tướng</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Chính</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phủ</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theo</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quy</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định</a:t>
            </a:r>
            <a:r>
              <a:rPr lang="en-US" dirty="0">
                <a:solidFill>
                  <a:srgbClr val="7030A0"/>
                </a:solidFill>
                <a:latin typeface="Times New Roman" panose="02020603050405020304" pitchFamily="18" charset="0"/>
                <a:cs typeface="Times New Roman" panose="02020603050405020304" pitchFamily="18" charset="0"/>
              </a:rPr>
              <a:t> của </a:t>
            </a:r>
            <a:r>
              <a:rPr lang="en-US" dirty="0" err="1">
                <a:solidFill>
                  <a:srgbClr val="7030A0"/>
                </a:solidFill>
                <a:latin typeface="Times New Roman" panose="02020603050405020304" pitchFamily="18" charset="0"/>
                <a:cs typeface="Times New Roman" panose="02020603050405020304" pitchFamily="18" charset="0"/>
              </a:rPr>
              <a:t>Luật</a:t>
            </a:r>
            <a:r>
              <a:rPr lang="en-US" dirty="0">
                <a:solidFill>
                  <a:srgbClr val="7030A0"/>
                </a:solidFill>
                <a:latin typeface="Times New Roman" panose="02020603050405020304" pitchFamily="18" charset="0"/>
                <a:cs typeface="Times New Roman" panose="02020603050405020304" pitchFamily="18" charset="0"/>
              </a:rPr>
              <a:t> Đầu </a:t>
            </a:r>
            <a:r>
              <a:rPr lang="en-US" dirty="0" err="1">
                <a:solidFill>
                  <a:srgbClr val="7030A0"/>
                </a:solidFill>
                <a:latin typeface="Times New Roman" panose="02020603050405020304" pitchFamily="18" charset="0"/>
                <a:cs typeface="Times New Roman" panose="02020603050405020304" pitchFamily="18" charset="0"/>
              </a:rPr>
              <a:t>tư</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hồ</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sơ</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theo</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pháp</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luật</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nhà</a:t>
            </a:r>
            <a:r>
              <a:rPr lang="en-US" dirty="0">
                <a:solidFill>
                  <a:srgbClr val="7030A0"/>
                </a:solidFill>
                <a:latin typeface="Times New Roman" panose="02020603050405020304" pitchFamily="18" charset="0"/>
                <a:cs typeface="Times New Roman" panose="02020603050405020304" pitchFamily="18" charset="0"/>
              </a:rPr>
              <a:t> ở, </a:t>
            </a:r>
            <a:r>
              <a:rPr lang="en-US" dirty="0" err="1">
                <a:solidFill>
                  <a:srgbClr val="7030A0"/>
                </a:solidFill>
                <a:latin typeface="Times New Roman" panose="02020603050405020304" pitchFamily="18" charset="0"/>
                <a:cs typeface="Times New Roman" panose="02020603050405020304" pitchFamily="18" charset="0"/>
              </a:rPr>
              <a:t>trình</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tư</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thủ</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tục</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thực</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hiện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theo</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pháp</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luật</a:t>
            </a:r>
            <a:r>
              <a:rPr lang="en-US" dirty="0">
                <a:solidFill>
                  <a:srgbClr val="7030A0"/>
                </a:solidFill>
                <a:latin typeface="Times New Roman" panose="02020603050405020304" pitchFamily="18" charset="0"/>
                <a:cs typeface="Times New Roman" panose="02020603050405020304" pitchFamily="18" charset="0"/>
              </a:rPr>
              <a:t> đầu </a:t>
            </a:r>
            <a:r>
              <a:rPr lang="en-US" dirty="0" err="1">
                <a:solidFill>
                  <a:srgbClr val="7030A0"/>
                </a:solidFill>
                <a:latin typeface="Times New Roman" panose="02020603050405020304" pitchFamily="18" charset="0"/>
                <a:cs typeface="Times New Roman" panose="02020603050405020304" pitchFamily="18" charset="0"/>
              </a:rPr>
              <a:t>tư</a:t>
            </a:r>
            <a:r>
              <a:rPr lang="en-US" dirty="0">
                <a:solidFill>
                  <a:srgbClr val="7030A0"/>
                </a:solidFill>
                <a:latin typeface="Times New Roman" panose="02020603050405020304" pitchFamily="18" charset="0"/>
                <a:cs typeface="Times New Roman" panose="02020603050405020304" pitchFamily="18" charset="0"/>
              </a:rPr>
              <a:t> - khoản 3 </a:t>
            </a:r>
            <a:r>
              <a:rPr lang="en-US" dirty="0" err="1">
                <a:solidFill>
                  <a:srgbClr val="7030A0"/>
                </a:solidFill>
                <a:latin typeface="Times New Roman" panose="02020603050405020304" pitchFamily="18" charset="0"/>
                <a:cs typeface="Times New Roman" panose="02020603050405020304" pitchFamily="18" charset="0"/>
              </a:rPr>
              <a:t>Điều</a:t>
            </a:r>
            <a:r>
              <a:rPr lang="en-US" dirty="0">
                <a:solidFill>
                  <a:srgbClr val="7030A0"/>
                </a:solidFill>
                <a:latin typeface="Times New Roman" panose="02020603050405020304" pitchFamily="18" charset="0"/>
                <a:cs typeface="Times New Roman" panose="02020603050405020304" pitchFamily="18" charset="0"/>
              </a:rPr>
              <a:t> 11 của </a:t>
            </a:r>
            <a:r>
              <a:rPr lang="en-US" dirty="0" err="1">
                <a:solidFill>
                  <a:srgbClr val="7030A0"/>
                </a:solidFill>
                <a:latin typeface="Times New Roman" panose="02020603050405020304" pitchFamily="18" charset="0"/>
                <a:cs typeface="Times New Roman" panose="02020603050405020304" pitchFamily="18" charset="0"/>
              </a:rPr>
              <a:t>Nghị</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định</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số</a:t>
            </a:r>
            <a:r>
              <a:rPr lang="en-US" dirty="0">
                <a:solidFill>
                  <a:srgbClr val="7030A0"/>
                </a:solidFill>
                <a:latin typeface="Times New Roman" panose="02020603050405020304" pitchFamily="18" charset="0"/>
                <a:cs typeface="Times New Roman" panose="02020603050405020304" pitchFamily="18" charset="0"/>
              </a:rPr>
              <a:t> 98/2024/NĐ-CP); </a:t>
            </a:r>
          </a:p>
        </p:txBody>
      </p:sp>
      <p:sp>
        <p:nvSpPr>
          <p:cNvPr id="16" name="TextBox 15">
            <a:extLst>
              <a:ext uri="{FF2B5EF4-FFF2-40B4-BE49-F238E27FC236}">
                <a16:creationId xmlns="" xmlns:a16="http://schemas.microsoft.com/office/drawing/2014/main" id="{35E2CB24-70F2-414C-8566-EAFD98C246EC}"/>
              </a:ext>
            </a:extLst>
          </p:cNvPr>
          <p:cNvSpPr txBox="1"/>
          <p:nvPr/>
        </p:nvSpPr>
        <p:spPr>
          <a:xfrm>
            <a:off x="498960" y="3181575"/>
            <a:ext cx="3133898" cy="52322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dirty="0">
                <a:solidFill>
                  <a:srgbClr val="0070C0"/>
                </a:solidFill>
                <a:latin typeface="Times New Roman" panose="02020603050405020304" pitchFamily="18" charset="0"/>
                <a:ea typeface="Arial"/>
                <a:cs typeface="Times New Roman" panose="02020603050405020304" pitchFamily="18" charset="0"/>
              </a:rPr>
              <a:t>1. </a:t>
            </a:r>
            <a:r>
              <a:rPr lang="en-US" b="1" dirty="0" err="1">
                <a:solidFill>
                  <a:srgbClr val="0070C0"/>
                </a:solidFill>
                <a:latin typeface="Times New Roman" panose="02020603050405020304" pitchFamily="18" charset="0"/>
                <a:ea typeface="Arial"/>
                <a:cs typeface="Times New Roman" panose="02020603050405020304" pitchFamily="18" charset="0"/>
              </a:rPr>
              <a:t>Đối</a:t>
            </a:r>
            <a:r>
              <a:rPr lang="en-US" b="1" dirty="0">
                <a:solidFill>
                  <a:srgbClr val="0070C0"/>
                </a:solidFill>
                <a:latin typeface="Times New Roman" panose="02020603050405020304" pitchFamily="18" charset="0"/>
                <a:ea typeface="Arial"/>
                <a:cs typeface="Times New Roman" panose="02020603050405020304" pitchFamily="18" charset="0"/>
              </a:rPr>
              <a:t> </a:t>
            </a:r>
            <a:r>
              <a:rPr lang="en-US" b="1" dirty="0" err="1">
                <a:solidFill>
                  <a:srgbClr val="0070C0"/>
                </a:solidFill>
                <a:latin typeface="Times New Roman" panose="02020603050405020304" pitchFamily="18" charset="0"/>
                <a:ea typeface="Arial"/>
                <a:cs typeface="Times New Roman" panose="02020603050405020304" pitchFamily="18" charset="0"/>
              </a:rPr>
              <a:t>với</a:t>
            </a:r>
            <a:r>
              <a:rPr lang="en-US" b="1" dirty="0">
                <a:solidFill>
                  <a:srgbClr val="0070C0"/>
                </a:solidFill>
                <a:latin typeface="Times New Roman" panose="02020603050405020304" pitchFamily="18" charset="0"/>
                <a:ea typeface="Arial"/>
                <a:cs typeface="Times New Roman" panose="02020603050405020304" pitchFamily="18" charset="0"/>
              </a:rPr>
              <a:t> </a:t>
            </a:r>
            <a:r>
              <a:rPr lang="en-US" b="1" dirty="0" err="1">
                <a:solidFill>
                  <a:srgbClr val="0070C0"/>
                </a:solidFill>
                <a:latin typeface="Times New Roman" panose="02020603050405020304" pitchFamily="18" charset="0"/>
                <a:ea typeface="Arial"/>
                <a:cs typeface="Times New Roman" panose="02020603050405020304" pitchFamily="18" charset="0"/>
              </a:rPr>
              <a:t>dự</a:t>
            </a:r>
            <a:r>
              <a:rPr lang="en-US" b="1" dirty="0">
                <a:solidFill>
                  <a:srgbClr val="0070C0"/>
                </a:solidFill>
                <a:latin typeface="Times New Roman" panose="02020603050405020304" pitchFamily="18" charset="0"/>
                <a:ea typeface="Arial"/>
                <a:cs typeface="Times New Roman" panose="02020603050405020304" pitchFamily="18" charset="0"/>
              </a:rPr>
              <a:t> án </a:t>
            </a:r>
            <a:r>
              <a:rPr lang="en-US" b="1" dirty="0" err="1">
                <a:solidFill>
                  <a:srgbClr val="0070C0"/>
                </a:solidFill>
                <a:latin typeface="Times New Roman" panose="02020603050405020304" pitchFamily="18" charset="0"/>
                <a:ea typeface="Arial"/>
                <a:cs typeface="Times New Roman" panose="02020603050405020304" pitchFamily="18" charset="0"/>
              </a:rPr>
              <a:t>thực</a:t>
            </a:r>
            <a:r>
              <a:rPr lang="en-US" b="1" dirty="0">
                <a:solidFill>
                  <a:srgbClr val="0070C0"/>
                </a:solidFill>
                <a:latin typeface="Times New Roman" panose="02020603050405020304" pitchFamily="18" charset="0"/>
                <a:ea typeface="Arial"/>
                <a:cs typeface="Times New Roman" panose="02020603050405020304" pitchFamily="18" charset="0"/>
              </a:rPr>
              <a:t> </a:t>
            </a:r>
            <a:r>
              <a:rPr lang="en-US" b="1" dirty="0" err="1">
                <a:solidFill>
                  <a:srgbClr val="0070C0"/>
                </a:solidFill>
                <a:latin typeface="Times New Roman" panose="02020603050405020304" pitchFamily="18" charset="0"/>
                <a:ea typeface="Arial"/>
                <a:cs typeface="Times New Roman" panose="02020603050405020304" pitchFamily="18" charset="0"/>
              </a:rPr>
              <a:t>hiện</a:t>
            </a:r>
            <a:r>
              <a:rPr lang="en-US" b="1" dirty="0">
                <a:solidFill>
                  <a:srgbClr val="0070C0"/>
                </a:solidFill>
                <a:latin typeface="Times New Roman" panose="02020603050405020304" pitchFamily="18" charset="0"/>
                <a:ea typeface="Arial"/>
                <a:cs typeface="Times New Roman" panose="02020603050405020304" pitchFamily="18" charset="0"/>
              </a:rPr>
              <a:t> </a:t>
            </a:r>
            <a:r>
              <a:rPr lang="en-US" b="1" dirty="0" err="1">
                <a:solidFill>
                  <a:srgbClr val="0070C0"/>
                </a:solidFill>
                <a:latin typeface="Times New Roman" panose="02020603050405020304" pitchFamily="18" charset="0"/>
                <a:ea typeface="Arial"/>
                <a:cs typeface="Times New Roman" panose="02020603050405020304" pitchFamily="18" charset="0"/>
              </a:rPr>
              <a:t>bằng</a:t>
            </a:r>
            <a:r>
              <a:rPr lang="en-US" b="1" dirty="0">
                <a:solidFill>
                  <a:srgbClr val="0070C0"/>
                </a:solidFill>
                <a:latin typeface="Times New Roman" panose="02020603050405020304" pitchFamily="18" charset="0"/>
                <a:ea typeface="Arial"/>
                <a:cs typeface="Times New Roman" panose="02020603050405020304" pitchFamily="18" charset="0"/>
              </a:rPr>
              <a:t> </a:t>
            </a:r>
            <a:r>
              <a:rPr lang="en-US" b="1" dirty="0" err="1">
                <a:solidFill>
                  <a:srgbClr val="0070C0"/>
                </a:solidFill>
                <a:latin typeface="Times New Roman" panose="02020603050405020304" pitchFamily="18" charset="0"/>
                <a:ea typeface="Arial"/>
                <a:cs typeface="Times New Roman" panose="02020603050405020304" pitchFamily="18" charset="0"/>
              </a:rPr>
              <a:t>nguồn</a:t>
            </a:r>
            <a:r>
              <a:rPr lang="en-US" b="1" dirty="0">
                <a:solidFill>
                  <a:srgbClr val="0070C0"/>
                </a:solidFill>
                <a:latin typeface="Times New Roman" panose="02020603050405020304" pitchFamily="18" charset="0"/>
                <a:ea typeface="Arial"/>
                <a:cs typeface="Times New Roman" panose="02020603050405020304" pitchFamily="18" charset="0"/>
              </a:rPr>
              <a:t> </a:t>
            </a:r>
            <a:r>
              <a:rPr lang="en-US" b="1" dirty="0" err="1">
                <a:solidFill>
                  <a:srgbClr val="0070C0"/>
                </a:solidFill>
                <a:latin typeface="Times New Roman" panose="02020603050405020304" pitchFamily="18" charset="0"/>
                <a:ea typeface="Arial"/>
                <a:cs typeface="Times New Roman" panose="02020603050405020304" pitchFamily="18" charset="0"/>
              </a:rPr>
              <a:t>vốn</a:t>
            </a:r>
            <a:r>
              <a:rPr lang="en-US" b="1" dirty="0">
                <a:solidFill>
                  <a:srgbClr val="0070C0"/>
                </a:solidFill>
                <a:latin typeface="Times New Roman" panose="02020603050405020304" pitchFamily="18" charset="0"/>
                <a:ea typeface="Arial"/>
                <a:cs typeface="Times New Roman" panose="02020603050405020304" pitchFamily="18" charset="0"/>
              </a:rPr>
              <a:t> đầu </a:t>
            </a:r>
            <a:r>
              <a:rPr lang="en-US" b="1" dirty="0" err="1">
                <a:solidFill>
                  <a:srgbClr val="0070C0"/>
                </a:solidFill>
                <a:latin typeface="Times New Roman" panose="02020603050405020304" pitchFamily="18" charset="0"/>
                <a:ea typeface="Arial"/>
                <a:cs typeface="Times New Roman" panose="02020603050405020304" pitchFamily="18" charset="0"/>
              </a:rPr>
              <a:t>tư</a:t>
            </a:r>
            <a:r>
              <a:rPr lang="en-US" b="1" dirty="0">
                <a:solidFill>
                  <a:srgbClr val="0070C0"/>
                </a:solidFill>
                <a:latin typeface="Times New Roman" panose="02020603050405020304" pitchFamily="18" charset="0"/>
                <a:ea typeface="Arial"/>
                <a:cs typeface="Times New Roman" panose="02020603050405020304" pitchFamily="18" charset="0"/>
              </a:rPr>
              <a:t> </a:t>
            </a:r>
            <a:r>
              <a:rPr lang="en-US" b="1" dirty="0" err="1">
                <a:solidFill>
                  <a:srgbClr val="0070C0"/>
                </a:solidFill>
                <a:latin typeface="Times New Roman" panose="02020603050405020304" pitchFamily="18" charset="0"/>
                <a:ea typeface="Arial"/>
                <a:cs typeface="Times New Roman" panose="02020603050405020304" pitchFamily="18" charset="0"/>
              </a:rPr>
              <a:t>công</a:t>
            </a:r>
            <a:r>
              <a:rPr lang="en-US" b="1" dirty="0">
                <a:solidFill>
                  <a:srgbClr val="0070C0"/>
                </a:solidFill>
                <a:latin typeface="Times New Roman" panose="02020603050405020304" pitchFamily="18" charset="0"/>
                <a:ea typeface="Arial"/>
                <a:cs typeface="Times New Roman" panose="02020603050405020304" pitchFamily="18" charset="0"/>
              </a:rPr>
              <a:t> </a:t>
            </a:r>
          </a:p>
        </p:txBody>
      </p:sp>
      <p:sp>
        <p:nvSpPr>
          <p:cNvPr id="17" name="TextBox 16">
            <a:extLst>
              <a:ext uri="{FF2B5EF4-FFF2-40B4-BE49-F238E27FC236}">
                <a16:creationId xmlns="" xmlns:a16="http://schemas.microsoft.com/office/drawing/2014/main" id="{3084CEEC-0DA9-411D-9B77-428A833186C8}"/>
              </a:ext>
            </a:extLst>
          </p:cNvPr>
          <p:cNvSpPr txBox="1"/>
          <p:nvPr/>
        </p:nvSpPr>
        <p:spPr>
          <a:xfrm>
            <a:off x="4936310" y="2395259"/>
            <a:ext cx="4083654" cy="523220"/>
          </a:xfrm>
          <a:prstGeom prst="rect">
            <a:avLst/>
          </a:prstGeom>
          <a:solidFill>
            <a:schemeClr val="bg2">
              <a:lumMod val="9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Quyết</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định</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điều</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chỉnh</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chủ</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trương</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đầu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tư</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dự</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án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thực</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hiện</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theo</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quy</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định</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của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pháp</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luật</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đầu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tư</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công</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Điều</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9)</a:t>
            </a:r>
          </a:p>
        </p:txBody>
      </p:sp>
      <p:sp>
        <p:nvSpPr>
          <p:cNvPr id="19" name="TextBox 18">
            <a:extLst>
              <a:ext uri="{FF2B5EF4-FFF2-40B4-BE49-F238E27FC236}">
                <a16:creationId xmlns="" xmlns:a16="http://schemas.microsoft.com/office/drawing/2014/main" id="{26B47723-345F-4231-B9C1-83F667267E56}"/>
              </a:ext>
            </a:extLst>
          </p:cNvPr>
          <p:cNvSpPr txBox="1"/>
          <p:nvPr/>
        </p:nvSpPr>
        <p:spPr>
          <a:xfrm>
            <a:off x="4945018" y="3181575"/>
            <a:ext cx="4064259" cy="1815882"/>
          </a:xfrm>
          <a:prstGeom prst="rect">
            <a:avLst/>
          </a:prstGeom>
          <a:solidFill>
            <a:schemeClr val="bg2">
              <a:lumMod val="9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defPPr marR="0" lvl="0" algn="l" rtl="0">
              <a:lnSpc>
                <a:spcPct val="100000"/>
              </a:lnSpc>
              <a:spcBef>
                <a:spcPts val="0"/>
              </a:spcBef>
              <a:spcAft>
                <a:spcPts val="0"/>
              </a:spcAft>
            </a:defPPr>
            <a:lvl1pPr algn="just">
              <a:defRPr sz="1300">
                <a:solidFill>
                  <a:schemeClr val="tx1"/>
                </a:solidFill>
                <a:latin typeface="Times New Roman" panose="02020603050405020304" pitchFamily="18" charset="0"/>
                <a:cs typeface="Times New Roman" panose="02020603050405020304" pitchFamily="18" charset="0"/>
              </a:defRPr>
            </a:lvl1pPr>
          </a:lstStyle>
          <a:p>
            <a:r>
              <a:rPr lang="en-US" sz="1400" dirty="0" err="1">
                <a:solidFill>
                  <a:schemeClr val="accent6">
                    <a:lumMod val="75000"/>
                  </a:schemeClr>
                </a:solidFill>
                <a:ea typeface="Arial"/>
              </a:rPr>
              <a:t>Chủ</a:t>
            </a:r>
            <a:r>
              <a:rPr lang="en-US" sz="1400" dirty="0">
                <a:solidFill>
                  <a:schemeClr val="accent6">
                    <a:lumMod val="75000"/>
                  </a:schemeClr>
                </a:solidFill>
                <a:ea typeface="Arial"/>
              </a:rPr>
              <a:t> đầu </a:t>
            </a:r>
            <a:r>
              <a:rPr lang="en-US" sz="1400" dirty="0" err="1">
                <a:solidFill>
                  <a:schemeClr val="accent6">
                    <a:lumMod val="75000"/>
                  </a:schemeClr>
                </a:solidFill>
                <a:ea typeface="Arial"/>
              </a:rPr>
              <a:t>tư</a:t>
            </a:r>
            <a:r>
              <a:rPr lang="en-US" sz="1400" dirty="0">
                <a:solidFill>
                  <a:schemeClr val="accent6">
                    <a:lumMod val="75000"/>
                  </a:schemeClr>
                </a:solidFill>
                <a:ea typeface="Arial"/>
              </a:rPr>
              <a:t> </a:t>
            </a:r>
            <a:r>
              <a:rPr lang="en-US" sz="1400" dirty="0" err="1">
                <a:solidFill>
                  <a:schemeClr val="accent6">
                    <a:lumMod val="75000"/>
                  </a:schemeClr>
                </a:solidFill>
                <a:ea typeface="Arial"/>
              </a:rPr>
              <a:t>dự</a:t>
            </a:r>
            <a:r>
              <a:rPr lang="en-US" sz="1400" dirty="0">
                <a:solidFill>
                  <a:schemeClr val="accent6">
                    <a:lumMod val="75000"/>
                  </a:schemeClr>
                </a:solidFill>
                <a:ea typeface="Arial"/>
              </a:rPr>
              <a:t> án </a:t>
            </a:r>
            <a:r>
              <a:rPr lang="en-US" sz="1400" dirty="0" err="1">
                <a:solidFill>
                  <a:schemeClr val="accent6">
                    <a:lumMod val="75000"/>
                  </a:schemeClr>
                </a:solidFill>
                <a:ea typeface="Arial"/>
              </a:rPr>
              <a:t>cải</a:t>
            </a:r>
            <a:r>
              <a:rPr lang="en-US" sz="1400" dirty="0">
                <a:solidFill>
                  <a:schemeClr val="accent6">
                    <a:lumMod val="75000"/>
                  </a:schemeClr>
                </a:solidFill>
                <a:ea typeface="Arial"/>
              </a:rPr>
              <a:t> </a:t>
            </a:r>
            <a:r>
              <a:rPr lang="en-US" sz="1400" dirty="0" err="1">
                <a:solidFill>
                  <a:schemeClr val="accent6">
                    <a:lumMod val="75000"/>
                  </a:schemeClr>
                </a:solidFill>
                <a:ea typeface="Arial"/>
              </a:rPr>
              <a:t>tạo</a:t>
            </a:r>
            <a:r>
              <a:rPr lang="en-US" sz="1400" dirty="0">
                <a:solidFill>
                  <a:schemeClr val="accent6">
                    <a:lumMod val="75000"/>
                  </a:schemeClr>
                </a:solidFill>
                <a:ea typeface="Arial"/>
              </a:rPr>
              <a:t>, xây dựng lại </a:t>
            </a:r>
            <a:r>
              <a:rPr lang="en-US" sz="1400" dirty="0" err="1">
                <a:solidFill>
                  <a:schemeClr val="accent6">
                    <a:lumMod val="75000"/>
                  </a:schemeClr>
                </a:solidFill>
                <a:ea typeface="Arial"/>
              </a:rPr>
              <a:t>nhà</a:t>
            </a:r>
            <a:r>
              <a:rPr lang="en-US" sz="1400" dirty="0">
                <a:solidFill>
                  <a:schemeClr val="accent6">
                    <a:lumMod val="75000"/>
                  </a:schemeClr>
                </a:solidFill>
                <a:ea typeface="Arial"/>
              </a:rPr>
              <a:t> </a:t>
            </a:r>
            <a:r>
              <a:rPr lang="en-US" sz="1400" dirty="0" err="1">
                <a:solidFill>
                  <a:schemeClr val="accent6">
                    <a:lumMod val="75000"/>
                  </a:schemeClr>
                </a:solidFill>
                <a:ea typeface="Arial"/>
              </a:rPr>
              <a:t>chung</a:t>
            </a:r>
            <a:r>
              <a:rPr lang="en-US" sz="1400" dirty="0">
                <a:solidFill>
                  <a:schemeClr val="accent6">
                    <a:lumMod val="75000"/>
                  </a:schemeClr>
                </a:solidFill>
                <a:ea typeface="Arial"/>
              </a:rPr>
              <a:t> </a:t>
            </a:r>
            <a:r>
              <a:rPr lang="en-US" sz="1400" dirty="0" err="1">
                <a:solidFill>
                  <a:schemeClr val="accent6">
                    <a:lumMod val="75000"/>
                  </a:schemeClr>
                </a:solidFill>
                <a:ea typeface="Arial"/>
              </a:rPr>
              <a:t>cư</a:t>
            </a:r>
            <a:r>
              <a:rPr lang="en-US" sz="1400" dirty="0">
                <a:solidFill>
                  <a:schemeClr val="accent6">
                    <a:lumMod val="75000"/>
                  </a:schemeClr>
                </a:solidFill>
                <a:ea typeface="Arial"/>
              </a:rPr>
              <a:t> (</a:t>
            </a:r>
            <a:r>
              <a:rPr lang="en-US" sz="1400" dirty="0" err="1">
                <a:solidFill>
                  <a:schemeClr val="accent6">
                    <a:lumMod val="75000"/>
                  </a:schemeClr>
                </a:solidFill>
                <a:ea typeface="Arial"/>
              </a:rPr>
              <a:t>Điều</a:t>
            </a:r>
            <a:r>
              <a:rPr lang="en-US" sz="1400" dirty="0">
                <a:solidFill>
                  <a:schemeClr val="accent6">
                    <a:lumMod val="75000"/>
                  </a:schemeClr>
                </a:solidFill>
                <a:ea typeface="Arial"/>
              </a:rPr>
              <a:t> 15) bao </a:t>
            </a:r>
            <a:r>
              <a:rPr lang="en-US" sz="1400" dirty="0" err="1">
                <a:solidFill>
                  <a:schemeClr val="accent6">
                    <a:lumMod val="75000"/>
                  </a:schemeClr>
                </a:solidFill>
                <a:ea typeface="Arial"/>
              </a:rPr>
              <a:t>gồm</a:t>
            </a:r>
            <a:r>
              <a:rPr lang="en-US" sz="1400" dirty="0">
                <a:solidFill>
                  <a:schemeClr val="accent6">
                    <a:lumMod val="75000"/>
                  </a:schemeClr>
                </a:solidFill>
                <a:ea typeface="Arial"/>
              </a:rPr>
              <a:t>: </a:t>
            </a:r>
          </a:p>
          <a:p>
            <a:r>
              <a:rPr lang="en-US" sz="1400" dirty="0">
                <a:solidFill>
                  <a:schemeClr val="accent6">
                    <a:lumMod val="75000"/>
                  </a:schemeClr>
                </a:solidFill>
                <a:ea typeface="Arial"/>
              </a:rPr>
              <a:t>Ban </a:t>
            </a:r>
            <a:r>
              <a:rPr lang="en-US" sz="1400" dirty="0" err="1">
                <a:solidFill>
                  <a:schemeClr val="accent6">
                    <a:lumMod val="75000"/>
                  </a:schemeClr>
                </a:solidFill>
                <a:ea typeface="Arial"/>
              </a:rPr>
              <a:t>quản</a:t>
            </a:r>
            <a:r>
              <a:rPr lang="en-US" sz="1400" dirty="0">
                <a:solidFill>
                  <a:schemeClr val="accent6">
                    <a:lumMod val="75000"/>
                  </a:schemeClr>
                </a:solidFill>
                <a:ea typeface="Arial"/>
              </a:rPr>
              <a:t> </a:t>
            </a:r>
            <a:r>
              <a:rPr lang="en-US" sz="1400" dirty="0" err="1">
                <a:solidFill>
                  <a:schemeClr val="accent6">
                    <a:lumMod val="75000"/>
                  </a:schemeClr>
                </a:solidFill>
                <a:ea typeface="Arial"/>
              </a:rPr>
              <a:t>lý</a:t>
            </a:r>
            <a:r>
              <a:rPr lang="en-US" sz="1400" dirty="0">
                <a:solidFill>
                  <a:schemeClr val="accent6">
                    <a:lumMod val="75000"/>
                  </a:schemeClr>
                </a:solidFill>
                <a:ea typeface="Arial"/>
              </a:rPr>
              <a:t> </a:t>
            </a:r>
            <a:r>
              <a:rPr lang="en-US" sz="1400" dirty="0" err="1">
                <a:solidFill>
                  <a:schemeClr val="accent6">
                    <a:lumMod val="75000"/>
                  </a:schemeClr>
                </a:solidFill>
                <a:ea typeface="Arial"/>
              </a:rPr>
              <a:t>dự</a:t>
            </a:r>
            <a:r>
              <a:rPr lang="en-US" sz="1400" dirty="0">
                <a:solidFill>
                  <a:schemeClr val="accent6">
                    <a:lumMod val="75000"/>
                  </a:schemeClr>
                </a:solidFill>
                <a:ea typeface="Arial"/>
              </a:rPr>
              <a:t> án đầu </a:t>
            </a:r>
            <a:r>
              <a:rPr lang="en-US" sz="1400" dirty="0" err="1">
                <a:solidFill>
                  <a:schemeClr val="accent6">
                    <a:lumMod val="75000"/>
                  </a:schemeClr>
                </a:solidFill>
                <a:ea typeface="Arial"/>
              </a:rPr>
              <a:t>tư</a:t>
            </a:r>
            <a:r>
              <a:rPr lang="en-US" sz="1400" dirty="0">
                <a:solidFill>
                  <a:schemeClr val="accent6">
                    <a:lumMod val="75000"/>
                  </a:schemeClr>
                </a:solidFill>
                <a:ea typeface="Arial"/>
              </a:rPr>
              <a:t> xây dựng </a:t>
            </a:r>
            <a:r>
              <a:rPr lang="en-US" sz="1400" dirty="0" err="1">
                <a:solidFill>
                  <a:schemeClr val="accent6">
                    <a:lumMod val="75000"/>
                  </a:schemeClr>
                </a:solidFill>
                <a:ea typeface="Arial"/>
              </a:rPr>
              <a:t>chuyên</a:t>
            </a:r>
            <a:r>
              <a:rPr lang="en-US" sz="1400" dirty="0">
                <a:solidFill>
                  <a:schemeClr val="accent6">
                    <a:lumMod val="75000"/>
                  </a:schemeClr>
                </a:solidFill>
                <a:ea typeface="Arial"/>
              </a:rPr>
              <a:t> </a:t>
            </a:r>
            <a:r>
              <a:rPr lang="en-US" sz="1400" dirty="0" err="1">
                <a:solidFill>
                  <a:schemeClr val="accent6">
                    <a:lumMod val="75000"/>
                  </a:schemeClr>
                </a:solidFill>
                <a:ea typeface="Arial"/>
              </a:rPr>
              <a:t>ngành</a:t>
            </a:r>
            <a:r>
              <a:rPr lang="en-US" sz="1400" dirty="0">
                <a:solidFill>
                  <a:schemeClr val="accent6">
                    <a:lumMod val="75000"/>
                  </a:schemeClr>
                </a:solidFill>
                <a:ea typeface="Arial"/>
              </a:rPr>
              <a:t> </a:t>
            </a:r>
            <a:r>
              <a:rPr lang="en-US" sz="1400" dirty="0" err="1">
                <a:solidFill>
                  <a:schemeClr val="accent6">
                    <a:lumMod val="75000"/>
                  </a:schemeClr>
                </a:solidFill>
                <a:ea typeface="Arial"/>
              </a:rPr>
              <a:t>hoặc</a:t>
            </a:r>
            <a:r>
              <a:rPr lang="en-US" sz="1400" dirty="0">
                <a:solidFill>
                  <a:schemeClr val="accent6">
                    <a:lumMod val="75000"/>
                  </a:schemeClr>
                </a:solidFill>
                <a:ea typeface="Arial"/>
              </a:rPr>
              <a:t> Ban </a:t>
            </a:r>
            <a:r>
              <a:rPr lang="en-US" sz="1400" dirty="0" err="1">
                <a:solidFill>
                  <a:schemeClr val="accent6">
                    <a:lumMod val="75000"/>
                  </a:schemeClr>
                </a:solidFill>
                <a:ea typeface="Arial"/>
              </a:rPr>
              <a:t>quản</a:t>
            </a:r>
            <a:r>
              <a:rPr lang="en-US" sz="1400" dirty="0">
                <a:solidFill>
                  <a:schemeClr val="accent6">
                    <a:lumMod val="75000"/>
                  </a:schemeClr>
                </a:solidFill>
                <a:ea typeface="Arial"/>
              </a:rPr>
              <a:t> </a:t>
            </a:r>
            <a:r>
              <a:rPr lang="en-US" sz="1400" dirty="0" err="1">
                <a:solidFill>
                  <a:schemeClr val="accent6">
                    <a:lumMod val="75000"/>
                  </a:schemeClr>
                </a:solidFill>
                <a:ea typeface="Arial"/>
              </a:rPr>
              <a:t>lý</a:t>
            </a:r>
            <a:r>
              <a:rPr lang="en-US" sz="1400" dirty="0">
                <a:solidFill>
                  <a:schemeClr val="accent6">
                    <a:lumMod val="75000"/>
                  </a:schemeClr>
                </a:solidFill>
                <a:ea typeface="Arial"/>
              </a:rPr>
              <a:t> </a:t>
            </a:r>
            <a:r>
              <a:rPr lang="en-US" sz="1400" dirty="0" err="1">
                <a:solidFill>
                  <a:schemeClr val="accent6">
                    <a:lumMod val="75000"/>
                  </a:schemeClr>
                </a:solidFill>
                <a:ea typeface="Arial"/>
              </a:rPr>
              <a:t>dự</a:t>
            </a:r>
            <a:r>
              <a:rPr lang="en-US" sz="1400" dirty="0">
                <a:solidFill>
                  <a:schemeClr val="accent6">
                    <a:lumMod val="75000"/>
                  </a:schemeClr>
                </a:solidFill>
                <a:ea typeface="Arial"/>
              </a:rPr>
              <a:t> án đầu </a:t>
            </a:r>
            <a:r>
              <a:rPr lang="en-US" sz="1400" dirty="0" err="1">
                <a:solidFill>
                  <a:schemeClr val="accent6">
                    <a:lumMod val="75000"/>
                  </a:schemeClr>
                </a:solidFill>
                <a:ea typeface="Arial"/>
              </a:rPr>
              <a:t>tư</a:t>
            </a:r>
            <a:r>
              <a:rPr lang="en-US" sz="1400" dirty="0">
                <a:solidFill>
                  <a:schemeClr val="accent6">
                    <a:lumMod val="75000"/>
                  </a:schemeClr>
                </a:solidFill>
                <a:ea typeface="Arial"/>
              </a:rPr>
              <a:t> xây dựng </a:t>
            </a:r>
            <a:r>
              <a:rPr lang="en-US" sz="1400" dirty="0" err="1">
                <a:solidFill>
                  <a:schemeClr val="accent6">
                    <a:lumMod val="75000"/>
                  </a:schemeClr>
                </a:solidFill>
                <a:ea typeface="Arial"/>
              </a:rPr>
              <a:t>khu</a:t>
            </a:r>
            <a:r>
              <a:rPr lang="en-US" sz="1400" dirty="0">
                <a:solidFill>
                  <a:schemeClr val="accent6">
                    <a:lumMod val="75000"/>
                  </a:schemeClr>
                </a:solidFill>
                <a:ea typeface="Arial"/>
              </a:rPr>
              <a:t> </a:t>
            </a:r>
            <a:r>
              <a:rPr lang="en-US" sz="1400" dirty="0" err="1">
                <a:solidFill>
                  <a:schemeClr val="accent6">
                    <a:lumMod val="75000"/>
                  </a:schemeClr>
                </a:solidFill>
                <a:ea typeface="Arial"/>
              </a:rPr>
              <a:t>vực</a:t>
            </a:r>
            <a:r>
              <a:rPr lang="en-US" sz="1400" dirty="0">
                <a:solidFill>
                  <a:schemeClr val="accent6">
                    <a:lumMod val="75000"/>
                  </a:schemeClr>
                </a:solidFill>
                <a:ea typeface="Arial"/>
              </a:rPr>
              <a:t> </a:t>
            </a:r>
            <a:r>
              <a:rPr lang="en-US" sz="1400" dirty="0" err="1">
                <a:solidFill>
                  <a:schemeClr val="accent6">
                    <a:lumMod val="75000"/>
                  </a:schemeClr>
                </a:solidFill>
                <a:ea typeface="Arial"/>
              </a:rPr>
              <a:t>làm</a:t>
            </a:r>
            <a:r>
              <a:rPr lang="en-US" sz="1400" dirty="0">
                <a:solidFill>
                  <a:schemeClr val="accent6">
                    <a:lumMod val="75000"/>
                  </a:schemeClr>
                </a:solidFill>
                <a:ea typeface="Arial"/>
              </a:rPr>
              <a:t> </a:t>
            </a:r>
            <a:r>
              <a:rPr lang="en-US" sz="1400" dirty="0" err="1">
                <a:solidFill>
                  <a:schemeClr val="accent6">
                    <a:lumMod val="75000"/>
                  </a:schemeClr>
                </a:solidFill>
                <a:ea typeface="Arial"/>
              </a:rPr>
              <a:t>chủ</a:t>
            </a:r>
            <a:r>
              <a:rPr lang="en-US" sz="1400" dirty="0">
                <a:solidFill>
                  <a:schemeClr val="accent6">
                    <a:lumMod val="75000"/>
                  </a:schemeClr>
                </a:solidFill>
                <a:ea typeface="Arial"/>
              </a:rPr>
              <a:t> đầu </a:t>
            </a:r>
            <a:r>
              <a:rPr lang="en-US" sz="1400" dirty="0" err="1">
                <a:solidFill>
                  <a:schemeClr val="accent6">
                    <a:lumMod val="75000"/>
                  </a:schemeClr>
                </a:solidFill>
                <a:ea typeface="Arial"/>
              </a:rPr>
              <a:t>tư</a:t>
            </a:r>
            <a:r>
              <a:rPr lang="en-US" sz="1400" dirty="0">
                <a:solidFill>
                  <a:schemeClr val="accent6">
                    <a:lumMod val="75000"/>
                  </a:schemeClr>
                </a:solidFill>
                <a:ea typeface="Arial"/>
              </a:rPr>
              <a:t>. </a:t>
            </a:r>
          </a:p>
          <a:p>
            <a:r>
              <a:rPr lang="en-US" sz="1400" dirty="0" err="1" smtClean="0">
                <a:solidFill>
                  <a:schemeClr val="accent6">
                    <a:lumMod val="75000"/>
                  </a:schemeClr>
                </a:solidFill>
                <a:ea typeface="Arial"/>
              </a:rPr>
              <a:t>Bộ</a:t>
            </a:r>
            <a:r>
              <a:rPr lang="en-US" sz="1400" dirty="0" smtClean="0">
                <a:solidFill>
                  <a:schemeClr val="accent6">
                    <a:lumMod val="75000"/>
                  </a:schemeClr>
                </a:solidFill>
                <a:ea typeface="Arial"/>
              </a:rPr>
              <a:t> </a:t>
            </a:r>
            <a:r>
              <a:rPr lang="en-US" sz="1400" dirty="0" err="1">
                <a:solidFill>
                  <a:schemeClr val="accent6">
                    <a:lumMod val="75000"/>
                  </a:schemeClr>
                </a:solidFill>
                <a:ea typeface="Arial"/>
              </a:rPr>
              <a:t>Quốc</a:t>
            </a:r>
            <a:r>
              <a:rPr lang="en-US" sz="1400" dirty="0">
                <a:solidFill>
                  <a:schemeClr val="accent6">
                    <a:lumMod val="75000"/>
                  </a:schemeClr>
                </a:solidFill>
                <a:ea typeface="Arial"/>
              </a:rPr>
              <a:t> </a:t>
            </a:r>
            <a:r>
              <a:rPr lang="en-US" sz="1400" dirty="0" err="1">
                <a:solidFill>
                  <a:schemeClr val="accent6">
                    <a:lumMod val="75000"/>
                  </a:schemeClr>
                </a:solidFill>
                <a:ea typeface="Arial"/>
              </a:rPr>
              <a:t>phòng</a:t>
            </a:r>
            <a:r>
              <a:rPr lang="en-US" sz="1400" dirty="0">
                <a:solidFill>
                  <a:schemeClr val="accent6">
                    <a:lumMod val="75000"/>
                  </a:schemeClr>
                </a:solidFill>
                <a:ea typeface="Arial"/>
              </a:rPr>
              <a:t>, </a:t>
            </a:r>
            <a:r>
              <a:rPr lang="en-US" sz="1400" dirty="0" err="1">
                <a:solidFill>
                  <a:schemeClr val="accent6">
                    <a:lumMod val="75000"/>
                  </a:schemeClr>
                </a:solidFill>
                <a:ea typeface="Arial"/>
              </a:rPr>
              <a:t>Bộ</a:t>
            </a:r>
            <a:r>
              <a:rPr lang="en-US" sz="1400" dirty="0">
                <a:solidFill>
                  <a:schemeClr val="accent6">
                    <a:lumMod val="75000"/>
                  </a:schemeClr>
                </a:solidFill>
                <a:ea typeface="Arial"/>
              </a:rPr>
              <a:t> </a:t>
            </a:r>
            <a:r>
              <a:rPr lang="en-US" sz="1400" dirty="0" err="1">
                <a:solidFill>
                  <a:schemeClr val="accent6">
                    <a:lumMod val="75000"/>
                  </a:schemeClr>
                </a:solidFill>
                <a:ea typeface="Arial"/>
              </a:rPr>
              <a:t>Công</a:t>
            </a:r>
            <a:r>
              <a:rPr lang="en-US" sz="1400" dirty="0">
                <a:solidFill>
                  <a:schemeClr val="accent6">
                    <a:lumMod val="75000"/>
                  </a:schemeClr>
                </a:solidFill>
                <a:ea typeface="Arial"/>
              </a:rPr>
              <a:t> an </a:t>
            </a:r>
            <a:r>
              <a:rPr lang="en-US" sz="1400" dirty="0" err="1">
                <a:solidFill>
                  <a:schemeClr val="accent6">
                    <a:lumMod val="75000"/>
                  </a:schemeClr>
                </a:solidFill>
                <a:ea typeface="Arial"/>
              </a:rPr>
              <a:t>quyết</a:t>
            </a:r>
            <a:r>
              <a:rPr lang="en-US" sz="1400" dirty="0">
                <a:solidFill>
                  <a:schemeClr val="accent6">
                    <a:lumMod val="75000"/>
                  </a:schemeClr>
                </a:solidFill>
                <a:ea typeface="Arial"/>
              </a:rPr>
              <a:t> </a:t>
            </a:r>
            <a:r>
              <a:rPr lang="en-US" sz="1400" dirty="0" err="1">
                <a:solidFill>
                  <a:schemeClr val="accent6">
                    <a:lumMod val="75000"/>
                  </a:schemeClr>
                </a:solidFill>
                <a:ea typeface="Arial"/>
              </a:rPr>
              <a:t>định</a:t>
            </a:r>
            <a:r>
              <a:rPr lang="en-US" sz="1400" dirty="0">
                <a:solidFill>
                  <a:schemeClr val="accent6">
                    <a:lumMod val="75000"/>
                  </a:schemeClr>
                </a:solidFill>
                <a:ea typeface="Arial"/>
              </a:rPr>
              <a:t> </a:t>
            </a:r>
            <a:r>
              <a:rPr lang="en-US" sz="1400" dirty="0" err="1">
                <a:solidFill>
                  <a:schemeClr val="accent6">
                    <a:lumMod val="75000"/>
                  </a:schemeClr>
                </a:solidFill>
                <a:ea typeface="Arial"/>
              </a:rPr>
              <a:t>chủ</a:t>
            </a:r>
            <a:r>
              <a:rPr lang="en-US" sz="1400" dirty="0">
                <a:solidFill>
                  <a:schemeClr val="accent6">
                    <a:lumMod val="75000"/>
                  </a:schemeClr>
                </a:solidFill>
                <a:ea typeface="Arial"/>
              </a:rPr>
              <a:t> đầu </a:t>
            </a:r>
            <a:r>
              <a:rPr lang="en-US" sz="1400" dirty="0" err="1">
                <a:solidFill>
                  <a:schemeClr val="accent6">
                    <a:lumMod val="75000"/>
                  </a:schemeClr>
                </a:solidFill>
                <a:ea typeface="Arial"/>
              </a:rPr>
              <a:t>tư</a:t>
            </a:r>
            <a:r>
              <a:rPr lang="en-US" sz="1400" dirty="0">
                <a:solidFill>
                  <a:schemeClr val="accent6">
                    <a:lumMod val="75000"/>
                  </a:schemeClr>
                </a:solidFill>
                <a:ea typeface="Arial"/>
              </a:rPr>
              <a:t> </a:t>
            </a:r>
            <a:r>
              <a:rPr lang="en-US" sz="1400" dirty="0" err="1">
                <a:solidFill>
                  <a:schemeClr val="accent6">
                    <a:lumMod val="75000"/>
                  </a:schemeClr>
                </a:solidFill>
                <a:ea typeface="Arial"/>
              </a:rPr>
              <a:t>đối</a:t>
            </a:r>
            <a:r>
              <a:rPr lang="en-US" sz="1400" dirty="0">
                <a:solidFill>
                  <a:schemeClr val="accent6">
                    <a:lumMod val="75000"/>
                  </a:schemeClr>
                </a:solidFill>
                <a:ea typeface="Arial"/>
              </a:rPr>
              <a:t> </a:t>
            </a:r>
            <a:r>
              <a:rPr lang="en-US" sz="1400" dirty="0" err="1">
                <a:solidFill>
                  <a:schemeClr val="accent6">
                    <a:lumMod val="75000"/>
                  </a:schemeClr>
                </a:solidFill>
                <a:ea typeface="Arial"/>
              </a:rPr>
              <a:t>với</a:t>
            </a:r>
            <a:r>
              <a:rPr lang="en-US" sz="1400" dirty="0">
                <a:solidFill>
                  <a:schemeClr val="accent6">
                    <a:lumMod val="75000"/>
                  </a:schemeClr>
                </a:solidFill>
                <a:ea typeface="Arial"/>
              </a:rPr>
              <a:t> </a:t>
            </a:r>
            <a:r>
              <a:rPr lang="en-US" sz="1400" dirty="0" err="1">
                <a:solidFill>
                  <a:schemeClr val="accent6">
                    <a:lumMod val="75000"/>
                  </a:schemeClr>
                </a:solidFill>
                <a:ea typeface="Arial"/>
              </a:rPr>
              <a:t>dự</a:t>
            </a:r>
            <a:r>
              <a:rPr lang="en-US" sz="1400" dirty="0">
                <a:solidFill>
                  <a:schemeClr val="accent6">
                    <a:lumMod val="75000"/>
                  </a:schemeClr>
                </a:solidFill>
                <a:ea typeface="Arial"/>
              </a:rPr>
              <a:t> án </a:t>
            </a:r>
            <a:r>
              <a:rPr lang="en-US" sz="1400" dirty="0" err="1">
                <a:solidFill>
                  <a:schemeClr val="accent6">
                    <a:lumMod val="75000"/>
                  </a:schemeClr>
                </a:solidFill>
                <a:ea typeface="Arial"/>
              </a:rPr>
              <a:t>nhà</a:t>
            </a:r>
            <a:r>
              <a:rPr lang="en-US" sz="1400" dirty="0">
                <a:solidFill>
                  <a:schemeClr val="accent6">
                    <a:lumMod val="75000"/>
                  </a:schemeClr>
                </a:solidFill>
                <a:ea typeface="Arial"/>
              </a:rPr>
              <a:t> </a:t>
            </a:r>
            <a:r>
              <a:rPr lang="en-US" sz="1400" dirty="0" err="1">
                <a:solidFill>
                  <a:schemeClr val="accent6">
                    <a:lumMod val="75000"/>
                  </a:schemeClr>
                </a:solidFill>
                <a:ea typeface="Arial"/>
              </a:rPr>
              <a:t>chung</a:t>
            </a:r>
            <a:r>
              <a:rPr lang="en-US" sz="1400" dirty="0">
                <a:solidFill>
                  <a:schemeClr val="accent6">
                    <a:lumMod val="75000"/>
                  </a:schemeClr>
                </a:solidFill>
                <a:ea typeface="Arial"/>
              </a:rPr>
              <a:t> </a:t>
            </a:r>
            <a:r>
              <a:rPr lang="en-US" sz="1400" dirty="0" err="1">
                <a:solidFill>
                  <a:schemeClr val="accent6">
                    <a:lumMod val="75000"/>
                  </a:schemeClr>
                </a:solidFill>
                <a:ea typeface="Arial"/>
              </a:rPr>
              <a:t>cư</a:t>
            </a:r>
            <a:r>
              <a:rPr lang="en-US" sz="1400" dirty="0">
                <a:solidFill>
                  <a:schemeClr val="accent6">
                    <a:lumMod val="75000"/>
                  </a:schemeClr>
                </a:solidFill>
                <a:ea typeface="Arial"/>
              </a:rPr>
              <a:t> </a:t>
            </a:r>
            <a:r>
              <a:rPr lang="en-US" sz="1400" dirty="0" err="1">
                <a:solidFill>
                  <a:schemeClr val="accent6">
                    <a:lumMod val="75000"/>
                  </a:schemeClr>
                </a:solidFill>
                <a:ea typeface="Arial"/>
              </a:rPr>
              <a:t>cho</a:t>
            </a:r>
            <a:r>
              <a:rPr lang="en-US" sz="1400" dirty="0">
                <a:solidFill>
                  <a:schemeClr val="accent6">
                    <a:lumMod val="75000"/>
                  </a:schemeClr>
                </a:solidFill>
                <a:ea typeface="Arial"/>
              </a:rPr>
              <a:t> </a:t>
            </a:r>
            <a:r>
              <a:rPr lang="en-US" sz="1400" dirty="0" err="1">
                <a:solidFill>
                  <a:schemeClr val="accent6">
                    <a:lumMod val="75000"/>
                  </a:schemeClr>
                </a:solidFill>
                <a:ea typeface="Arial"/>
              </a:rPr>
              <a:t>lực</a:t>
            </a:r>
            <a:r>
              <a:rPr lang="en-US" sz="1400" dirty="0">
                <a:solidFill>
                  <a:schemeClr val="accent6">
                    <a:lumMod val="75000"/>
                  </a:schemeClr>
                </a:solidFill>
                <a:ea typeface="Arial"/>
              </a:rPr>
              <a:t> </a:t>
            </a:r>
            <a:r>
              <a:rPr lang="en-US" sz="1400" dirty="0" err="1">
                <a:solidFill>
                  <a:schemeClr val="accent6">
                    <a:lumMod val="75000"/>
                  </a:schemeClr>
                </a:solidFill>
                <a:ea typeface="Arial"/>
              </a:rPr>
              <a:t>lượng</a:t>
            </a:r>
            <a:r>
              <a:rPr lang="en-US" sz="1400" dirty="0">
                <a:solidFill>
                  <a:schemeClr val="accent6">
                    <a:lumMod val="75000"/>
                  </a:schemeClr>
                </a:solidFill>
                <a:ea typeface="Arial"/>
              </a:rPr>
              <a:t> </a:t>
            </a:r>
            <a:r>
              <a:rPr lang="en-US" sz="1400" dirty="0" err="1">
                <a:solidFill>
                  <a:schemeClr val="accent6">
                    <a:lumMod val="75000"/>
                  </a:schemeClr>
                </a:solidFill>
                <a:ea typeface="Arial"/>
              </a:rPr>
              <a:t>vũ</a:t>
            </a:r>
            <a:r>
              <a:rPr lang="en-US" sz="1400" dirty="0">
                <a:solidFill>
                  <a:schemeClr val="accent6">
                    <a:lumMod val="75000"/>
                  </a:schemeClr>
                </a:solidFill>
                <a:ea typeface="Arial"/>
              </a:rPr>
              <a:t> </a:t>
            </a:r>
            <a:r>
              <a:rPr lang="en-US" sz="1400" dirty="0" err="1">
                <a:solidFill>
                  <a:schemeClr val="accent6">
                    <a:lumMod val="75000"/>
                  </a:schemeClr>
                </a:solidFill>
                <a:ea typeface="Arial"/>
              </a:rPr>
              <a:t>trang</a:t>
            </a:r>
            <a:r>
              <a:rPr lang="en-US" sz="1400" dirty="0">
                <a:solidFill>
                  <a:schemeClr val="accent6">
                    <a:lumMod val="75000"/>
                  </a:schemeClr>
                </a:solidFill>
                <a:ea typeface="Arial"/>
              </a:rPr>
              <a:t> </a:t>
            </a:r>
            <a:r>
              <a:rPr lang="en-US" sz="1400" dirty="0" err="1">
                <a:solidFill>
                  <a:schemeClr val="accent6">
                    <a:lumMod val="75000"/>
                  </a:schemeClr>
                </a:solidFill>
                <a:ea typeface="Arial"/>
              </a:rPr>
              <a:t>nhân</a:t>
            </a:r>
            <a:r>
              <a:rPr lang="en-US" sz="1400" dirty="0">
                <a:solidFill>
                  <a:schemeClr val="accent6">
                    <a:lumMod val="75000"/>
                  </a:schemeClr>
                </a:solidFill>
                <a:ea typeface="Arial"/>
              </a:rPr>
              <a:t> </a:t>
            </a:r>
            <a:r>
              <a:rPr lang="en-US" sz="1400" dirty="0" err="1">
                <a:solidFill>
                  <a:schemeClr val="accent6">
                    <a:lumMod val="75000"/>
                  </a:schemeClr>
                </a:solidFill>
                <a:ea typeface="Arial"/>
              </a:rPr>
              <a:t>dân</a:t>
            </a:r>
            <a:r>
              <a:rPr lang="en-US" sz="1400" dirty="0">
                <a:solidFill>
                  <a:schemeClr val="accent6">
                    <a:lumMod val="75000"/>
                  </a:schemeClr>
                </a:solidFill>
                <a:ea typeface="Arial"/>
              </a:rPr>
              <a:t> </a:t>
            </a:r>
            <a:r>
              <a:rPr lang="en-US" sz="1400" dirty="0" err="1">
                <a:solidFill>
                  <a:schemeClr val="accent6">
                    <a:lumMod val="75000"/>
                  </a:schemeClr>
                </a:solidFill>
                <a:ea typeface="Arial"/>
              </a:rPr>
              <a:t>để</a:t>
            </a:r>
            <a:r>
              <a:rPr lang="en-US" sz="1400" dirty="0">
                <a:solidFill>
                  <a:schemeClr val="accent6">
                    <a:lumMod val="75000"/>
                  </a:schemeClr>
                </a:solidFill>
                <a:ea typeface="Arial"/>
              </a:rPr>
              <a:t> </a:t>
            </a:r>
            <a:r>
              <a:rPr lang="en-US" sz="1400" dirty="0" err="1">
                <a:solidFill>
                  <a:schemeClr val="accent6">
                    <a:lumMod val="75000"/>
                  </a:schemeClr>
                </a:solidFill>
                <a:ea typeface="Arial"/>
              </a:rPr>
              <a:t>cho</a:t>
            </a:r>
            <a:r>
              <a:rPr lang="en-US" sz="1400" dirty="0">
                <a:solidFill>
                  <a:schemeClr val="accent6">
                    <a:lumMod val="75000"/>
                  </a:schemeClr>
                </a:solidFill>
                <a:ea typeface="Arial"/>
              </a:rPr>
              <a:t> </a:t>
            </a:r>
            <a:r>
              <a:rPr lang="en-US" sz="1400" dirty="0" err="1">
                <a:solidFill>
                  <a:schemeClr val="accent6">
                    <a:lumMod val="75000"/>
                  </a:schemeClr>
                </a:solidFill>
                <a:ea typeface="Arial"/>
              </a:rPr>
              <a:t>thuê</a:t>
            </a:r>
            <a:r>
              <a:rPr lang="en-US" sz="1400" dirty="0">
                <a:solidFill>
                  <a:schemeClr val="accent6">
                    <a:lumMod val="75000"/>
                  </a:schemeClr>
                </a:solidFill>
                <a:ea typeface="Arial"/>
              </a:rPr>
              <a:t> </a:t>
            </a:r>
          </a:p>
        </p:txBody>
      </p:sp>
      <p:cxnSp>
        <p:nvCxnSpPr>
          <p:cNvPr id="21" name="Straight Connector 20">
            <a:extLst>
              <a:ext uri="{FF2B5EF4-FFF2-40B4-BE49-F238E27FC236}">
                <a16:creationId xmlns="" xmlns:a16="http://schemas.microsoft.com/office/drawing/2014/main" id="{AE013C4A-B5BE-49AA-9B4D-C56B46031210}"/>
              </a:ext>
            </a:extLst>
          </p:cNvPr>
          <p:cNvCxnSpPr>
            <a:cxnSpLocks/>
          </p:cNvCxnSpPr>
          <p:nvPr/>
        </p:nvCxnSpPr>
        <p:spPr>
          <a:xfrm>
            <a:off x="4030618" y="2731141"/>
            <a:ext cx="0" cy="1321644"/>
          </a:xfrm>
          <a:prstGeom prst="line">
            <a:avLst/>
          </a:prstGeom>
          <a:ln>
            <a:solidFill>
              <a:srgbClr val="ED2727"/>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 xmlns:a16="http://schemas.microsoft.com/office/drawing/2014/main" id="{C36C100B-ADBE-4598-8EA6-34B2A19C52F6}"/>
              </a:ext>
            </a:extLst>
          </p:cNvPr>
          <p:cNvCxnSpPr>
            <a:cxnSpLocks/>
          </p:cNvCxnSpPr>
          <p:nvPr/>
        </p:nvCxnSpPr>
        <p:spPr>
          <a:xfrm>
            <a:off x="4021909" y="2731141"/>
            <a:ext cx="914400" cy="0"/>
          </a:xfrm>
          <a:prstGeom prst="straightConnector1">
            <a:avLst/>
          </a:prstGeom>
          <a:ln>
            <a:solidFill>
              <a:srgbClr val="ED2727"/>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 xmlns:a16="http://schemas.microsoft.com/office/drawing/2014/main" id="{E505B337-7C86-4DDB-9369-3FE8DBAD8779}"/>
              </a:ext>
            </a:extLst>
          </p:cNvPr>
          <p:cNvCxnSpPr>
            <a:cxnSpLocks/>
          </p:cNvCxnSpPr>
          <p:nvPr/>
        </p:nvCxnSpPr>
        <p:spPr>
          <a:xfrm>
            <a:off x="4021909" y="4052785"/>
            <a:ext cx="914400" cy="0"/>
          </a:xfrm>
          <a:prstGeom prst="straightConnector1">
            <a:avLst/>
          </a:prstGeom>
          <a:ln>
            <a:solidFill>
              <a:srgbClr val="ED2727"/>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9713720A-51B4-4263-AF30-3D449EEECBD7}"/>
              </a:ext>
            </a:extLst>
          </p:cNvPr>
          <p:cNvCxnSpPr>
            <a:cxnSpLocks/>
            <a:stCxn id="16" idx="3"/>
          </p:cNvCxnSpPr>
          <p:nvPr/>
        </p:nvCxnSpPr>
        <p:spPr>
          <a:xfrm>
            <a:off x="3632858" y="3443185"/>
            <a:ext cx="389051" cy="0"/>
          </a:xfrm>
          <a:prstGeom prst="line">
            <a:avLst/>
          </a:prstGeom>
          <a:ln>
            <a:solidFill>
              <a:srgbClr val="ED2727"/>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 xmlns:a16="http://schemas.microsoft.com/office/drawing/2014/main" id="{75AFCEFD-448E-4172-B948-B1DCF7D62164}"/>
              </a:ext>
            </a:extLst>
          </p:cNvPr>
          <p:cNvSpPr txBox="1"/>
          <p:nvPr/>
        </p:nvSpPr>
        <p:spPr>
          <a:xfrm>
            <a:off x="355124" y="3791175"/>
            <a:ext cx="3356020" cy="523220"/>
          </a:xfrm>
          <a:prstGeom prst="rect">
            <a:avLst/>
          </a:prstGeom>
          <a:noFill/>
        </p:spPr>
        <p:txBody>
          <a:bodyPr wrap="square" rtlCol="0">
            <a:spAutoFit/>
          </a:bodyPr>
          <a:lstStyle/>
          <a:p>
            <a:pPr algn="ctr"/>
            <a:r>
              <a:rPr lang="en-US" dirty="0">
                <a:solidFill>
                  <a:schemeClr val="accent6">
                    <a:lumMod val="75000"/>
                  </a:schemeClr>
                </a:solidFill>
                <a:latin typeface="Times New Roman" panose="02020603050405020304" pitchFamily="18" charset="0"/>
                <a:cs typeface="Times New Roman" panose="02020603050405020304" pitchFamily="18" charset="0"/>
              </a:rPr>
              <a:t>(</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chung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cư</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thuộc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tài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sản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công</a:t>
            </a:r>
            <a:r>
              <a:rPr lang="en-US" dirty="0">
                <a:solidFill>
                  <a:schemeClr val="accent6">
                    <a:lumMod val="75000"/>
                  </a:schemeClr>
                </a:solidFill>
                <a:latin typeface="Times New Roman" panose="02020603050405020304" pitchFamily="18" charset="0"/>
                <a:cs typeface="Times New Roman" panose="02020603050405020304" pitchFamily="18" charset="0"/>
              </a:rPr>
              <a:t> /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chung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cư</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bị</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hư</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hỏng</a:t>
            </a:r>
            <a:r>
              <a:rPr lang="en-US" dirty="0">
                <a:solidFill>
                  <a:schemeClr val="accent6">
                    <a:lumMod val="75000"/>
                  </a:schemeClr>
                </a:solidFill>
                <a:latin typeface="Times New Roman" panose="02020603050405020304" pitchFamily="18" charset="0"/>
                <a:cs typeface="Times New Roman" panose="02020603050405020304" pitchFamily="18" charset="0"/>
              </a:rPr>
              <a:t> do </a:t>
            </a:r>
            <a:r>
              <a:rPr lang="en-US" dirty="0" err="1">
                <a:solidFill>
                  <a:schemeClr val="accent6">
                    <a:lumMod val="75000"/>
                  </a:schemeClr>
                </a:solidFill>
                <a:latin typeface="Times New Roman" panose="02020603050405020304" pitchFamily="18" charset="0"/>
                <a:cs typeface="Times New Roman" panose="02020603050405020304" pitchFamily="18" charset="0"/>
              </a:rPr>
              <a:t>thiên</a:t>
            </a:r>
            <a:r>
              <a:rPr lang="en-US" dirty="0">
                <a:solidFill>
                  <a:schemeClr val="accent6">
                    <a:lumMod val="75000"/>
                  </a:schemeClr>
                </a:solidFill>
                <a:latin typeface="Times New Roman" panose="02020603050405020304" pitchFamily="18" charset="0"/>
                <a:cs typeface="Times New Roman" panose="02020603050405020304" pitchFamily="18" charset="0"/>
              </a:rPr>
              <a:t> tai, </a:t>
            </a:r>
            <a:r>
              <a:rPr lang="en-US" dirty="0" err="1">
                <a:solidFill>
                  <a:schemeClr val="accent6">
                    <a:lumMod val="75000"/>
                  </a:schemeClr>
                </a:solidFill>
                <a:latin typeface="Times New Roman" panose="02020603050405020304" pitchFamily="18" charset="0"/>
                <a:cs typeface="Times New Roman" panose="02020603050405020304" pitchFamily="18" charset="0"/>
              </a:rPr>
              <a:t>địch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họa</a:t>
            </a:r>
            <a:r>
              <a:rPr lang="en-US" dirty="0">
                <a:solidFill>
                  <a:schemeClr val="accent6">
                    <a:lumMod val="75000"/>
                  </a:schemeClr>
                </a:solidFill>
                <a:latin typeface="Times New Roman" panose="02020603050405020304" pitchFamily="18" charset="0"/>
                <a:cs typeface="Times New Roman" panose="02020603050405020304" pitchFamily="18" charset="0"/>
              </a:rPr>
              <a:t>) </a:t>
            </a:r>
          </a:p>
        </p:txBody>
      </p:sp>
      <p:sp>
        <p:nvSpPr>
          <p:cNvPr id="13" name="Google Shape;436;p41"/>
          <p:cNvSpPr txBox="1">
            <a:spLocks/>
          </p:cNvSpPr>
          <p:nvPr/>
        </p:nvSpPr>
        <p:spPr>
          <a:xfrm>
            <a:off x="0" y="12031"/>
            <a:ext cx="9144000" cy="44220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1800" b="1" dirty="0">
                <a:solidFill>
                  <a:srgbClr val="ED2727"/>
                </a:solidFill>
                <a:latin typeface="Times New Roman" panose="02020603050405020304" pitchFamily="18" charset="0"/>
                <a:ea typeface="Lexend Deca"/>
                <a:cs typeface="Times New Roman" panose="02020603050405020304" pitchFamily="18" charset="0"/>
                <a:sym typeface="Lexend Deca"/>
              </a:rPr>
              <a:t>05. VỀ CẢI TẠO, XÂY DỰNG LẠI NHÀ CHUNG CƯ</a:t>
            </a:r>
          </a:p>
        </p:txBody>
      </p:sp>
      <p:sp>
        <p:nvSpPr>
          <p:cNvPr id="4" name="Rectangle 3"/>
          <p:cNvSpPr/>
          <p:nvPr/>
        </p:nvSpPr>
        <p:spPr>
          <a:xfrm>
            <a:off x="1602296" y="1808710"/>
            <a:ext cx="7417667" cy="523220"/>
          </a:xfrm>
          <a:prstGeom prst="rect">
            <a:avLst/>
          </a:prstGeom>
        </p:spPr>
        <p:txBody>
          <a:bodyPr wrap="square">
            <a:spAutoFit/>
          </a:bodyPr>
          <a:lstStyle/>
          <a:p>
            <a:pPr algn="just"/>
            <a:r>
              <a:rPr lang="en-US" dirty="0" err="1" smtClean="0">
                <a:solidFill>
                  <a:srgbClr val="FF0000"/>
                </a:solidFill>
                <a:latin typeface="Times New Roman" panose="02020603050405020304" pitchFamily="18" charset="0"/>
                <a:cs typeface="Times New Roman" panose="02020603050405020304" pitchFamily="18" charset="0"/>
              </a:rPr>
              <a:t>Nghị</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định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số</a:t>
            </a:r>
            <a:r>
              <a:rPr lang="en-US" dirty="0">
                <a:solidFill>
                  <a:srgbClr val="FF0000"/>
                </a:solidFill>
                <a:latin typeface="Times New Roman" panose="02020603050405020304" pitchFamily="18" charset="0"/>
                <a:cs typeface="Times New Roman" panose="02020603050405020304" pitchFamily="18" charset="0"/>
              </a:rPr>
              <a:t> 98/2024/NĐ-CP (</a:t>
            </a:r>
            <a:r>
              <a:rPr lang="en-US" dirty="0" err="1">
                <a:solidFill>
                  <a:srgbClr val="FF0000"/>
                </a:solidFill>
                <a:latin typeface="Times New Roman" panose="02020603050405020304" pitchFamily="18" charset="0"/>
                <a:cs typeface="Times New Roman" panose="02020603050405020304" pitchFamily="18" charset="0"/>
              </a:rPr>
              <a:t>từ</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Điều</a:t>
            </a:r>
            <a:r>
              <a:rPr lang="en-US" dirty="0">
                <a:solidFill>
                  <a:srgbClr val="FF0000"/>
                </a:solidFill>
                <a:latin typeface="Times New Roman" panose="02020603050405020304" pitchFamily="18" charset="0"/>
                <a:cs typeface="Times New Roman" panose="02020603050405020304" pitchFamily="18" charset="0"/>
              </a:rPr>
              <a:t> 9 – </a:t>
            </a:r>
            <a:r>
              <a:rPr lang="en-US" dirty="0" err="1">
                <a:solidFill>
                  <a:srgbClr val="FF0000"/>
                </a:solidFill>
                <a:latin typeface="Times New Roman" panose="02020603050405020304" pitchFamily="18" charset="0"/>
                <a:cs typeface="Times New Roman" panose="02020603050405020304" pitchFamily="18" charset="0"/>
              </a:rPr>
              <a:t>Điều</a:t>
            </a:r>
            <a:r>
              <a:rPr lang="en-US" dirty="0">
                <a:solidFill>
                  <a:srgbClr val="FF0000"/>
                </a:solidFill>
                <a:latin typeface="Times New Roman" panose="02020603050405020304" pitchFamily="18" charset="0"/>
                <a:cs typeface="Times New Roman" panose="02020603050405020304" pitchFamily="18" charset="0"/>
              </a:rPr>
              <a:t> 14) </a:t>
            </a:r>
            <a:r>
              <a:rPr lang="en-US" dirty="0" err="1">
                <a:solidFill>
                  <a:srgbClr val="FF0000"/>
                </a:solidFill>
                <a:latin typeface="Times New Roman" panose="02020603050405020304" pitchFamily="18" charset="0"/>
                <a:cs typeface="Times New Roman" panose="02020603050405020304" pitchFamily="18" charset="0"/>
              </a:rPr>
              <a:t>quy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định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cụ</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thể</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hồ</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sơ</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trình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tự</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thủ</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tục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chấp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thuận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điều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chỉnh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chủ</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trương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đầu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tư</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dự</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án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thuộc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thẩm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quyền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của</a:t>
            </a:r>
            <a:r>
              <a:rPr lang="en-US" dirty="0">
                <a:solidFill>
                  <a:srgbClr val="FF0000"/>
                </a:solidFill>
                <a:latin typeface="Times New Roman" panose="02020603050405020304" pitchFamily="18" charset="0"/>
                <a:cs typeface="Times New Roman" panose="02020603050405020304" pitchFamily="18" charset="0"/>
              </a:rPr>
              <a:t> UBND </a:t>
            </a:r>
            <a:r>
              <a:rPr lang="en-US" dirty="0" err="1">
                <a:solidFill>
                  <a:srgbClr val="FF0000"/>
                </a:solidFill>
                <a:latin typeface="Times New Roman" panose="02020603050405020304" pitchFamily="18" charset="0"/>
                <a:cs typeface="Times New Roman" panose="02020603050405020304" pitchFamily="18" charset="0"/>
              </a:rPr>
              <a:t>cấp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tỉnh</a:t>
            </a:r>
            <a:r>
              <a:rPr lang="en-US" dirty="0">
                <a:solidFill>
                  <a:srgbClr val="FF0000"/>
                </a:solidFill>
                <a:latin typeface="Times New Roman" panose="02020603050405020304" pitchFamily="18" charset="0"/>
                <a:cs typeface="Times New Roman" panose="02020603050405020304" pitchFamily="18" charset="0"/>
              </a:rPr>
              <a:t>. </a:t>
            </a:r>
          </a:p>
        </p:txBody>
      </p:sp>
      <p:cxnSp>
        <p:nvCxnSpPr>
          <p:cNvPr id="6" name="Elbow Connector 5"/>
          <p:cNvCxnSpPr>
            <a:endCxn id="4" idx="1"/>
          </p:cNvCxnSpPr>
          <p:nvPr/>
        </p:nvCxnSpPr>
        <p:spPr>
          <a:xfrm>
            <a:off x="914400" y="1780122"/>
            <a:ext cx="687896" cy="290198"/>
          </a:xfrm>
          <a:prstGeom prst="bentConnector3">
            <a:avLst/>
          </a:prstGeom>
          <a:ln>
            <a:solidFill>
              <a:srgbClr val="ED272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476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436;p41"/>
          <p:cNvSpPr txBox="1">
            <a:spLocks/>
          </p:cNvSpPr>
          <p:nvPr/>
        </p:nvSpPr>
        <p:spPr>
          <a:xfrm>
            <a:off x="0" y="12031"/>
            <a:ext cx="9144000" cy="44220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1800" b="1" dirty="0">
                <a:solidFill>
                  <a:srgbClr val="ED2727"/>
                </a:solidFill>
                <a:latin typeface="Times New Roman" panose="02020603050405020304" pitchFamily="18" charset="0"/>
                <a:ea typeface="Lexend Deca"/>
                <a:cs typeface="Times New Roman" panose="02020603050405020304" pitchFamily="18" charset="0"/>
                <a:sym typeface="Lexend Deca"/>
              </a:rPr>
              <a:t>05. VỀ CẢI TẠO, XÂY DỰNG LẠI NHÀ CHUNG CƯ</a:t>
            </a:r>
          </a:p>
        </p:txBody>
      </p:sp>
      <p:sp>
        <p:nvSpPr>
          <p:cNvPr id="18" name="TextBox 17">
            <a:extLst>
              <a:ext uri="{FF2B5EF4-FFF2-40B4-BE49-F238E27FC236}">
                <a16:creationId xmlns="" xmlns:a16="http://schemas.microsoft.com/office/drawing/2014/main" id="{E855E668-1FAE-4505-9A11-F383677604A7}"/>
              </a:ext>
            </a:extLst>
          </p:cNvPr>
          <p:cNvSpPr txBox="1"/>
          <p:nvPr/>
        </p:nvSpPr>
        <p:spPr>
          <a:xfrm>
            <a:off x="605245" y="371223"/>
            <a:ext cx="8088088" cy="523220"/>
          </a:xfrm>
          <a:prstGeom prst="rect">
            <a:avLst/>
          </a:prstGeom>
          <a:noFill/>
        </p:spPr>
        <p:txBody>
          <a:bodyPr wrap="square">
            <a:spAutoFit/>
          </a:bodyPr>
          <a:lstStyle/>
          <a:p>
            <a:r>
              <a:rPr lang="en-US" b="1" dirty="0">
                <a:solidFill>
                  <a:schemeClr val="accent6">
                    <a:lumMod val="75000"/>
                  </a:schemeClr>
                </a:solidFill>
                <a:latin typeface="Times New Roman" panose="02020603050405020304" pitchFamily="18" charset="0"/>
                <a:cs typeface="Times New Roman" panose="02020603050405020304" pitchFamily="18" charset="0"/>
              </a:rPr>
              <a:t>2.1. </a:t>
            </a:r>
            <a:r>
              <a:rPr lang="en-US" b="1" dirty="0" err="1">
                <a:solidFill>
                  <a:schemeClr val="accent6">
                    <a:lumMod val="75000"/>
                  </a:schemeClr>
                </a:solidFill>
                <a:latin typeface="Times New Roman" panose="02020603050405020304" pitchFamily="18" charset="0"/>
                <a:cs typeface="Times New Roman" panose="02020603050405020304" pitchFamily="18" charset="0"/>
              </a:rPr>
              <a:t>Chấp</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thuận</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chủ</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trương</a:t>
            </a:r>
            <a:r>
              <a:rPr lang="en-US" b="1" dirty="0">
                <a:solidFill>
                  <a:schemeClr val="accent6">
                    <a:lumMod val="75000"/>
                  </a:schemeClr>
                </a:solidFill>
                <a:latin typeface="Times New Roman" panose="02020603050405020304" pitchFamily="18" charset="0"/>
                <a:cs typeface="Times New Roman" panose="02020603050405020304" pitchFamily="18" charset="0"/>
              </a:rPr>
              <a:t> đầu </a:t>
            </a:r>
            <a:r>
              <a:rPr lang="en-US" b="1" dirty="0" err="1">
                <a:solidFill>
                  <a:schemeClr val="accent6">
                    <a:lumMod val="75000"/>
                  </a:schemeClr>
                </a:solidFill>
                <a:latin typeface="Times New Roman" panose="02020603050405020304" pitchFamily="18" charset="0"/>
                <a:cs typeface="Times New Roman" panose="02020603050405020304" pitchFamily="18" charset="0"/>
              </a:rPr>
              <a:t>tư</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dự</a:t>
            </a:r>
            <a:r>
              <a:rPr lang="en-US" b="1" dirty="0">
                <a:solidFill>
                  <a:schemeClr val="accent6">
                    <a:lumMod val="75000"/>
                  </a:schemeClr>
                </a:solidFill>
                <a:latin typeface="Times New Roman" panose="02020603050405020304" pitchFamily="18" charset="0"/>
                <a:cs typeface="Times New Roman" panose="02020603050405020304" pitchFamily="18" charset="0"/>
              </a:rPr>
              <a:t> án </a:t>
            </a:r>
            <a:r>
              <a:rPr lang="en-US" b="1" dirty="0" err="1">
                <a:solidFill>
                  <a:schemeClr val="accent6">
                    <a:lumMod val="75000"/>
                  </a:schemeClr>
                </a:solidFill>
                <a:latin typeface="Times New Roman" panose="02020603050405020304" pitchFamily="18" charset="0"/>
                <a:cs typeface="Times New Roman" panose="02020603050405020304" pitchFamily="18" charset="0"/>
              </a:rPr>
              <a:t>cải</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tạo</a:t>
            </a:r>
            <a:r>
              <a:rPr lang="en-US" b="1" dirty="0">
                <a:solidFill>
                  <a:schemeClr val="accent6">
                    <a:lumMod val="75000"/>
                  </a:schemeClr>
                </a:solidFill>
                <a:latin typeface="Times New Roman" panose="02020603050405020304" pitchFamily="18" charset="0"/>
                <a:cs typeface="Times New Roman" panose="02020603050405020304" pitchFamily="18" charset="0"/>
              </a:rPr>
              <a:t>, xây dựng lại </a:t>
            </a:r>
            <a:r>
              <a:rPr lang="en-US" b="1" dirty="0" err="1">
                <a:solidFill>
                  <a:schemeClr val="accent6">
                    <a:lumMod val="75000"/>
                  </a:schemeClr>
                </a:solidFill>
                <a:latin typeface="Times New Roman" panose="02020603050405020304" pitchFamily="18" charset="0"/>
                <a:cs typeface="Times New Roman" panose="02020603050405020304" pitchFamily="18" charset="0"/>
              </a:rPr>
              <a:t>nhà</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chung</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cư</a:t>
            </a:r>
            <a:r>
              <a:rPr lang="en-US" b="1" dirty="0">
                <a:solidFill>
                  <a:schemeClr val="accent6">
                    <a:lumMod val="75000"/>
                  </a:schemeClr>
                </a:solidFill>
                <a:latin typeface="Times New Roman" panose="02020603050405020304" pitchFamily="18" charset="0"/>
                <a:cs typeface="Times New Roman" panose="02020603050405020304" pitchFamily="18" charset="0"/>
              </a:rPr>
              <a:t> không </a:t>
            </a:r>
            <a:r>
              <a:rPr lang="en-US" b="1" dirty="0" err="1">
                <a:solidFill>
                  <a:schemeClr val="accent6">
                    <a:lumMod val="75000"/>
                  </a:schemeClr>
                </a:solidFill>
                <a:latin typeface="Times New Roman" panose="02020603050405020304" pitchFamily="18" charset="0"/>
                <a:cs typeface="Times New Roman" panose="02020603050405020304" pitchFamily="18" charset="0"/>
              </a:rPr>
              <a:t>bằng</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nguồn</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vốn</a:t>
            </a:r>
            <a:r>
              <a:rPr lang="en-US" b="1" dirty="0">
                <a:solidFill>
                  <a:schemeClr val="accent6">
                    <a:lumMod val="75000"/>
                  </a:schemeClr>
                </a:solidFill>
                <a:latin typeface="Times New Roman" panose="02020603050405020304" pitchFamily="18" charset="0"/>
                <a:cs typeface="Times New Roman" panose="02020603050405020304" pitchFamily="18" charset="0"/>
              </a:rPr>
              <a:t> đầu </a:t>
            </a:r>
            <a:r>
              <a:rPr lang="en-US" b="1" dirty="0" err="1">
                <a:solidFill>
                  <a:schemeClr val="accent6">
                    <a:lumMod val="75000"/>
                  </a:schemeClr>
                </a:solidFill>
                <a:latin typeface="Times New Roman" panose="02020603050405020304" pitchFamily="18" charset="0"/>
                <a:cs typeface="Times New Roman" panose="02020603050405020304" pitchFamily="18" charset="0"/>
              </a:rPr>
              <a:t>tư</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công</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thuộc</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thẩm</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quyền</a:t>
            </a:r>
            <a:r>
              <a:rPr lang="en-US" b="1" dirty="0">
                <a:solidFill>
                  <a:schemeClr val="accent6">
                    <a:lumMod val="75000"/>
                  </a:schemeClr>
                </a:solidFill>
                <a:latin typeface="Times New Roman" panose="02020603050405020304" pitchFamily="18" charset="0"/>
                <a:cs typeface="Times New Roman" panose="02020603050405020304" pitchFamily="18" charset="0"/>
              </a:rPr>
              <a:t> của UBND </a:t>
            </a:r>
            <a:r>
              <a:rPr lang="en-US" b="1" dirty="0" err="1">
                <a:solidFill>
                  <a:schemeClr val="accent6">
                    <a:lumMod val="75000"/>
                  </a:schemeClr>
                </a:solidFill>
                <a:latin typeface="Times New Roman" panose="02020603050405020304" pitchFamily="18" charset="0"/>
                <a:cs typeface="Times New Roman" panose="02020603050405020304" pitchFamily="18" charset="0"/>
              </a:rPr>
              <a:t>cấp</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tỉnh</a:t>
            </a:r>
            <a:r>
              <a:rPr lang="en-US" b="1" dirty="0">
                <a:solidFill>
                  <a:schemeClr val="accent6">
                    <a:lumMod val="75000"/>
                  </a:schemeClr>
                </a:solidFill>
                <a:latin typeface="Times New Roman" panose="02020603050405020304" pitchFamily="18" charset="0"/>
                <a:cs typeface="Times New Roman" panose="02020603050405020304" pitchFamily="18" charset="0"/>
              </a:rPr>
              <a:t>  </a:t>
            </a:r>
          </a:p>
        </p:txBody>
      </p:sp>
      <p:sp>
        <p:nvSpPr>
          <p:cNvPr id="20" name="TextBox 19">
            <a:extLst>
              <a:ext uri="{FF2B5EF4-FFF2-40B4-BE49-F238E27FC236}">
                <a16:creationId xmlns="" xmlns:a16="http://schemas.microsoft.com/office/drawing/2014/main" id="{DB21C137-FC2A-4C8F-BD52-59F51C1EAD69}"/>
              </a:ext>
            </a:extLst>
          </p:cNvPr>
          <p:cNvSpPr txBox="1"/>
          <p:nvPr/>
        </p:nvSpPr>
        <p:spPr>
          <a:xfrm>
            <a:off x="2760914" y="906351"/>
            <a:ext cx="3622172" cy="52322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defPPr marR="0" lvl="0" algn="l" rtl="0">
              <a:lnSpc>
                <a:spcPct val="100000"/>
              </a:lnSpc>
              <a:spcBef>
                <a:spcPts val="0"/>
              </a:spcBef>
              <a:spcAft>
                <a:spcPts val="0"/>
              </a:spcAft>
            </a:defPPr>
            <a:lvl1pPr algn="ctr">
              <a:defRPr b="1">
                <a:solidFill>
                  <a:srgbClr val="0070C0"/>
                </a:solidFill>
                <a:latin typeface="Times New Roman" panose="02020603050405020304" pitchFamily="18" charset="0"/>
                <a:ea typeface="Arial"/>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2. </a:t>
            </a:r>
            <a:r>
              <a:rPr lang="en-US" dirty="0" err="1"/>
              <a:t>Đối</a:t>
            </a:r>
            <a:r>
              <a:rPr lang="en-US" dirty="0"/>
              <a:t> </a:t>
            </a:r>
            <a:r>
              <a:rPr lang="en-US" dirty="0" err="1"/>
              <a:t>với</a:t>
            </a:r>
            <a:r>
              <a:rPr lang="en-US" dirty="0"/>
              <a:t> </a:t>
            </a:r>
            <a:r>
              <a:rPr lang="en-US" dirty="0" err="1"/>
              <a:t>dự</a:t>
            </a:r>
            <a:r>
              <a:rPr lang="en-US" dirty="0"/>
              <a:t> án không </a:t>
            </a:r>
            <a:r>
              <a:rPr lang="en-US" dirty="0" err="1"/>
              <a:t>thực</a:t>
            </a:r>
            <a:r>
              <a:rPr lang="en-US" dirty="0"/>
              <a:t> </a:t>
            </a:r>
            <a:r>
              <a:rPr lang="en-US" dirty="0" err="1"/>
              <a:t>hiện</a:t>
            </a:r>
            <a:r>
              <a:rPr lang="en-US" dirty="0"/>
              <a:t> </a:t>
            </a:r>
            <a:r>
              <a:rPr lang="en-US" dirty="0" err="1"/>
              <a:t>bằng</a:t>
            </a:r>
            <a:r>
              <a:rPr lang="en-US" dirty="0"/>
              <a:t> </a:t>
            </a:r>
            <a:r>
              <a:rPr lang="en-US" dirty="0" err="1"/>
              <a:t>nguồn</a:t>
            </a:r>
            <a:r>
              <a:rPr lang="en-US" dirty="0"/>
              <a:t> </a:t>
            </a:r>
            <a:r>
              <a:rPr lang="en-US" dirty="0" err="1"/>
              <a:t>vốn</a:t>
            </a:r>
            <a:r>
              <a:rPr lang="en-US" dirty="0"/>
              <a:t> đầu </a:t>
            </a:r>
            <a:r>
              <a:rPr lang="en-US" dirty="0" err="1"/>
              <a:t>tư</a:t>
            </a:r>
            <a:r>
              <a:rPr lang="en-US" dirty="0"/>
              <a:t> </a:t>
            </a:r>
            <a:r>
              <a:rPr lang="en-US" dirty="0" err="1"/>
              <a:t>công</a:t>
            </a:r>
            <a:r>
              <a:rPr lang="en-US" dirty="0"/>
              <a:t> </a:t>
            </a:r>
          </a:p>
        </p:txBody>
      </p:sp>
      <p:sp>
        <p:nvSpPr>
          <p:cNvPr id="22" name="TextBox 21">
            <a:extLst>
              <a:ext uri="{FF2B5EF4-FFF2-40B4-BE49-F238E27FC236}">
                <a16:creationId xmlns="" xmlns:a16="http://schemas.microsoft.com/office/drawing/2014/main" id="{8BDD31B9-B550-4F8E-B739-8AC282633874}"/>
              </a:ext>
            </a:extLst>
          </p:cNvPr>
          <p:cNvSpPr txBox="1"/>
          <p:nvPr/>
        </p:nvSpPr>
        <p:spPr>
          <a:xfrm>
            <a:off x="764516" y="1691181"/>
            <a:ext cx="3431177" cy="523220"/>
          </a:xfrm>
          <a:prstGeom prst="rect">
            <a:avLst/>
          </a:prstGeom>
          <a:solidFill>
            <a:schemeClr val="bg2">
              <a:lumMod val="9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defPPr marR="0" lvl="0" algn="l" rtl="0">
              <a:lnSpc>
                <a:spcPct val="100000"/>
              </a:lnSpc>
              <a:spcBef>
                <a:spcPts val="0"/>
              </a:spcBef>
              <a:spcAft>
                <a:spcPts val="0"/>
              </a:spcAft>
            </a:defPPr>
            <a:lvl1pPr algn="just">
              <a:defRPr>
                <a:solidFill>
                  <a:schemeClr val="accent6">
                    <a:lumMod val="75000"/>
                  </a:schemeClr>
                </a:solidFill>
                <a:latin typeface="Times New Roman" panose="02020603050405020304" pitchFamily="18" charset="0"/>
                <a:ea typeface="Arial"/>
                <a:cs typeface="Times New Roman" panose="02020603050405020304" pitchFamily="18" charset="0"/>
              </a:defRPr>
            </a:lvl1pPr>
          </a:lstStyle>
          <a:p>
            <a:r>
              <a:rPr lang="en-US" dirty="0" err="1"/>
              <a:t>Chấp</a:t>
            </a:r>
            <a:r>
              <a:rPr lang="en-US" dirty="0"/>
              <a:t> </a:t>
            </a:r>
            <a:r>
              <a:rPr lang="en-US" dirty="0" err="1"/>
              <a:t>thuận</a:t>
            </a:r>
            <a:r>
              <a:rPr lang="en-US" dirty="0"/>
              <a:t> </a:t>
            </a:r>
            <a:r>
              <a:rPr lang="en-US" dirty="0" err="1"/>
              <a:t>chủ</a:t>
            </a:r>
            <a:r>
              <a:rPr lang="en-US" dirty="0"/>
              <a:t> </a:t>
            </a:r>
            <a:r>
              <a:rPr lang="en-US" dirty="0" err="1"/>
              <a:t>trương</a:t>
            </a:r>
            <a:r>
              <a:rPr lang="en-US" dirty="0"/>
              <a:t> đầu </a:t>
            </a:r>
            <a:r>
              <a:rPr lang="en-US" dirty="0" err="1"/>
              <a:t>tư</a:t>
            </a:r>
            <a:r>
              <a:rPr lang="en-US" dirty="0"/>
              <a:t> </a:t>
            </a:r>
            <a:r>
              <a:rPr lang="en-US" dirty="0" err="1"/>
              <a:t>đồng</a:t>
            </a:r>
            <a:r>
              <a:rPr lang="en-US" dirty="0"/>
              <a:t> </a:t>
            </a:r>
            <a:r>
              <a:rPr lang="en-US" dirty="0" err="1"/>
              <a:t>thời</a:t>
            </a:r>
            <a:r>
              <a:rPr lang="en-US" dirty="0"/>
              <a:t> </a:t>
            </a:r>
            <a:r>
              <a:rPr lang="en-US" dirty="0" err="1"/>
              <a:t>chấp</a:t>
            </a:r>
            <a:r>
              <a:rPr lang="en-US" dirty="0"/>
              <a:t> </a:t>
            </a:r>
            <a:r>
              <a:rPr lang="en-US" dirty="0" err="1"/>
              <a:t>thuận</a:t>
            </a:r>
            <a:r>
              <a:rPr lang="en-US" dirty="0"/>
              <a:t> </a:t>
            </a:r>
            <a:r>
              <a:rPr lang="en-US" dirty="0" err="1"/>
              <a:t>nhà</a:t>
            </a:r>
            <a:r>
              <a:rPr lang="en-US" dirty="0"/>
              <a:t> đầu </a:t>
            </a:r>
            <a:r>
              <a:rPr lang="en-US" dirty="0" err="1"/>
              <a:t>tư</a:t>
            </a:r>
            <a:r>
              <a:rPr lang="en-US" dirty="0"/>
              <a:t> </a:t>
            </a:r>
            <a:r>
              <a:rPr lang="en-US" dirty="0" err="1"/>
              <a:t>làm</a:t>
            </a:r>
            <a:r>
              <a:rPr lang="en-US" dirty="0"/>
              <a:t> </a:t>
            </a:r>
            <a:r>
              <a:rPr lang="en-US" dirty="0" err="1"/>
              <a:t>chủ</a:t>
            </a:r>
            <a:r>
              <a:rPr lang="en-US" dirty="0"/>
              <a:t> đầu </a:t>
            </a:r>
            <a:r>
              <a:rPr lang="en-US" dirty="0" err="1"/>
              <a:t>tư</a:t>
            </a:r>
            <a:r>
              <a:rPr lang="en-US" dirty="0"/>
              <a:t> </a:t>
            </a:r>
            <a:r>
              <a:rPr lang="en-US" dirty="0" err="1"/>
              <a:t>dự</a:t>
            </a:r>
            <a:r>
              <a:rPr lang="en-US" dirty="0"/>
              <a:t> án </a:t>
            </a:r>
          </a:p>
        </p:txBody>
      </p:sp>
      <p:sp>
        <p:nvSpPr>
          <p:cNvPr id="24" name="TextBox 23">
            <a:extLst>
              <a:ext uri="{FF2B5EF4-FFF2-40B4-BE49-F238E27FC236}">
                <a16:creationId xmlns="" xmlns:a16="http://schemas.microsoft.com/office/drawing/2014/main" id="{7E298C86-0F26-4DBD-952F-B5DBDE95F5ED}"/>
              </a:ext>
            </a:extLst>
          </p:cNvPr>
          <p:cNvSpPr txBox="1"/>
          <p:nvPr/>
        </p:nvSpPr>
        <p:spPr>
          <a:xfrm>
            <a:off x="824388" y="2540818"/>
            <a:ext cx="3265715" cy="523220"/>
          </a:xfrm>
          <a:prstGeom prst="rect">
            <a:avLst/>
          </a:prstGeom>
          <a:noFill/>
        </p:spPr>
        <p:style>
          <a:lnRef idx="2">
            <a:schemeClr val="accent3"/>
          </a:lnRef>
          <a:fillRef idx="1">
            <a:schemeClr val="lt1"/>
          </a:fillRef>
          <a:effectRef idx="0">
            <a:schemeClr val="accent3"/>
          </a:effectRef>
          <a:fontRef idx="minor">
            <a:schemeClr val="dk1"/>
          </a:fontRef>
        </p:style>
        <p:txBody>
          <a:bodyPr wrap="square">
            <a:spAutoFit/>
          </a:bodyPr>
          <a:lstStyle>
            <a:defPPr marR="0" lvl="0" algn="l" rtl="0">
              <a:lnSpc>
                <a:spcPct val="100000"/>
              </a:lnSpc>
              <a:spcBef>
                <a:spcPts val="0"/>
              </a:spcBef>
              <a:spcAft>
                <a:spcPts val="0"/>
              </a:spcAft>
              <a:defRPr/>
            </a:defPPr>
            <a:lvl1pPr algn="just">
              <a:defRPr>
                <a:solidFill>
                  <a:schemeClr val="accent6">
                    <a:lumMod val="75000"/>
                  </a:schemeClr>
                </a:solidFill>
                <a:latin typeface="Times New Roman" panose="02020603050405020304" pitchFamily="18" charset="0"/>
                <a:ea typeface="Arial"/>
                <a:cs typeface="Times New Roman" panose="02020603050405020304" pitchFamily="18" charset="0"/>
              </a:defRPr>
            </a:lvl1pPr>
          </a:lstStyle>
          <a:p>
            <a:pPr algn="ctr"/>
            <a:r>
              <a:rPr lang="en-US" b="1" dirty="0" err="1"/>
              <a:t>Hồ</a:t>
            </a:r>
            <a:r>
              <a:rPr lang="en-US" b="1" dirty="0"/>
              <a:t> </a:t>
            </a:r>
            <a:r>
              <a:rPr lang="en-US" b="1" dirty="0" err="1"/>
              <a:t>sơ</a:t>
            </a:r>
            <a:r>
              <a:rPr lang="en-US" b="1" dirty="0"/>
              <a:t> đề </a:t>
            </a:r>
            <a:r>
              <a:rPr lang="en-US" b="1" dirty="0" err="1"/>
              <a:t>nghị</a:t>
            </a:r>
            <a:r>
              <a:rPr lang="en-US" b="1" dirty="0"/>
              <a:t> </a:t>
            </a:r>
          </a:p>
          <a:p>
            <a:r>
              <a:rPr lang="en-US" dirty="0" err="1" smtClean="0">
                <a:solidFill>
                  <a:srgbClr val="FF0000"/>
                </a:solidFill>
              </a:rPr>
              <a:t>Khoản</a:t>
            </a:r>
            <a:r>
              <a:rPr lang="en-US" dirty="0" smtClean="0">
                <a:solidFill>
                  <a:srgbClr val="FF0000"/>
                </a:solidFill>
              </a:rPr>
              <a:t> </a:t>
            </a:r>
            <a:r>
              <a:rPr lang="en-US" dirty="0">
                <a:solidFill>
                  <a:srgbClr val="FF0000"/>
                </a:solidFill>
              </a:rPr>
              <a:t>1 </a:t>
            </a:r>
            <a:r>
              <a:rPr lang="en-US" dirty="0" err="1">
                <a:solidFill>
                  <a:srgbClr val="FF0000"/>
                </a:solidFill>
              </a:rPr>
              <a:t>Điều</a:t>
            </a:r>
            <a:r>
              <a:rPr lang="en-US" dirty="0">
                <a:solidFill>
                  <a:srgbClr val="FF0000"/>
                </a:solidFill>
              </a:rPr>
              <a:t> 10 </a:t>
            </a:r>
            <a:r>
              <a:rPr lang="en-US" dirty="0" err="1">
                <a:solidFill>
                  <a:srgbClr val="FF0000"/>
                </a:solidFill>
              </a:rPr>
              <a:t>của</a:t>
            </a:r>
            <a:r>
              <a:rPr lang="en-US" dirty="0">
                <a:solidFill>
                  <a:srgbClr val="FF0000"/>
                </a:solidFill>
              </a:rPr>
              <a:t> </a:t>
            </a:r>
            <a:r>
              <a:rPr lang="en-US" dirty="0" smtClean="0">
                <a:solidFill>
                  <a:srgbClr val="FF0000"/>
                </a:solidFill>
              </a:rPr>
              <a:t>NĐ 98/2024/NĐ-CP</a:t>
            </a:r>
            <a:endParaRPr lang="en-US" dirty="0">
              <a:solidFill>
                <a:srgbClr val="FF0000"/>
              </a:solidFill>
            </a:endParaRPr>
          </a:p>
        </p:txBody>
      </p:sp>
      <p:sp>
        <p:nvSpPr>
          <p:cNvPr id="26" name="TextBox 25">
            <a:extLst>
              <a:ext uri="{FF2B5EF4-FFF2-40B4-BE49-F238E27FC236}">
                <a16:creationId xmlns="" xmlns:a16="http://schemas.microsoft.com/office/drawing/2014/main" id="{FA037F9E-D72A-4A06-AF69-C66EF11A5A4C}"/>
              </a:ext>
            </a:extLst>
          </p:cNvPr>
          <p:cNvSpPr txBox="1"/>
          <p:nvPr/>
        </p:nvSpPr>
        <p:spPr>
          <a:xfrm>
            <a:off x="5020840" y="1699537"/>
            <a:ext cx="3108959" cy="523220"/>
          </a:xfrm>
          <a:prstGeom prst="rect">
            <a:avLst/>
          </a:prstGeom>
          <a:solidFill>
            <a:srgbClr val="FFFF00"/>
          </a:solidFill>
        </p:spPr>
        <p:style>
          <a:lnRef idx="2">
            <a:schemeClr val="accent3"/>
          </a:lnRef>
          <a:fillRef idx="1">
            <a:schemeClr val="lt1"/>
          </a:fillRef>
          <a:effectRef idx="0">
            <a:schemeClr val="accent3"/>
          </a:effectRef>
          <a:fontRef idx="minor">
            <a:schemeClr val="dk1"/>
          </a:fontRef>
        </p:style>
        <p:txBody>
          <a:bodyPr wrap="square">
            <a:spAutoFit/>
          </a:bodyPr>
          <a:lstStyle>
            <a:defPPr marR="0" lvl="0" algn="l" rtl="0">
              <a:lnSpc>
                <a:spcPct val="100000"/>
              </a:lnSpc>
              <a:spcBef>
                <a:spcPts val="0"/>
              </a:spcBef>
              <a:spcAft>
                <a:spcPts val="0"/>
              </a:spcAft>
              <a:defRPr/>
            </a:defPPr>
            <a:lvl1pPr algn="just">
              <a:defRPr>
                <a:solidFill>
                  <a:schemeClr val="accent6">
                    <a:lumMod val="75000"/>
                  </a:schemeClr>
                </a:solidFill>
                <a:latin typeface="Times New Roman" panose="02020603050405020304" pitchFamily="18" charset="0"/>
                <a:ea typeface="Arial"/>
                <a:cs typeface="Times New Roman" panose="02020603050405020304" pitchFamily="18" charset="0"/>
              </a:defRPr>
            </a:lvl1pPr>
          </a:lstStyle>
          <a:p>
            <a:r>
              <a:rPr lang="en-US" dirty="0" err="1"/>
              <a:t>Chấp</a:t>
            </a:r>
            <a:r>
              <a:rPr lang="en-US" dirty="0"/>
              <a:t> </a:t>
            </a:r>
            <a:r>
              <a:rPr lang="en-US" dirty="0" err="1"/>
              <a:t>thuận</a:t>
            </a:r>
            <a:r>
              <a:rPr lang="en-US" dirty="0"/>
              <a:t> </a:t>
            </a:r>
            <a:r>
              <a:rPr lang="en-US" dirty="0" err="1"/>
              <a:t>chủ</a:t>
            </a:r>
            <a:r>
              <a:rPr lang="en-US" dirty="0"/>
              <a:t> </a:t>
            </a:r>
            <a:r>
              <a:rPr lang="en-US" dirty="0" err="1"/>
              <a:t>trương</a:t>
            </a:r>
            <a:r>
              <a:rPr lang="en-US" dirty="0"/>
              <a:t> đầu </a:t>
            </a:r>
            <a:r>
              <a:rPr lang="en-US" dirty="0" err="1"/>
              <a:t>tư</a:t>
            </a:r>
            <a:r>
              <a:rPr lang="en-US" dirty="0"/>
              <a:t> </a:t>
            </a:r>
            <a:r>
              <a:rPr lang="en-US" dirty="0" err="1"/>
              <a:t>trước</a:t>
            </a:r>
            <a:r>
              <a:rPr lang="en-US" dirty="0"/>
              <a:t> </a:t>
            </a:r>
            <a:r>
              <a:rPr lang="en-US" dirty="0" err="1"/>
              <a:t>khi</a:t>
            </a:r>
            <a:r>
              <a:rPr lang="en-US" dirty="0"/>
              <a:t> </a:t>
            </a:r>
            <a:r>
              <a:rPr lang="en-US" dirty="0" err="1"/>
              <a:t>tổ</a:t>
            </a:r>
            <a:r>
              <a:rPr lang="en-US" dirty="0"/>
              <a:t> </a:t>
            </a:r>
            <a:r>
              <a:rPr lang="en-US" dirty="0" err="1"/>
              <a:t>chức</a:t>
            </a:r>
            <a:r>
              <a:rPr lang="en-US" dirty="0"/>
              <a:t> đầu </a:t>
            </a:r>
            <a:r>
              <a:rPr lang="en-US" dirty="0" err="1"/>
              <a:t>thầu</a:t>
            </a:r>
            <a:r>
              <a:rPr lang="en-US" dirty="0"/>
              <a:t> </a:t>
            </a:r>
          </a:p>
        </p:txBody>
      </p:sp>
      <p:sp>
        <p:nvSpPr>
          <p:cNvPr id="27" name="TextBox 26">
            <a:extLst>
              <a:ext uri="{FF2B5EF4-FFF2-40B4-BE49-F238E27FC236}">
                <a16:creationId xmlns="" xmlns:a16="http://schemas.microsoft.com/office/drawing/2014/main" id="{E7F5F835-75D6-4FD4-B1A8-EB0A0DFA4452}"/>
              </a:ext>
            </a:extLst>
          </p:cNvPr>
          <p:cNvSpPr txBox="1"/>
          <p:nvPr/>
        </p:nvSpPr>
        <p:spPr>
          <a:xfrm>
            <a:off x="515236" y="3484403"/>
            <a:ext cx="4003767" cy="1384995"/>
          </a:xfrm>
          <a:prstGeom prst="rect">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defPPr marR="0" lvl="0" algn="l" rtl="0">
              <a:lnSpc>
                <a:spcPct val="100000"/>
              </a:lnSpc>
              <a:spcBef>
                <a:spcPts val="0"/>
              </a:spcBef>
              <a:spcAft>
                <a:spcPts val="0"/>
              </a:spcAft>
              <a:defRPr/>
            </a:defPPr>
            <a:lvl1pPr algn="just">
              <a:defRPr>
                <a:solidFill>
                  <a:schemeClr val="accent6">
                    <a:lumMod val="75000"/>
                  </a:schemeClr>
                </a:solidFill>
                <a:latin typeface="Times New Roman" panose="02020603050405020304" pitchFamily="18" charset="0"/>
                <a:ea typeface="Arial"/>
                <a:cs typeface="Times New Roman" panose="02020603050405020304" pitchFamily="18" charset="0"/>
              </a:defRPr>
            </a:lvl1pPr>
          </a:lstStyle>
          <a:p>
            <a:pPr algn="ctr"/>
            <a:r>
              <a:rPr lang="en-US" b="1" dirty="0" err="1"/>
              <a:t>Trình</a:t>
            </a:r>
            <a:r>
              <a:rPr lang="en-US" b="1" dirty="0"/>
              <a:t> </a:t>
            </a:r>
            <a:r>
              <a:rPr lang="en-US" b="1" dirty="0" err="1"/>
              <a:t>tự</a:t>
            </a:r>
            <a:r>
              <a:rPr lang="en-US" b="1" dirty="0"/>
              <a:t>, </a:t>
            </a:r>
            <a:r>
              <a:rPr lang="en-US" b="1" dirty="0" err="1"/>
              <a:t>thủ</a:t>
            </a:r>
            <a:r>
              <a:rPr lang="en-US" b="1" dirty="0"/>
              <a:t> </a:t>
            </a:r>
            <a:r>
              <a:rPr lang="en-US" b="1" dirty="0" err="1"/>
              <a:t>tục</a:t>
            </a:r>
            <a:r>
              <a:rPr lang="en-US" b="1" dirty="0"/>
              <a:t> </a:t>
            </a:r>
            <a:r>
              <a:rPr lang="en-US" b="1" dirty="0" err="1"/>
              <a:t>thực</a:t>
            </a:r>
            <a:r>
              <a:rPr lang="en-US" b="1" dirty="0"/>
              <a:t> </a:t>
            </a:r>
            <a:r>
              <a:rPr lang="en-US" b="1" dirty="0" err="1"/>
              <a:t>hiện</a:t>
            </a:r>
            <a:r>
              <a:rPr lang="en-US" b="1" dirty="0"/>
              <a:t> </a:t>
            </a:r>
            <a:r>
              <a:rPr lang="en-US" dirty="0"/>
              <a:t>(35 </a:t>
            </a:r>
            <a:r>
              <a:rPr lang="en-US" dirty="0" err="1"/>
              <a:t>ngày</a:t>
            </a:r>
            <a:r>
              <a:rPr lang="en-US" dirty="0"/>
              <a:t>)</a:t>
            </a:r>
          </a:p>
          <a:p>
            <a:r>
              <a:rPr lang="en-US" dirty="0"/>
              <a:t>- </a:t>
            </a:r>
            <a:r>
              <a:rPr lang="en-US" dirty="0">
                <a:solidFill>
                  <a:srgbClr val="FF0000"/>
                </a:solidFill>
              </a:rPr>
              <a:t>Khoản 1 </a:t>
            </a:r>
            <a:r>
              <a:rPr lang="en-US" dirty="0" err="1">
                <a:solidFill>
                  <a:srgbClr val="FF0000"/>
                </a:solidFill>
              </a:rPr>
              <a:t>Điều</a:t>
            </a:r>
            <a:r>
              <a:rPr lang="en-US" dirty="0">
                <a:solidFill>
                  <a:srgbClr val="FF0000"/>
                </a:solidFill>
              </a:rPr>
              <a:t> 11 </a:t>
            </a:r>
            <a:r>
              <a:rPr lang="en-US" dirty="0" err="1">
                <a:solidFill>
                  <a:srgbClr val="FF0000"/>
                </a:solidFill>
              </a:rPr>
              <a:t>của</a:t>
            </a:r>
            <a:r>
              <a:rPr lang="en-US" dirty="0">
                <a:solidFill>
                  <a:srgbClr val="FF0000"/>
                </a:solidFill>
              </a:rPr>
              <a:t> </a:t>
            </a:r>
            <a:r>
              <a:rPr lang="en-US" dirty="0" smtClean="0">
                <a:solidFill>
                  <a:srgbClr val="FF0000"/>
                </a:solidFill>
              </a:rPr>
              <a:t>NĐ </a:t>
            </a:r>
            <a:r>
              <a:rPr lang="en-US" dirty="0" err="1" smtClean="0">
                <a:solidFill>
                  <a:srgbClr val="FF0000"/>
                </a:solidFill>
              </a:rPr>
              <a:t>số</a:t>
            </a:r>
            <a:r>
              <a:rPr lang="en-US" dirty="0" smtClean="0">
                <a:solidFill>
                  <a:srgbClr val="FF0000"/>
                </a:solidFill>
              </a:rPr>
              <a:t> </a:t>
            </a:r>
            <a:r>
              <a:rPr lang="en-US" dirty="0">
                <a:solidFill>
                  <a:srgbClr val="FF0000"/>
                </a:solidFill>
              </a:rPr>
              <a:t>98/2024/NĐ-CP; </a:t>
            </a:r>
          </a:p>
          <a:p>
            <a:r>
              <a:rPr lang="en-US" dirty="0"/>
              <a:t>- </a:t>
            </a:r>
            <a:r>
              <a:rPr lang="en-US" dirty="0" err="1"/>
              <a:t>Cơ</a:t>
            </a:r>
            <a:r>
              <a:rPr lang="en-US" dirty="0"/>
              <a:t> </a:t>
            </a:r>
            <a:r>
              <a:rPr lang="en-US" dirty="0" err="1"/>
              <a:t>quan</a:t>
            </a:r>
            <a:r>
              <a:rPr lang="en-US" dirty="0"/>
              <a:t> </a:t>
            </a:r>
            <a:r>
              <a:rPr lang="en-US" dirty="0" err="1"/>
              <a:t>quản</a:t>
            </a:r>
            <a:r>
              <a:rPr lang="en-US" dirty="0"/>
              <a:t> </a:t>
            </a:r>
            <a:r>
              <a:rPr lang="en-US" dirty="0" err="1"/>
              <a:t>lý</a:t>
            </a:r>
            <a:r>
              <a:rPr lang="en-US" dirty="0"/>
              <a:t> </a:t>
            </a:r>
            <a:r>
              <a:rPr lang="en-US" dirty="0" err="1"/>
              <a:t>nhà</a:t>
            </a:r>
            <a:r>
              <a:rPr lang="en-US" dirty="0"/>
              <a:t> ở </a:t>
            </a:r>
            <a:r>
              <a:rPr lang="en-US" dirty="0" err="1"/>
              <a:t>cấp</a:t>
            </a:r>
            <a:r>
              <a:rPr lang="en-US" dirty="0"/>
              <a:t> </a:t>
            </a:r>
            <a:r>
              <a:rPr lang="en-US" dirty="0" err="1"/>
              <a:t>tỉnh</a:t>
            </a:r>
            <a:r>
              <a:rPr lang="en-US" dirty="0"/>
              <a:t> </a:t>
            </a:r>
            <a:r>
              <a:rPr lang="en-US" dirty="0" err="1"/>
              <a:t>là</a:t>
            </a:r>
            <a:r>
              <a:rPr lang="en-US" dirty="0"/>
              <a:t> đầu </a:t>
            </a:r>
            <a:r>
              <a:rPr lang="en-US" dirty="0" err="1"/>
              <a:t>mối</a:t>
            </a:r>
            <a:r>
              <a:rPr lang="en-US" dirty="0"/>
              <a:t> </a:t>
            </a:r>
            <a:r>
              <a:rPr lang="en-US" dirty="0" err="1"/>
              <a:t>chủ</a:t>
            </a:r>
            <a:r>
              <a:rPr lang="en-US" dirty="0"/>
              <a:t> </a:t>
            </a:r>
            <a:r>
              <a:rPr lang="en-US" dirty="0" err="1"/>
              <a:t>trì</a:t>
            </a:r>
            <a:r>
              <a:rPr lang="en-US" dirty="0"/>
              <a:t> </a:t>
            </a:r>
            <a:r>
              <a:rPr lang="en-US" dirty="0" err="1"/>
              <a:t>tiếp</a:t>
            </a:r>
            <a:r>
              <a:rPr lang="en-US" dirty="0"/>
              <a:t> </a:t>
            </a:r>
            <a:r>
              <a:rPr lang="en-US" dirty="0" err="1"/>
              <a:t>nhận</a:t>
            </a:r>
            <a:r>
              <a:rPr lang="en-US" dirty="0"/>
              <a:t> </a:t>
            </a:r>
            <a:r>
              <a:rPr lang="en-US" dirty="0" err="1"/>
              <a:t>hồ</a:t>
            </a:r>
            <a:r>
              <a:rPr lang="en-US" dirty="0"/>
              <a:t> </a:t>
            </a:r>
            <a:r>
              <a:rPr lang="en-US" dirty="0" err="1"/>
              <a:t>sơ</a:t>
            </a:r>
            <a:r>
              <a:rPr lang="en-US" dirty="0"/>
              <a:t>; </a:t>
            </a:r>
          </a:p>
          <a:p>
            <a:r>
              <a:rPr lang="en-US" dirty="0"/>
              <a:t>- </a:t>
            </a:r>
            <a:r>
              <a:rPr lang="en-US" dirty="0" err="1"/>
              <a:t>Lấy</a:t>
            </a:r>
            <a:r>
              <a:rPr lang="en-US" dirty="0"/>
              <a:t> ý </a:t>
            </a:r>
            <a:r>
              <a:rPr lang="en-US" dirty="0" err="1"/>
              <a:t>kiến</a:t>
            </a:r>
            <a:r>
              <a:rPr lang="en-US" dirty="0"/>
              <a:t> </a:t>
            </a:r>
            <a:r>
              <a:rPr lang="en-US" dirty="0" err="1"/>
              <a:t>thẩm</a:t>
            </a:r>
            <a:r>
              <a:rPr lang="en-US" dirty="0"/>
              <a:t> </a:t>
            </a:r>
            <a:r>
              <a:rPr lang="en-US" dirty="0" err="1"/>
              <a:t>định</a:t>
            </a:r>
            <a:r>
              <a:rPr lang="en-US" dirty="0"/>
              <a:t> 09 </a:t>
            </a:r>
            <a:r>
              <a:rPr lang="en-US" dirty="0" err="1"/>
              <a:t>cơ</a:t>
            </a:r>
            <a:r>
              <a:rPr lang="en-US" dirty="0"/>
              <a:t> </a:t>
            </a:r>
            <a:r>
              <a:rPr lang="en-US" dirty="0" err="1"/>
              <a:t>quan</a:t>
            </a:r>
            <a:r>
              <a:rPr lang="en-US" dirty="0"/>
              <a:t> </a:t>
            </a:r>
            <a:r>
              <a:rPr lang="en-US" dirty="0" err="1"/>
              <a:t>liên</a:t>
            </a:r>
            <a:r>
              <a:rPr lang="en-US" dirty="0"/>
              <a:t> </a:t>
            </a:r>
            <a:r>
              <a:rPr lang="en-US" dirty="0" err="1"/>
              <a:t>quan</a:t>
            </a:r>
            <a:r>
              <a:rPr lang="en-US" dirty="0"/>
              <a:t> </a:t>
            </a:r>
            <a:r>
              <a:rPr lang="en-US" dirty="0" err="1"/>
              <a:t>hoặc</a:t>
            </a:r>
            <a:r>
              <a:rPr lang="en-US" dirty="0"/>
              <a:t> </a:t>
            </a:r>
            <a:r>
              <a:rPr lang="en-US" dirty="0" err="1"/>
              <a:t>nhiều</a:t>
            </a:r>
            <a:r>
              <a:rPr lang="en-US" dirty="0"/>
              <a:t> </a:t>
            </a:r>
            <a:r>
              <a:rPr lang="en-US" dirty="0" err="1"/>
              <a:t>hơn</a:t>
            </a:r>
            <a:r>
              <a:rPr lang="en-US" dirty="0"/>
              <a:t> </a:t>
            </a:r>
            <a:r>
              <a:rPr lang="en-US" dirty="0" err="1"/>
              <a:t>theo</a:t>
            </a:r>
            <a:r>
              <a:rPr lang="en-US" dirty="0"/>
              <a:t> </a:t>
            </a:r>
            <a:r>
              <a:rPr lang="en-US" dirty="0" err="1"/>
              <a:t>yêu</a:t>
            </a:r>
            <a:r>
              <a:rPr lang="en-US" dirty="0"/>
              <a:t> </a:t>
            </a:r>
            <a:r>
              <a:rPr lang="en-US" dirty="0" err="1"/>
              <a:t>cầu</a:t>
            </a:r>
            <a:r>
              <a:rPr lang="en-US" dirty="0"/>
              <a:t> của UBND </a:t>
            </a:r>
            <a:r>
              <a:rPr lang="en-US" dirty="0" err="1"/>
              <a:t>cấp</a:t>
            </a:r>
            <a:r>
              <a:rPr lang="en-US" dirty="0"/>
              <a:t> </a:t>
            </a:r>
            <a:r>
              <a:rPr lang="en-US" dirty="0" err="1"/>
              <a:t>tỉnh</a:t>
            </a:r>
            <a:r>
              <a:rPr lang="en-US" dirty="0"/>
              <a:t>. </a:t>
            </a:r>
          </a:p>
        </p:txBody>
      </p:sp>
      <p:sp>
        <p:nvSpPr>
          <p:cNvPr id="28" name="TextBox 27">
            <a:extLst>
              <a:ext uri="{FF2B5EF4-FFF2-40B4-BE49-F238E27FC236}">
                <a16:creationId xmlns="" xmlns:a16="http://schemas.microsoft.com/office/drawing/2014/main" id="{527850DD-567E-4566-A600-4AF2C66F4216}"/>
              </a:ext>
            </a:extLst>
          </p:cNvPr>
          <p:cNvSpPr txBox="1"/>
          <p:nvPr/>
        </p:nvSpPr>
        <p:spPr>
          <a:xfrm>
            <a:off x="4988182" y="2534037"/>
            <a:ext cx="3452254" cy="523220"/>
          </a:xfrm>
          <a:prstGeom prst="rect">
            <a:avLst/>
          </a:prstGeom>
          <a:noFill/>
        </p:spPr>
        <p:style>
          <a:lnRef idx="2">
            <a:schemeClr val="accent3"/>
          </a:lnRef>
          <a:fillRef idx="1">
            <a:schemeClr val="lt1"/>
          </a:fillRef>
          <a:effectRef idx="0">
            <a:schemeClr val="accent3"/>
          </a:effectRef>
          <a:fontRef idx="minor">
            <a:schemeClr val="dk1"/>
          </a:fontRef>
        </p:style>
        <p:txBody>
          <a:bodyPr wrap="square">
            <a:spAutoFit/>
          </a:bodyPr>
          <a:lstStyle>
            <a:defPPr marR="0" lvl="0" algn="l" rtl="0">
              <a:lnSpc>
                <a:spcPct val="100000"/>
              </a:lnSpc>
              <a:spcBef>
                <a:spcPts val="0"/>
              </a:spcBef>
              <a:spcAft>
                <a:spcPts val="0"/>
              </a:spcAft>
              <a:defRPr/>
            </a:defPPr>
            <a:lvl1pPr algn="ctr">
              <a:defRPr b="1">
                <a:solidFill>
                  <a:schemeClr val="accent6">
                    <a:lumMod val="75000"/>
                  </a:schemeClr>
                </a:solidFill>
                <a:latin typeface="Times New Roman" panose="02020603050405020304" pitchFamily="18" charset="0"/>
                <a:ea typeface="Arial"/>
                <a:cs typeface="Times New Roman" panose="02020603050405020304" pitchFamily="18" charset="0"/>
              </a:defRPr>
            </a:lvl1pPr>
          </a:lstStyle>
          <a:p>
            <a:r>
              <a:rPr lang="en-US" dirty="0" err="1"/>
              <a:t>Hồ</a:t>
            </a:r>
            <a:r>
              <a:rPr lang="en-US" dirty="0"/>
              <a:t> </a:t>
            </a:r>
            <a:r>
              <a:rPr lang="en-US" dirty="0" err="1"/>
              <a:t>sơ</a:t>
            </a:r>
            <a:r>
              <a:rPr lang="en-US" dirty="0"/>
              <a:t> đề </a:t>
            </a:r>
            <a:r>
              <a:rPr lang="en-US" dirty="0" err="1"/>
              <a:t>nghị</a:t>
            </a:r>
            <a:r>
              <a:rPr lang="en-US" dirty="0"/>
              <a:t> </a:t>
            </a:r>
          </a:p>
          <a:p>
            <a:r>
              <a:rPr lang="en-US" dirty="0"/>
              <a:t>- </a:t>
            </a:r>
            <a:r>
              <a:rPr lang="en-US" b="0" dirty="0">
                <a:solidFill>
                  <a:srgbClr val="FF0000"/>
                </a:solidFill>
              </a:rPr>
              <a:t>Khoản 2 </a:t>
            </a:r>
            <a:r>
              <a:rPr lang="en-US" b="0" dirty="0" err="1">
                <a:solidFill>
                  <a:srgbClr val="FF0000"/>
                </a:solidFill>
              </a:rPr>
              <a:t>Điều</a:t>
            </a:r>
            <a:r>
              <a:rPr lang="en-US" b="0" dirty="0">
                <a:solidFill>
                  <a:srgbClr val="FF0000"/>
                </a:solidFill>
              </a:rPr>
              <a:t> 10 </a:t>
            </a:r>
            <a:r>
              <a:rPr lang="en-US" b="0" dirty="0" err="1">
                <a:solidFill>
                  <a:srgbClr val="FF0000"/>
                </a:solidFill>
              </a:rPr>
              <a:t>của</a:t>
            </a:r>
            <a:r>
              <a:rPr lang="en-US" b="0" dirty="0">
                <a:solidFill>
                  <a:srgbClr val="FF0000"/>
                </a:solidFill>
              </a:rPr>
              <a:t> </a:t>
            </a:r>
            <a:r>
              <a:rPr lang="en-US" b="0" dirty="0" smtClean="0">
                <a:solidFill>
                  <a:srgbClr val="FF0000"/>
                </a:solidFill>
              </a:rPr>
              <a:t>NĐ 98/2024/NĐ-CP</a:t>
            </a:r>
            <a:endParaRPr lang="en-US" b="0" dirty="0">
              <a:solidFill>
                <a:srgbClr val="FF0000"/>
              </a:solidFill>
            </a:endParaRPr>
          </a:p>
        </p:txBody>
      </p:sp>
      <p:sp>
        <p:nvSpPr>
          <p:cNvPr id="29" name="TextBox 28">
            <a:extLst>
              <a:ext uri="{FF2B5EF4-FFF2-40B4-BE49-F238E27FC236}">
                <a16:creationId xmlns="" xmlns:a16="http://schemas.microsoft.com/office/drawing/2014/main" id="{14F9E7DE-695F-49EC-BFD9-B4BA0F6111CF}"/>
              </a:ext>
            </a:extLst>
          </p:cNvPr>
          <p:cNvSpPr txBox="1"/>
          <p:nvPr/>
        </p:nvSpPr>
        <p:spPr>
          <a:xfrm>
            <a:off x="4735285" y="3414430"/>
            <a:ext cx="3958048" cy="1384995"/>
          </a:xfrm>
          <a:prstGeom prst="rect">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defPPr marR="0" lvl="0" algn="l" rtl="0">
              <a:lnSpc>
                <a:spcPct val="100000"/>
              </a:lnSpc>
              <a:spcBef>
                <a:spcPts val="0"/>
              </a:spcBef>
              <a:spcAft>
                <a:spcPts val="0"/>
              </a:spcAft>
              <a:defRPr/>
            </a:defPPr>
            <a:lvl1pPr algn="ctr">
              <a:defRPr b="1">
                <a:solidFill>
                  <a:schemeClr val="accent6">
                    <a:lumMod val="75000"/>
                  </a:schemeClr>
                </a:solidFill>
                <a:latin typeface="Times New Roman" panose="02020603050405020304" pitchFamily="18" charset="0"/>
                <a:ea typeface="Arial"/>
                <a:cs typeface="Times New Roman" panose="02020603050405020304" pitchFamily="18" charset="0"/>
              </a:defRPr>
            </a:lvl1pPr>
          </a:lstStyle>
          <a:p>
            <a:r>
              <a:rPr lang="en-US" dirty="0" err="1"/>
              <a:t>Trình</a:t>
            </a:r>
            <a:r>
              <a:rPr lang="en-US" dirty="0"/>
              <a:t> </a:t>
            </a:r>
            <a:r>
              <a:rPr lang="en-US" dirty="0" err="1"/>
              <a:t>tự</a:t>
            </a:r>
            <a:r>
              <a:rPr lang="en-US" dirty="0"/>
              <a:t>, </a:t>
            </a:r>
            <a:r>
              <a:rPr lang="en-US" dirty="0" err="1"/>
              <a:t>thủ</a:t>
            </a:r>
            <a:r>
              <a:rPr lang="en-US" dirty="0"/>
              <a:t> </a:t>
            </a:r>
            <a:r>
              <a:rPr lang="en-US" dirty="0" err="1"/>
              <a:t>tục</a:t>
            </a:r>
            <a:r>
              <a:rPr lang="en-US" dirty="0"/>
              <a:t> </a:t>
            </a:r>
            <a:r>
              <a:rPr lang="en-US" dirty="0" err="1"/>
              <a:t>thực</a:t>
            </a:r>
            <a:r>
              <a:rPr lang="en-US" dirty="0"/>
              <a:t> </a:t>
            </a:r>
            <a:r>
              <a:rPr lang="en-US" dirty="0" err="1"/>
              <a:t>hiện</a:t>
            </a:r>
            <a:r>
              <a:rPr lang="en-US" dirty="0"/>
              <a:t> (32 </a:t>
            </a:r>
            <a:r>
              <a:rPr lang="en-US" dirty="0" err="1"/>
              <a:t>ngày</a:t>
            </a:r>
            <a:r>
              <a:rPr lang="en-US" dirty="0"/>
              <a:t>)</a:t>
            </a:r>
          </a:p>
          <a:p>
            <a:pPr algn="l"/>
            <a:r>
              <a:rPr lang="en-US" b="0" dirty="0"/>
              <a:t>- </a:t>
            </a:r>
            <a:r>
              <a:rPr lang="en-US" b="0" dirty="0">
                <a:solidFill>
                  <a:srgbClr val="FF0000"/>
                </a:solidFill>
              </a:rPr>
              <a:t>Khoản 2 </a:t>
            </a:r>
            <a:r>
              <a:rPr lang="en-US" b="0" dirty="0" err="1">
                <a:solidFill>
                  <a:srgbClr val="FF0000"/>
                </a:solidFill>
              </a:rPr>
              <a:t>Điều</a:t>
            </a:r>
            <a:r>
              <a:rPr lang="en-US" b="0" dirty="0">
                <a:solidFill>
                  <a:srgbClr val="FF0000"/>
                </a:solidFill>
              </a:rPr>
              <a:t> 11 </a:t>
            </a:r>
            <a:r>
              <a:rPr lang="en-US" b="0" dirty="0" smtClean="0">
                <a:solidFill>
                  <a:srgbClr val="FF0000"/>
                </a:solidFill>
              </a:rPr>
              <a:t>NĐ </a:t>
            </a:r>
            <a:r>
              <a:rPr lang="en-US" b="0" dirty="0" err="1" smtClean="0">
                <a:solidFill>
                  <a:srgbClr val="FF0000"/>
                </a:solidFill>
              </a:rPr>
              <a:t>số</a:t>
            </a:r>
            <a:r>
              <a:rPr lang="en-US" b="0" dirty="0" smtClean="0">
                <a:solidFill>
                  <a:srgbClr val="FF0000"/>
                </a:solidFill>
              </a:rPr>
              <a:t> </a:t>
            </a:r>
            <a:r>
              <a:rPr lang="en-US" b="0" dirty="0">
                <a:solidFill>
                  <a:srgbClr val="FF0000"/>
                </a:solidFill>
              </a:rPr>
              <a:t>98/2024/NĐ-CP; </a:t>
            </a:r>
          </a:p>
          <a:p>
            <a:pPr algn="l"/>
            <a:r>
              <a:rPr lang="en-US" b="0" dirty="0"/>
              <a:t>- </a:t>
            </a:r>
            <a:r>
              <a:rPr lang="en-US" b="0" dirty="0" err="1"/>
              <a:t>Cơ</a:t>
            </a:r>
            <a:r>
              <a:rPr lang="en-US" b="0" dirty="0"/>
              <a:t> </a:t>
            </a:r>
            <a:r>
              <a:rPr lang="en-US" b="0" dirty="0" err="1"/>
              <a:t>quan</a:t>
            </a:r>
            <a:r>
              <a:rPr lang="en-US" b="0" dirty="0"/>
              <a:t> </a:t>
            </a:r>
            <a:r>
              <a:rPr lang="en-US" b="0" dirty="0" err="1"/>
              <a:t>quản</a:t>
            </a:r>
            <a:r>
              <a:rPr lang="en-US" b="0" dirty="0"/>
              <a:t> </a:t>
            </a:r>
            <a:r>
              <a:rPr lang="en-US" b="0" dirty="0" err="1"/>
              <a:t>lý</a:t>
            </a:r>
            <a:r>
              <a:rPr lang="en-US" b="0" dirty="0"/>
              <a:t> </a:t>
            </a:r>
            <a:r>
              <a:rPr lang="en-US" b="0" dirty="0" err="1"/>
              <a:t>nhà</a:t>
            </a:r>
            <a:r>
              <a:rPr lang="en-US" b="0" dirty="0"/>
              <a:t> ở </a:t>
            </a:r>
            <a:r>
              <a:rPr lang="en-US" b="0" dirty="0" err="1"/>
              <a:t>cấp</a:t>
            </a:r>
            <a:r>
              <a:rPr lang="en-US" b="0" dirty="0"/>
              <a:t> </a:t>
            </a:r>
            <a:r>
              <a:rPr lang="en-US" b="0" dirty="0" err="1"/>
              <a:t>tỉnh</a:t>
            </a:r>
            <a:r>
              <a:rPr lang="en-US" b="0" dirty="0"/>
              <a:t> </a:t>
            </a:r>
            <a:r>
              <a:rPr lang="en-US" b="0" dirty="0" err="1"/>
              <a:t>là</a:t>
            </a:r>
            <a:r>
              <a:rPr lang="en-US" b="0" dirty="0"/>
              <a:t> đầu </a:t>
            </a:r>
            <a:r>
              <a:rPr lang="en-US" b="0" dirty="0" err="1"/>
              <a:t>mối</a:t>
            </a:r>
            <a:r>
              <a:rPr lang="en-US" b="0" dirty="0"/>
              <a:t> </a:t>
            </a:r>
            <a:r>
              <a:rPr lang="en-US" b="0" dirty="0" err="1"/>
              <a:t>chủ</a:t>
            </a:r>
            <a:r>
              <a:rPr lang="en-US" b="0" dirty="0"/>
              <a:t> </a:t>
            </a:r>
            <a:r>
              <a:rPr lang="en-US" b="0" dirty="0" err="1"/>
              <a:t>trì</a:t>
            </a:r>
            <a:r>
              <a:rPr lang="en-US" b="0" dirty="0"/>
              <a:t> </a:t>
            </a:r>
            <a:r>
              <a:rPr lang="en-US" b="0" dirty="0" err="1"/>
              <a:t>lập</a:t>
            </a:r>
            <a:r>
              <a:rPr lang="en-US" b="0" dirty="0"/>
              <a:t> </a:t>
            </a:r>
            <a:r>
              <a:rPr lang="en-US" b="0" dirty="0" err="1"/>
              <a:t>hồ</a:t>
            </a:r>
            <a:r>
              <a:rPr lang="en-US" b="0" dirty="0"/>
              <a:t> </a:t>
            </a:r>
            <a:r>
              <a:rPr lang="en-US" b="0" dirty="0" err="1"/>
              <a:t>sơ</a:t>
            </a:r>
            <a:r>
              <a:rPr lang="en-US" b="0" dirty="0"/>
              <a:t> đề </a:t>
            </a:r>
            <a:r>
              <a:rPr lang="en-US" b="0" dirty="0" err="1"/>
              <a:t>nghị</a:t>
            </a:r>
            <a:r>
              <a:rPr lang="en-US" b="0" dirty="0"/>
              <a:t>;  </a:t>
            </a:r>
          </a:p>
          <a:p>
            <a:pPr algn="l"/>
            <a:r>
              <a:rPr lang="en-US" b="0" dirty="0"/>
              <a:t>- </a:t>
            </a:r>
            <a:r>
              <a:rPr lang="en-US" b="0" dirty="0" err="1"/>
              <a:t>Lấy</a:t>
            </a:r>
            <a:r>
              <a:rPr lang="en-US" b="0" dirty="0"/>
              <a:t> ý </a:t>
            </a:r>
            <a:r>
              <a:rPr lang="en-US" b="0" dirty="0" err="1"/>
              <a:t>kiến</a:t>
            </a:r>
            <a:r>
              <a:rPr lang="en-US" b="0" dirty="0"/>
              <a:t> </a:t>
            </a:r>
            <a:r>
              <a:rPr lang="en-US" b="0" dirty="0" err="1"/>
              <a:t>thẩm</a:t>
            </a:r>
            <a:r>
              <a:rPr lang="en-US" b="0" dirty="0"/>
              <a:t> </a:t>
            </a:r>
            <a:r>
              <a:rPr lang="en-US" b="0" dirty="0" err="1"/>
              <a:t>định</a:t>
            </a:r>
            <a:r>
              <a:rPr lang="en-US" b="0" dirty="0"/>
              <a:t> 09 </a:t>
            </a:r>
            <a:r>
              <a:rPr lang="en-US" b="0" dirty="0" err="1"/>
              <a:t>cơ</a:t>
            </a:r>
            <a:r>
              <a:rPr lang="en-US" b="0" dirty="0"/>
              <a:t> </a:t>
            </a:r>
            <a:r>
              <a:rPr lang="en-US" b="0" dirty="0" err="1"/>
              <a:t>quan</a:t>
            </a:r>
            <a:r>
              <a:rPr lang="en-US" b="0" dirty="0"/>
              <a:t> </a:t>
            </a:r>
            <a:r>
              <a:rPr lang="en-US" b="0" dirty="0" err="1"/>
              <a:t>liên</a:t>
            </a:r>
            <a:r>
              <a:rPr lang="en-US" b="0" dirty="0"/>
              <a:t> </a:t>
            </a:r>
            <a:r>
              <a:rPr lang="en-US" b="0" dirty="0" err="1"/>
              <a:t>quan</a:t>
            </a:r>
            <a:r>
              <a:rPr lang="en-US" b="0" dirty="0"/>
              <a:t> </a:t>
            </a:r>
            <a:r>
              <a:rPr lang="en-US" b="0" dirty="0" err="1"/>
              <a:t>hoặc</a:t>
            </a:r>
            <a:r>
              <a:rPr lang="en-US" b="0" dirty="0"/>
              <a:t> </a:t>
            </a:r>
            <a:r>
              <a:rPr lang="en-US" b="0" dirty="0" err="1"/>
              <a:t>nhiều</a:t>
            </a:r>
            <a:r>
              <a:rPr lang="en-US" b="0" dirty="0"/>
              <a:t> </a:t>
            </a:r>
            <a:r>
              <a:rPr lang="en-US" b="0" dirty="0" err="1"/>
              <a:t>hơn</a:t>
            </a:r>
            <a:r>
              <a:rPr lang="en-US" b="0" dirty="0"/>
              <a:t> </a:t>
            </a:r>
            <a:r>
              <a:rPr lang="en-US" b="0" dirty="0" err="1"/>
              <a:t>theo</a:t>
            </a:r>
            <a:r>
              <a:rPr lang="en-US" b="0" dirty="0"/>
              <a:t> </a:t>
            </a:r>
            <a:r>
              <a:rPr lang="en-US" b="0" dirty="0" err="1"/>
              <a:t>yêu</a:t>
            </a:r>
            <a:r>
              <a:rPr lang="en-US" b="0" dirty="0"/>
              <a:t> </a:t>
            </a:r>
            <a:r>
              <a:rPr lang="en-US" b="0" dirty="0" err="1"/>
              <a:t>cầu</a:t>
            </a:r>
            <a:r>
              <a:rPr lang="en-US" b="0" dirty="0"/>
              <a:t> của UBND </a:t>
            </a:r>
            <a:r>
              <a:rPr lang="en-US" b="0" dirty="0" err="1"/>
              <a:t>cấp</a:t>
            </a:r>
            <a:r>
              <a:rPr lang="en-US" b="0" dirty="0"/>
              <a:t> </a:t>
            </a:r>
            <a:r>
              <a:rPr lang="en-US" b="0" dirty="0" err="1"/>
              <a:t>tỉnh</a:t>
            </a:r>
            <a:r>
              <a:rPr lang="en-US" b="0" dirty="0"/>
              <a:t>. </a:t>
            </a:r>
          </a:p>
        </p:txBody>
      </p:sp>
      <p:sp>
        <p:nvSpPr>
          <p:cNvPr id="3" name="Right Arrow 2"/>
          <p:cNvSpPr/>
          <p:nvPr/>
        </p:nvSpPr>
        <p:spPr>
          <a:xfrm>
            <a:off x="4304663" y="1828263"/>
            <a:ext cx="578841" cy="291038"/>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Down Arrow 4"/>
          <p:cNvSpPr/>
          <p:nvPr/>
        </p:nvSpPr>
        <p:spPr>
          <a:xfrm>
            <a:off x="2289465" y="2214405"/>
            <a:ext cx="335560" cy="311280"/>
          </a:xfrm>
          <a:prstGeom prst="down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Down Arrow 37"/>
          <p:cNvSpPr/>
          <p:nvPr/>
        </p:nvSpPr>
        <p:spPr>
          <a:xfrm>
            <a:off x="2289465" y="3118580"/>
            <a:ext cx="335560" cy="311280"/>
          </a:xfrm>
          <a:prstGeom prst="down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Down Arrow 38"/>
          <p:cNvSpPr/>
          <p:nvPr/>
        </p:nvSpPr>
        <p:spPr>
          <a:xfrm>
            <a:off x="6575319" y="3080203"/>
            <a:ext cx="335560" cy="311280"/>
          </a:xfrm>
          <a:prstGeom prst="down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Down Arrow 39"/>
          <p:cNvSpPr/>
          <p:nvPr/>
        </p:nvSpPr>
        <p:spPr>
          <a:xfrm>
            <a:off x="6575319" y="2229538"/>
            <a:ext cx="335560" cy="311280"/>
          </a:xfrm>
          <a:prstGeom prst="down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8" name="Elbow Connector 7"/>
          <p:cNvCxnSpPr>
            <a:stCxn id="20" idx="1"/>
            <a:endCxn id="22" idx="0"/>
          </p:cNvCxnSpPr>
          <p:nvPr/>
        </p:nvCxnSpPr>
        <p:spPr>
          <a:xfrm rot="10800000" flipV="1">
            <a:off x="2480106" y="1167961"/>
            <a:ext cx="280809" cy="523220"/>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20" idx="3"/>
          </p:cNvCxnSpPr>
          <p:nvPr/>
        </p:nvCxnSpPr>
        <p:spPr>
          <a:xfrm>
            <a:off x="6383086" y="1167961"/>
            <a:ext cx="527793" cy="544818"/>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698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96FF19FC-A96A-479B-B24B-52ED298FFFE0}"/>
              </a:ext>
            </a:extLst>
          </p:cNvPr>
          <p:cNvSpPr txBox="1"/>
          <p:nvPr/>
        </p:nvSpPr>
        <p:spPr>
          <a:xfrm>
            <a:off x="581297" y="551180"/>
            <a:ext cx="7981406" cy="307777"/>
          </a:xfrm>
          <a:prstGeom prst="rect">
            <a:avLst/>
          </a:prstGeom>
          <a:noFill/>
        </p:spPr>
        <p:txBody>
          <a:bodyPr wrap="square">
            <a:spAutoFit/>
          </a:bodyPr>
          <a:lstStyle/>
          <a:p>
            <a:r>
              <a:rPr lang="en-US" b="1" dirty="0">
                <a:solidFill>
                  <a:schemeClr val="accent6">
                    <a:lumMod val="75000"/>
                  </a:schemeClr>
                </a:solidFill>
                <a:latin typeface="Times New Roman" panose="02020603050405020304" pitchFamily="18" charset="0"/>
                <a:cs typeface="Times New Roman" panose="02020603050405020304" pitchFamily="18" charset="0"/>
              </a:rPr>
              <a:t>2.2. </a:t>
            </a:r>
            <a:r>
              <a:rPr lang="en-US" b="1" dirty="0" err="1">
                <a:solidFill>
                  <a:schemeClr val="accent6">
                    <a:lumMod val="75000"/>
                  </a:schemeClr>
                </a:solidFill>
                <a:latin typeface="Times New Roman" panose="02020603050405020304" pitchFamily="18" charset="0"/>
                <a:cs typeface="Times New Roman" panose="02020603050405020304" pitchFamily="18" charset="0"/>
              </a:rPr>
              <a:t>Thẩm</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hồ</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sơ</a:t>
            </a:r>
            <a:r>
              <a:rPr lang="en-US" b="1" dirty="0">
                <a:solidFill>
                  <a:schemeClr val="accent6">
                    <a:lumMod val="75000"/>
                  </a:schemeClr>
                </a:solidFill>
                <a:latin typeface="Times New Roman" panose="02020603050405020304" pitchFamily="18" charset="0"/>
                <a:cs typeface="Times New Roman" panose="02020603050405020304" pitchFamily="18" charset="0"/>
              </a:rPr>
              <a:t> đề </a:t>
            </a:r>
            <a:r>
              <a:rPr lang="en-US" b="1" dirty="0" err="1">
                <a:solidFill>
                  <a:schemeClr val="accent6">
                    <a:lumMod val="75000"/>
                  </a:schemeClr>
                </a:solidFill>
                <a:latin typeface="Times New Roman" panose="02020603050405020304" pitchFamily="18" charset="0"/>
                <a:cs typeface="Times New Roman" panose="02020603050405020304" pitchFamily="18" charset="0"/>
              </a:rPr>
              <a:t>nghị</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chấp</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thuận</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chủ</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trương</a:t>
            </a:r>
            <a:r>
              <a:rPr lang="en-US" b="1" dirty="0">
                <a:solidFill>
                  <a:schemeClr val="accent6">
                    <a:lumMod val="75000"/>
                  </a:schemeClr>
                </a:solidFill>
                <a:latin typeface="Times New Roman" panose="02020603050405020304" pitchFamily="18" charset="0"/>
                <a:cs typeface="Times New Roman" panose="02020603050405020304" pitchFamily="18" charset="0"/>
              </a:rPr>
              <a:t> đầu </a:t>
            </a:r>
            <a:r>
              <a:rPr lang="en-US" b="1" dirty="0" err="1">
                <a:solidFill>
                  <a:schemeClr val="accent6">
                    <a:lumMod val="75000"/>
                  </a:schemeClr>
                </a:solidFill>
                <a:latin typeface="Times New Roman" panose="02020603050405020304" pitchFamily="18" charset="0"/>
                <a:cs typeface="Times New Roman" panose="02020603050405020304" pitchFamily="18" charset="0"/>
              </a:rPr>
              <a:t>tư</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dự</a:t>
            </a:r>
            <a:r>
              <a:rPr lang="en-US" b="1" dirty="0">
                <a:solidFill>
                  <a:schemeClr val="accent6">
                    <a:lumMod val="75000"/>
                  </a:schemeClr>
                </a:solidFill>
                <a:latin typeface="Times New Roman" panose="02020603050405020304" pitchFamily="18" charset="0"/>
                <a:cs typeface="Times New Roman" panose="02020603050405020304" pitchFamily="18" charset="0"/>
              </a:rPr>
              <a:t> án </a:t>
            </a:r>
            <a:r>
              <a:rPr lang="en-US" b="1" dirty="0" err="1">
                <a:solidFill>
                  <a:schemeClr val="accent6">
                    <a:lumMod val="75000"/>
                  </a:schemeClr>
                </a:solidFill>
                <a:latin typeface="Times New Roman" panose="02020603050405020304" pitchFamily="18" charset="0"/>
                <a:cs typeface="Times New Roman" panose="02020603050405020304" pitchFamily="18" charset="0"/>
              </a:rPr>
              <a:t>cải</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tạo</a:t>
            </a:r>
            <a:r>
              <a:rPr lang="en-US" b="1" dirty="0">
                <a:solidFill>
                  <a:schemeClr val="accent6">
                    <a:lumMod val="75000"/>
                  </a:schemeClr>
                </a:solidFill>
                <a:latin typeface="Times New Roman" panose="02020603050405020304" pitchFamily="18" charset="0"/>
                <a:cs typeface="Times New Roman" panose="02020603050405020304" pitchFamily="18" charset="0"/>
              </a:rPr>
              <a:t>, xây dựng lại </a:t>
            </a:r>
            <a:r>
              <a:rPr lang="en-US" b="1" dirty="0" err="1">
                <a:solidFill>
                  <a:schemeClr val="accent6">
                    <a:lumMod val="75000"/>
                  </a:schemeClr>
                </a:solidFill>
                <a:latin typeface="Times New Roman" panose="02020603050405020304" pitchFamily="18" charset="0"/>
                <a:cs typeface="Times New Roman" panose="02020603050405020304" pitchFamily="18" charset="0"/>
              </a:rPr>
              <a:t>nhà</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chung</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cư</a:t>
            </a:r>
            <a:r>
              <a:rPr lang="en-US" b="1" dirty="0">
                <a:solidFill>
                  <a:schemeClr val="accent6">
                    <a:lumMod val="75000"/>
                  </a:schemeClr>
                </a:solidFill>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 xmlns:a16="http://schemas.microsoft.com/office/drawing/2014/main" id="{CA715FAF-A192-4117-AA46-C749B45B9BDF}"/>
              </a:ext>
            </a:extLst>
          </p:cNvPr>
          <p:cNvSpPr txBox="1"/>
          <p:nvPr/>
        </p:nvSpPr>
        <p:spPr>
          <a:xfrm>
            <a:off x="830576" y="1150324"/>
            <a:ext cx="3431177" cy="49244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300" b="1" dirty="0" err="1">
                <a:solidFill>
                  <a:schemeClr val="tx1"/>
                </a:solidFill>
                <a:latin typeface="Times New Roman" panose="02020603050405020304" pitchFamily="18" charset="0"/>
                <a:cs typeface="Times New Roman" panose="02020603050405020304" pitchFamily="18" charset="0"/>
              </a:rPr>
              <a:t>Chấp</a:t>
            </a:r>
            <a:r>
              <a:rPr lang="en-US" sz="1300" b="1" dirty="0">
                <a:solidFill>
                  <a:schemeClr val="tx1"/>
                </a:solidFill>
                <a:latin typeface="Times New Roman" panose="02020603050405020304" pitchFamily="18" charset="0"/>
                <a:cs typeface="Times New Roman" panose="02020603050405020304" pitchFamily="18" charset="0"/>
              </a:rPr>
              <a:t> </a:t>
            </a:r>
            <a:r>
              <a:rPr lang="en-US" sz="1300" b="1" dirty="0" err="1">
                <a:solidFill>
                  <a:schemeClr val="tx1"/>
                </a:solidFill>
                <a:latin typeface="Times New Roman" panose="02020603050405020304" pitchFamily="18" charset="0"/>
                <a:cs typeface="Times New Roman" panose="02020603050405020304" pitchFamily="18" charset="0"/>
              </a:rPr>
              <a:t>thuận</a:t>
            </a:r>
            <a:r>
              <a:rPr lang="en-US" sz="1300" b="1" dirty="0">
                <a:solidFill>
                  <a:schemeClr val="tx1"/>
                </a:solidFill>
                <a:latin typeface="Times New Roman" panose="02020603050405020304" pitchFamily="18" charset="0"/>
                <a:cs typeface="Times New Roman" panose="02020603050405020304" pitchFamily="18" charset="0"/>
              </a:rPr>
              <a:t> </a:t>
            </a:r>
            <a:r>
              <a:rPr lang="en-US" sz="1300" b="1" dirty="0" err="1">
                <a:solidFill>
                  <a:schemeClr val="tx1"/>
                </a:solidFill>
                <a:latin typeface="Times New Roman" panose="02020603050405020304" pitchFamily="18" charset="0"/>
                <a:cs typeface="Times New Roman" panose="02020603050405020304" pitchFamily="18" charset="0"/>
              </a:rPr>
              <a:t>chủ</a:t>
            </a:r>
            <a:r>
              <a:rPr lang="en-US" sz="1300" b="1" dirty="0">
                <a:solidFill>
                  <a:schemeClr val="tx1"/>
                </a:solidFill>
                <a:latin typeface="Times New Roman" panose="02020603050405020304" pitchFamily="18" charset="0"/>
                <a:cs typeface="Times New Roman" panose="02020603050405020304" pitchFamily="18" charset="0"/>
              </a:rPr>
              <a:t> </a:t>
            </a:r>
            <a:r>
              <a:rPr lang="en-US" sz="1300" b="1" dirty="0" err="1">
                <a:solidFill>
                  <a:schemeClr val="tx1"/>
                </a:solidFill>
                <a:latin typeface="Times New Roman" panose="02020603050405020304" pitchFamily="18" charset="0"/>
                <a:cs typeface="Times New Roman" panose="02020603050405020304" pitchFamily="18" charset="0"/>
              </a:rPr>
              <a:t>trương</a:t>
            </a:r>
            <a:r>
              <a:rPr lang="en-US" sz="1300" b="1" dirty="0">
                <a:solidFill>
                  <a:schemeClr val="tx1"/>
                </a:solidFill>
                <a:latin typeface="Times New Roman" panose="02020603050405020304" pitchFamily="18" charset="0"/>
                <a:cs typeface="Times New Roman" panose="02020603050405020304" pitchFamily="18" charset="0"/>
              </a:rPr>
              <a:t> đầu </a:t>
            </a:r>
            <a:r>
              <a:rPr lang="en-US" sz="1300" b="1" dirty="0" err="1">
                <a:solidFill>
                  <a:schemeClr val="tx1"/>
                </a:solidFill>
                <a:latin typeface="Times New Roman" panose="02020603050405020304" pitchFamily="18" charset="0"/>
                <a:cs typeface="Times New Roman" panose="02020603050405020304" pitchFamily="18" charset="0"/>
              </a:rPr>
              <a:t>tư</a:t>
            </a:r>
            <a:r>
              <a:rPr lang="en-US" sz="1300" b="1" dirty="0">
                <a:solidFill>
                  <a:schemeClr val="tx1"/>
                </a:solidFill>
                <a:latin typeface="Times New Roman" panose="02020603050405020304" pitchFamily="18" charset="0"/>
                <a:cs typeface="Times New Roman" panose="02020603050405020304" pitchFamily="18" charset="0"/>
              </a:rPr>
              <a:t> </a:t>
            </a:r>
            <a:r>
              <a:rPr lang="en-US" sz="1300" b="1" dirty="0" err="1">
                <a:solidFill>
                  <a:schemeClr val="tx1"/>
                </a:solidFill>
                <a:latin typeface="Times New Roman" panose="02020603050405020304" pitchFamily="18" charset="0"/>
                <a:cs typeface="Times New Roman" panose="02020603050405020304" pitchFamily="18" charset="0"/>
              </a:rPr>
              <a:t>đồng</a:t>
            </a:r>
            <a:r>
              <a:rPr lang="en-US" sz="1300" b="1" dirty="0">
                <a:solidFill>
                  <a:schemeClr val="tx1"/>
                </a:solidFill>
                <a:latin typeface="Times New Roman" panose="02020603050405020304" pitchFamily="18" charset="0"/>
                <a:cs typeface="Times New Roman" panose="02020603050405020304" pitchFamily="18" charset="0"/>
              </a:rPr>
              <a:t> </a:t>
            </a:r>
            <a:r>
              <a:rPr lang="en-US" sz="1300" b="1" dirty="0" err="1">
                <a:solidFill>
                  <a:schemeClr val="tx1"/>
                </a:solidFill>
                <a:latin typeface="Times New Roman" panose="02020603050405020304" pitchFamily="18" charset="0"/>
                <a:cs typeface="Times New Roman" panose="02020603050405020304" pitchFamily="18" charset="0"/>
              </a:rPr>
              <a:t>thời</a:t>
            </a:r>
            <a:r>
              <a:rPr lang="en-US" sz="1300" b="1" dirty="0">
                <a:solidFill>
                  <a:schemeClr val="tx1"/>
                </a:solidFill>
                <a:latin typeface="Times New Roman" panose="02020603050405020304" pitchFamily="18" charset="0"/>
                <a:cs typeface="Times New Roman" panose="02020603050405020304" pitchFamily="18" charset="0"/>
              </a:rPr>
              <a:t> </a:t>
            </a:r>
            <a:r>
              <a:rPr lang="en-US" sz="1300" b="1" dirty="0" err="1">
                <a:solidFill>
                  <a:schemeClr val="tx1"/>
                </a:solidFill>
                <a:latin typeface="Times New Roman" panose="02020603050405020304" pitchFamily="18" charset="0"/>
                <a:cs typeface="Times New Roman" panose="02020603050405020304" pitchFamily="18" charset="0"/>
              </a:rPr>
              <a:t>chấp</a:t>
            </a:r>
            <a:r>
              <a:rPr lang="en-US" sz="1300" b="1" dirty="0">
                <a:solidFill>
                  <a:schemeClr val="tx1"/>
                </a:solidFill>
                <a:latin typeface="Times New Roman" panose="02020603050405020304" pitchFamily="18" charset="0"/>
                <a:cs typeface="Times New Roman" panose="02020603050405020304" pitchFamily="18" charset="0"/>
              </a:rPr>
              <a:t> </a:t>
            </a:r>
            <a:r>
              <a:rPr lang="en-US" sz="1300" b="1" dirty="0" err="1">
                <a:solidFill>
                  <a:schemeClr val="tx1"/>
                </a:solidFill>
                <a:latin typeface="Times New Roman" panose="02020603050405020304" pitchFamily="18" charset="0"/>
                <a:cs typeface="Times New Roman" panose="02020603050405020304" pitchFamily="18" charset="0"/>
              </a:rPr>
              <a:t>thuận</a:t>
            </a:r>
            <a:r>
              <a:rPr lang="en-US" sz="1300" b="1" dirty="0">
                <a:solidFill>
                  <a:schemeClr val="tx1"/>
                </a:solidFill>
                <a:latin typeface="Times New Roman" panose="02020603050405020304" pitchFamily="18" charset="0"/>
                <a:cs typeface="Times New Roman" panose="02020603050405020304" pitchFamily="18" charset="0"/>
              </a:rPr>
              <a:t> </a:t>
            </a:r>
            <a:r>
              <a:rPr lang="en-US" sz="1300" b="1" dirty="0" err="1">
                <a:solidFill>
                  <a:schemeClr val="tx1"/>
                </a:solidFill>
                <a:latin typeface="Times New Roman" panose="02020603050405020304" pitchFamily="18" charset="0"/>
                <a:cs typeface="Times New Roman" panose="02020603050405020304" pitchFamily="18" charset="0"/>
              </a:rPr>
              <a:t>nhà</a:t>
            </a:r>
            <a:r>
              <a:rPr lang="en-US" sz="1300" b="1" dirty="0">
                <a:solidFill>
                  <a:schemeClr val="tx1"/>
                </a:solidFill>
                <a:latin typeface="Times New Roman" panose="02020603050405020304" pitchFamily="18" charset="0"/>
                <a:cs typeface="Times New Roman" panose="02020603050405020304" pitchFamily="18" charset="0"/>
              </a:rPr>
              <a:t> đầu </a:t>
            </a:r>
            <a:r>
              <a:rPr lang="en-US" sz="1300" b="1" dirty="0" err="1">
                <a:solidFill>
                  <a:schemeClr val="tx1"/>
                </a:solidFill>
                <a:latin typeface="Times New Roman" panose="02020603050405020304" pitchFamily="18" charset="0"/>
                <a:cs typeface="Times New Roman" panose="02020603050405020304" pitchFamily="18" charset="0"/>
              </a:rPr>
              <a:t>tư</a:t>
            </a:r>
            <a:r>
              <a:rPr lang="en-US" sz="1300" b="1" dirty="0">
                <a:solidFill>
                  <a:schemeClr val="tx1"/>
                </a:solidFill>
                <a:latin typeface="Times New Roman" panose="02020603050405020304" pitchFamily="18" charset="0"/>
                <a:cs typeface="Times New Roman" panose="02020603050405020304" pitchFamily="18" charset="0"/>
              </a:rPr>
              <a:t> </a:t>
            </a:r>
            <a:r>
              <a:rPr lang="en-US" sz="1300" b="1" dirty="0" err="1">
                <a:solidFill>
                  <a:schemeClr val="tx1"/>
                </a:solidFill>
                <a:latin typeface="Times New Roman" panose="02020603050405020304" pitchFamily="18" charset="0"/>
                <a:cs typeface="Times New Roman" panose="02020603050405020304" pitchFamily="18" charset="0"/>
              </a:rPr>
              <a:t>làm</a:t>
            </a:r>
            <a:r>
              <a:rPr lang="en-US" sz="1300" b="1" dirty="0">
                <a:solidFill>
                  <a:schemeClr val="tx1"/>
                </a:solidFill>
                <a:latin typeface="Times New Roman" panose="02020603050405020304" pitchFamily="18" charset="0"/>
                <a:cs typeface="Times New Roman" panose="02020603050405020304" pitchFamily="18" charset="0"/>
              </a:rPr>
              <a:t> </a:t>
            </a:r>
            <a:r>
              <a:rPr lang="en-US" sz="1300" b="1" dirty="0" err="1">
                <a:solidFill>
                  <a:schemeClr val="tx1"/>
                </a:solidFill>
                <a:latin typeface="Times New Roman" panose="02020603050405020304" pitchFamily="18" charset="0"/>
                <a:cs typeface="Times New Roman" panose="02020603050405020304" pitchFamily="18" charset="0"/>
              </a:rPr>
              <a:t>chủ</a:t>
            </a:r>
            <a:r>
              <a:rPr lang="en-US" sz="1300" b="1" dirty="0">
                <a:solidFill>
                  <a:schemeClr val="tx1"/>
                </a:solidFill>
                <a:latin typeface="Times New Roman" panose="02020603050405020304" pitchFamily="18" charset="0"/>
                <a:cs typeface="Times New Roman" panose="02020603050405020304" pitchFamily="18" charset="0"/>
              </a:rPr>
              <a:t> đầu </a:t>
            </a:r>
            <a:r>
              <a:rPr lang="en-US" sz="1300" b="1" dirty="0" err="1">
                <a:solidFill>
                  <a:schemeClr val="tx1"/>
                </a:solidFill>
                <a:latin typeface="Times New Roman" panose="02020603050405020304" pitchFamily="18" charset="0"/>
                <a:cs typeface="Times New Roman" panose="02020603050405020304" pitchFamily="18" charset="0"/>
              </a:rPr>
              <a:t>tư</a:t>
            </a:r>
            <a:r>
              <a:rPr lang="en-US" sz="1300" b="1" dirty="0">
                <a:solidFill>
                  <a:schemeClr val="tx1"/>
                </a:solidFill>
                <a:latin typeface="Times New Roman" panose="02020603050405020304" pitchFamily="18" charset="0"/>
                <a:cs typeface="Times New Roman" panose="02020603050405020304" pitchFamily="18" charset="0"/>
              </a:rPr>
              <a:t> </a:t>
            </a:r>
            <a:r>
              <a:rPr lang="en-US" sz="1300" b="1" dirty="0" err="1">
                <a:solidFill>
                  <a:schemeClr val="tx1"/>
                </a:solidFill>
                <a:latin typeface="Times New Roman" panose="02020603050405020304" pitchFamily="18" charset="0"/>
                <a:cs typeface="Times New Roman" panose="02020603050405020304" pitchFamily="18" charset="0"/>
              </a:rPr>
              <a:t>dự</a:t>
            </a:r>
            <a:r>
              <a:rPr lang="en-US" sz="1300" b="1" dirty="0">
                <a:solidFill>
                  <a:schemeClr val="tx1"/>
                </a:solidFill>
                <a:latin typeface="Times New Roman" panose="02020603050405020304" pitchFamily="18" charset="0"/>
                <a:cs typeface="Times New Roman" panose="02020603050405020304" pitchFamily="18" charset="0"/>
              </a:rPr>
              <a:t> án </a:t>
            </a:r>
          </a:p>
        </p:txBody>
      </p:sp>
      <p:sp>
        <p:nvSpPr>
          <p:cNvPr id="5" name="TextBox 4">
            <a:extLst>
              <a:ext uri="{FF2B5EF4-FFF2-40B4-BE49-F238E27FC236}">
                <a16:creationId xmlns="" xmlns:a16="http://schemas.microsoft.com/office/drawing/2014/main" id="{53BF3CAE-A4AF-46BD-9828-ADF86F19B7B5}"/>
              </a:ext>
            </a:extLst>
          </p:cNvPr>
          <p:cNvSpPr txBox="1"/>
          <p:nvPr/>
        </p:nvSpPr>
        <p:spPr>
          <a:xfrm>
            <a:off x="4882248" y="1150324"/>
            <a:ext cx="3321226" cy="4924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1300" b="1" dirty="0" err="1">
                <a:solidFill>
                  <a:schemeClr val="tx1"/>
                </a:solidFill>
                <a:latin typeface="Times New Roman" panose="02020603050405020304" pitchFamily="18" charset="0"/>
                <a:cs typeface="Times New Roman" panose="02020603050405020304" pitchFamily="18" charset="0"/>
              </a:rPr>
              <a:t>Chấp</a:t>
            </a:r>
            <a:r>
              <a:rPr lang="en-US" sz="1300" b="1" dirty="0">
                <a:solidFill>
                  <a:schemeClr val="tx1"/>
                </a:solidFill>
                <a:latin typeface="Times New Roman" panose="02020603050405020304" pitchFamily="18" charset="0"/>
                <a:cs typeface="Times New Roman" panose="02020603050405020304" pitchFamily="18" charset="0"/>
              </a:rPr>
              <a:t> </a:t>
            </a:r>
            <a:r>
              <a:rPr lang="en-US" sz="1300" b="1" dirty="0" err="1">
                <a:solidFill>
                  <a:schemeClr val="tx1"/>
                </a:solidFill>
                <a:latin typeface="Times New Roman" panose="02020603050405020304" pitchFamily="18" charset="0"/>
                <a:cs typeface="Times New Roman" panose="02020603050405020304" pitchFamily="18" charset="0"/>
              </a:rPr>
              <a:t>thuận</a:t>
            </a:r>
            <a:r>
              <a:rPr lang="en-US" sz="1300" b="1" dirty="0">
                <a:solidFill>
                  <a:schemeClr val="tx1"/>
                </a:solidFill>
                <a:latin typeface="Times New Roman" panose="02020603050405020304" pitchFamily="18" charset="0"/>
                <a:cs typeface="Times New Roman" panose="02020603050405020304" pitchFamily="18" charset="0"/>
              </a:rPr>
              <a:t> </a:t>
            </a:r>
            <a:r>
              <a:rPr lang="en-US" sz="1300" b="1" dirty="0" err="1">
                <a:solidFill>
                  <a:schemeClr val="tx1"/>
                </a:solidFill>
                <a:latin typeface="Times New Roman" panose="02020603050405020304" pitchFamily="18" charset="0"/>
                <a:cs typeface="Times New Roman" panose="02020603050405020304" pitchFamily="18" charset="0"/>
              </a:rPr>
              <a:t>chủ</a:t>
            </a:r>
            <a:r>
              <a:rPr lang="en-US" sz="1300" b="1" dirty="0">
                <a:solidFill>
                  <a:schemeClr val="tx1"/>
                </a:solidFill>
                <a:latin typeface="Times New Roman" panose="02020603050405020304" pitchFamily="18" charset="0"/>
                <a:cs typeface="Times New Roman" panose="02020603050405020304" pitchFamily="18" charset="0"/>
              </a:rPr>
              <a:t> </a:t>
            </a:r>
            <a:r>
              <a:rPr lang="en-US" sz="1300" b="1" dirty="0" err="1">
                <a:solidFill>
                  <a:schemeClr val="tx1"/>
                </a:solidFill>
                <a:latin typeface="Times New Roman" panose="02020603050405020304" pitchFamily="18" charset="0"/>
                <a:cs typeface="Times New Roman" panose="02020603050405020304" pitchFamily="18" charset="0"/>
              </a:rPr>
              <a:t>trương</a:t>
            </a:r>
            <a:r>
              <a:rPr lang="en-US" sz="1300" b="1" dirty="0">
                <a:solidFill>
                  <a:schemeClr val="tx1"/>
                </a:solidFill>
                <a:latin typeface="Times New Roman" panose="02020603050405020304" pitchFamily="18" charset="0"/>
                <a:cs typeface="Times New Roman" panose="02020603050405020304" pitchFamily="18" charset="0"/>
              </a:rPr>
              <a:t> đầu </a:t>
            </a:r>
            <a:r>
              <a:rPr lang="en-US" sz="1300" b="1" dirty="0" err="1">
                <a:solidFill>
                  <a:schemeClr val="tx1"/>
                </a:solidFill>
                <a:latin typeface="Times New Roman" panose="02020603050405020304" pitchFamily="18" charset="0"/>
                <a:cs typeface="Times New Roman" panose="02020603050405020304" pitchFamily="18" charset="0"/>
              </a:rPr>
              <a:t>tư</a:t>
            </a:r>
            <a:r>
              <a:rPr lang="en-US" sz="1300" b="1" dirty="0">
                <a:solidFill>
                  <a:schemeClr val="tx1"/>
                </a:solidFill>
                <a:latin typeface="Times New Roman" panose="02020603050405020304" pitchFamily="18" charset="0"/>
                <a:cs typeface="Times New Roman" panose="02020603050405020304" pitchFamily="18" charset="0"/>
              </a:rPr>
              <a:t> </a:t>
            </a:r>
            <a:r>
              <a:rPr lang="en-US" sz="1300" b="1" dirty="0" err="1">
                <a:solidFill>
                  <a:schemeClr val="tx1"/>
                </a:solidFill>
                <a:latin typeface="Times New Roman" panose="02020603050405020304" pitchFamily="18" charset="0"/>
                <a:cs typeface="Times New Roman" panose="02020603050405020304" pitchFamily="18" charset="0"/>
              </a:rPr>
              <a:t>trước</a:t>
            </a:r>
            <a:r>
              <a:rPr lang="en-US" sz="1300" b="1" dirty="0">
                <a:solidFill>
                  <a:schemeClr val="tx1"/>
                </a:solidFill>
                <a:latin typeface="Times New Roman" panose="02020603050405020304" pitchFamily="18" charset="0"/>
                <a:cs typeface="Times New Roman" panose="02020603050405020304" pitchFamily="18" charset="0"/>
              </a:rPr>
              <a:t> </a:t>
            </a:r>
            <a:r>
              <a:rPr lang="en-US" sz="1300" b="1" dirty="0" err="1">
                <a:solidFill>
                  <a:schemeClr val="tx1"/>
                </a:solidFill>
                <a:latin typeface="Times New Roman" panose="02020603050405020304" pitchFamily="18" charset="0"/>
                <a:cs typeface="Times New Roman" panose="02020603050405020304" pitchFamily="18" charset="0"/>
              </a:rPr>
              <a:t>khi</a:t>
            </a:r>
            <a:r>
              <a:rPr lang="en-US" sz="1300" b="1" dirty="0">
                <a:solidFill>
                  <a:schemeClr val="tx1"/>
                </a:solidFill>
                <a:latin typeface="Times New Roman" panose="02020603050405020304" pitchFamily="18" charset="0"/>
                <a:cs typeface="Times New Roman" panose="02020603050405020304" pitchFamily="18" charset="0"/>
              </a:rPr>
              <a:t> </a:t>
            </a:r>
            <a:r>
              <a:rPr lang="en-US" sz="1300" b="1" dirty="0" err="1">
                <a:solidFill>
                  <a:schemeClr val="tx1"/>
                </a:solidFill>
                <a:latin typeface="Times New Roman" panose="02020603050405020304" pitchFamily="18" charset="0"/>
                <a:cs typeface="Times New Roman" panose="02020603050405020304" pitchFamily="18" charset="0"/>
              </a:rPr>
              <a:t>tổ</a:t>
            </a:r>
            <a:r>
              <a:rPr lang="en-US" sz="1300" b="1" dirty="0">
                <a:solidFill>
                  <a:schemeClr val="tx1"/>
                </a:solidFill>
                <a:latin typeface="Times New Roman" panose="02020603050405020304" pitchFamily="18" charset="0"/>
                <a:cs typeface="Times New Roman" panose="02020603050405020304" pitchFamily="18" charset="0"/>
              </a:rPr>
              <a:t> </a:t>
            </a:r>
            <a:r>
              <a:rPr lang="en-US" sz="1300" b="1" dirty="0" err="1">
                <a:solidFill>
                  <a:schemeClr val="tx1"/>
                </a:solidFill>
                <a:latin typeface="Times New Roman" panose="02020603050405020304" pitchFamily="18" charset="0"/>
                <a:cs typeface="Times New Roman" panose="02020603050405020304" pitchFamily="18" charset="0"/>
              </a:rPr>
              <a:t>chức</a:t>
            </a:r>
            <a:r>
              <a:rPr lang="en-US" sz="1300" b="1" dirty="0">
                <a:solidFill>
                  <a:schemeClr val="tx1"/>
                </a:solidFill>
                <a:latin typeface="Times New Roman" panose="02020603050405020304" pitchFamily="18" charset="0"/>
                <a:cs typeface="Times New Roman" panose="02020603050405020304" pitchFamily="18" charset="0"/>
              </a:rPr>
              <a:t> đầu </a:t>
            </a:r>
            <a:r>
              <a:rPr lang="en-US" sz="1300" b="1" dirty="0" err="1">
                <a:solidFill>
                  <a:schemeClr val="tx1"/>
                </a:solidFill>
                <a:latin typeface="Times New Roman" panose="02020603050405020304" pitchFamily="18" charset="0"/>
                <a:cs typeface="Times New Roman" panose="02020603050405020304" pitchFamily="18" charset="0"/>
              </a:rPr>
              <a:t>thầu</a:t>
            </a:r>
            <a:r>
              <a:rPr lang="en-US" sz="1300" b="1" dirty="0">
                <a:solidFill>
                  <a:schemeClr val="tx1"/>
                </a:solidFill>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 xmlns:a16="http://schemas.microsoft.com/office/drawing/2014/main" id="{C1F9160D-1E13-4487-A75D-49C745E4B6D2}"/>
              </a:ext>
            </a:extLst>
          </p:cNvPr>
          <p:cNvSpPr txBox="1"/>
          <p:nvPr/>
        </p:nvSpPr>
        <p:spPr>
          <a:xfrm>
            <a:off x="676541" y="2425555"/>
            <a:ext cx="3739246" cy="692497"/>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1300" b="1" dirty="0">
                <a:solidFill>
                  <a:schemeClr val="tx1"/>
                </a:solidFill>
                <a:latin typeface="Times New Roman" panose="02020603050405020304" pitchFamily="18" charset="0"/>
                <a:cs typeface="Times New Roman" panose="02020603050405020304" pitchFamily="18" charset="0"/>
              </a:rPr>
              <a:t>Nội dung </a:t>
            </a:r>
            <a:r>
              <a:rPr lang="en-US" sz="1300" b="1" dirty="0" err="1">
                <a:solidFill>
                  <a:schemeClr val="tx1"/>
                </a:solidFill>
                <a:latin typeface="Times New Roman" panose="02020603050405020304" pitchFamily="18" charset="0"/>
                <a:cs typeface="Times New Roman" panose="02020603050405020304" pitchFamily="18" charset="0"/>
              </a:rPr>
              <a:t>thẩm</a:t>
            </a:r>
            <a:r>
              <a:rPr lang="en-US" sz="1300" b="1" dirty="0">
                <a:solidFill>
                  <a:schemeClr val="tx1"/>
                </a:solidFill>
                <a:latin typeface="Times New Roman" panose="02020603050405020304" pitchFamily="18" charset="0"/>
                <a:cs typeface="Times New Roman" panose="02020603050405020304" pitchFamily="18" charset="0"/>
              </a:rPr>
              <a:t> </a:t>
            </a:r>
            <a:r>
              <a:rPr lang="en-US" sz="1300" b="1" dirty="0" err="1">
                <a:solidFill>
                  <a:schemeClr val="tx1"/>
                </a:solidFill>
                <a:latin typeface="Times New Roman" panose="02020603050405020304" pitchFamily="18" charset="0"/>
                <a:cs typeface="Times New Roman" panose="02020603050405020304" pitchFamily="18" charset="0"/>
              </a:rPr>
              <a:t>định</a:t>
            </a:r>
            <a:r>
              <a:rPr lang="en-US" sz="1300" b="1" dirty="0">
                <a:solidFill>
                  <a:schemeClr val="tx1"/>
                </a:solidFill>
                <a:latin typeface="Times New Roman" panose="02020603050405020304" pitchFamily="18" charset="0"/>
                <a:cs typeface="Times New Roman" panose="02020603050405020304" pitchFamily="18" charset="0"/>
              </a:rPr>
              <a:t>:</a:t>
            </a:r>
          </a:p>
          <a:p>
            <a:pPr algn="ctr"/>
            <a:r>
              <a:rPr lang="en-US" sz="1300" dirty="0">
                <a:solidFill>
                  <a:srgbClr val="FF0000"/>
                </a:solidFill>
                <a:latin typeface="Times New Roman" panose="02020603050405020304" pitchFamily="18" charset="0"/>
                <a:cs typeface="Times New Roman" panose="02020603050405020304" pitchFamily="18" charset="0"/>
              </a:rPr>
              <a:t>(khoản 1 </a:t>
            </a:r>
            <a:r>
              <a:rPr lang="en-US" sz="1300" dirty="0" err="1">
                <a:solidFill>
                  <a:srgbClr val="FF0000"/>
                </a:solidFill>
                <a:latin typeface="Times New Roman" panose="02020603050405020304" pitchFamily="18" charset="0"/>
                <a:cs typeface="Times New Roman" panose="02020603050405020304" pitchFamily="18" charset="0"/>
              </a:rPr>
              <a:t>Điều</a:t>
            </a:r>
            <a:r>
              <a:rPr lang="en-US" sz="1300" dirty="0">
                <a:solidFill>
                  <a:srgbClr val="FF0000"/>
                </a:solidFill>
                <a:latin typeface="Times New Roman" panose="02020603050405020304" pitchFamily="18" charset="0"/>
                <a:cs typeface="Times New Roman" panose="02020603050405020304" pitchFamily="18" charset="0"/>
              </a:rPr>
              <a:t> 13 của </a:t>
            </a:r>
            <a:r>
              <a:rPr lang="en-US" sz="1300" dirty="0" err="1">
                <a:solidFill>
                  <a:srgbClr val="FF0000"/>
                </a:solidFill>
                <a:latin typeface="Times New Roman" panose="02020603050405020304" pitchFamily="18" charset="0"/>
                <a:cs typeface="Times New Roman" panose="02020603050405020304" pitchFamily="18" charset="0"/>
              </a:rPr>
              <a:t>Nghị</a:t>
            </a:r>
            <a:r>
              <a:rPr lang="en-US" sz="1300" dirty="0">
                <a:solidFill>
                  <a:srgbClr val="FF0000"/>
                </a:solidFill>
                <a:latin typeface="Times New Roman" panose="02020603050405020304" pitchFamily="18" charset="0"/>
                <a:cs typeface="Times New Roman" panose="02020603050405020304" pitchFamily="18" charset="0"/>
              </a:rPr>
              <a:t> </a:t>
            </a:r>
            <a:r>
              <a:rPr lang="en-US" sz="1300" dirty="0" err="1">
                <a:solidFill>
                  <a:srgbClr val="FF0000"/>
                </a:solidFill>
                <a:latin typeface="Times New Roman" panose="02020603050405020304" pitchFamily="18" charset="0"/>
                <a:cs typeface="Times New Roman" panose="02020603050405020304" pitchFamily="18" charset="0"/>
              </a:rPr>
              <a:t>định</a:t>
            </a:r>
            <a:r>
              <a:rPr lang="en-US" sz="1300" dirty="0">
                <a:solidFill>
                  <a:srgbClr val="FF0000"/>
                </a:solidFill>
                <a:latin typeface="Times New Roman" panose="02020603050405020304" pitchFamily="18" charset="0"/>
                <a:cs typeface="Times New Roman" panose="02020603050405020304" pitchFamily="18" charset="0"/>
              </a:rPr>
              <a:t> </a:t>
            </a:r>
            <a:r>
              <a:rPr lang="en-US" sz="1300" dirty="0" err="1">
                <a:solidFill>
                  <a:srgbClr val="FF0000"/>
                </a:solidFill>
                <a:latin typeface="Times New Roman" panose="02020603050405020304" pitchFamily="18" charset="0"/>
                <a:cs typeface="Times New Roman" panose="02020603050405020304" pitchFamily="18" charset="0"/>
              </a:rPr>
              <a:t>số</a:t>
            </a:r>
            <a:r>
              <a:rPr lang="en-US" sz="1300" dirty="0">
                <a:solidFill>
                  <a:srgbClr val="FF0000"/>
                </a:solidFill>
                <a:latin typeface="Times New Roman" panose="02020603050405020304" pitchFamily="18" charset="0"/>
                <a:cs typeface="Times New Roman" panose="02020603050405020304" pitchFamily="18" charset="0"/>
              </a:rPr>
              <a:t> 98/2024/NĐ-CP)</a:t>
            </a:r>
          </a:p>
          <a:p>
            <a:endParaRPr lang="en-US" sz="1300" b="1" dirty="0">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4677330A-6364-421B-B548-B1F0E9BA533C}"/>
              </a:ext>
            </a:extLst>
          </p:cNvPr>
          <p:cNvSpPr txBox="1"/>
          <p:nvPr/>
        </p:nvSpPr>
        <p:spPr>
          <a:xfrm>
            <a:off x="4708072" y="2225500"/>
            <a:ext cx="3739246" cy="1092607"/>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1300" b="1" dirty="0">
                <a:solidFill>
                  <a:schemeClr val="tx1"/>
                </a:solidFill>
                <a:latin typeface="Times New Roman" panose="02020603050405020304" pitchFamily="18" charset="0"/>
                <a:cs typeface="Times New Roman" panose="02020603050405020304" pitchFamily="18" charset="0"/>
              </a:rPr>
              <a:t>Nội dung </a:t>
            </a:r>
            <a:r>
              <a:rPr lang="en-US" sz="1300" b="1" dirty="0" err="1">
                <a:solidFill>
                  <a:schemeClr val="tx1"/>
                </a:solidFill>
                <a:latin typeface="Times New Roman" panose="02020603050405020304" pitchFamily="18" charset="0"/>
                <a:cs typeface="Times New Roman" panose="02020603050405020304" pitchFamily="18" charset="0"/>
              </a:rPr>
              <a:t>thẩm</a:t>
            </a:r>
            <a:r>
              <a:rPr lang="en-US" sz="1300" b="1" dirty="0">
                <a:solidFill>
                  <a:schemeClr val="tx1"/>
                </a:solidFill>
                <a:latin typeface="Times New Roman" panose="02020603050405020304" pitchFamily="18" charset="0"/>
                <a:cs typeface="Times New Roman" panose="02020603050405020304" pitchFamily="18" charset="0"/>
              </a:rPr>
              <a:t> </a:t>
            </a:r>
            <a:r>
              <a:rPr lang="en-US" sz="1300" b="1" dirty="0" err="1">
                <a:solidFill>
                  <a:schemeClr val="tx1"/>
                </a:solidFill>
                <a:latin typeface="Times New Roman" panose="02020603050405020304" pitchFamily="18" charset="0"/>
                <a:cs typeface="Times New Roman" panose="02020603050405020304" pitchFamily="18" charset="0"/>
              </a:rPr>
              <a:t>định</a:t>
            </a:r>
            <a:r>
              <a:rPr lang="en-US" sz="1300" b="1" dirty="0">
                <a:solidFill>
                  <a:schemeClr val="tx1"/>
                </a:solidFill>
                <a:latin typeface="Times New Roman" panose="02020603050405020304" pitchFamily="18" charset="0"/>
                <a:cs typeface="Times New Roman" panose="02020603050405020304" pitchFamily="18" charset="0"/>
              </a:rPr>
              <a:t>:</a:t>
            </a:r>
          </a:p>
          <a:p>
            <a:pPr algn="ctr"/>
            <a:r>
              <a:rPr lang="en-US" sz="1300" dirty="0">
                <a:solidFill>
                  <a:schemeClr val="tx1"/>
                </a:solidFill>
                <a:latin typeface="Times New Roman" panose="02020603050405020304" pitchFamily="18" charset="0"/>
                <a:cs typeface="Times New Roman" panose="02020603050405020304" pitchFamily="18" charset="0"/>
              </a:rPr>
              <a:t>(</a:t>
            </a:r>
            <a:r>
              <a:rPr lang="en-US" sz="1300" dirty="0">
                <a:solidFill>
                  <a:srgbClr val="FF0000"/>
                </a:solidFill>
                <a:latin typeface="Times New Roman" panose="02020603050405020304" pitchFamily="18" charset="0"/>
                <a:cs typeface="Times New Roman" panose="02020603050405020304" pitchFamily="18" charset="0"/>
              </a:rPr>
              <a:t>khoản 2 </a:t>
            </a:r>
            <a:r>
              <a:rPr lang="en-US" sz="1300" dirty="0" err="1">
                <a:solidFill>
                  <a:srgbClr val="FF0000"/>
                </a:solidFill>
                <a:latin typeface="Times New Roman" panose="02020603050405020304" pitchFamily="18" charset="0"/>
                <a:cs typeface="Times New Roman" panose="02020603050405020304" pitchFamily="18" charset="0"/>
              </a:rPr>
              <a:t>Điều</a:t>
            </a:r>
            <a:r>
              <a:rPr lang="en-US" sz="1300" dirty="0">
                <a:solidFill>
                  <a:srgbClr val="FF0000"/>
                </a:solidFill>
                <a:latin typeface="Times New Roman" panose="02020603050405020304" pitchFamily="18" charset="0"/>
                <a:cs typeface="Times New Roman" panose="02020603050405020304" pitchFamily="18" charset="0"/>
              </a:rPr>
              <a:t> 13 của </a:t>
            </a:r>
            <a:r>
              <a:rPr lang="en-US" sz="1300" dirty="0" err="1">
                <a:solidFill>
                  <a:srgbClr val="FF0000"/>
                </a:solidFill>
                <a:latin typeface="Times New Roman" panose="02020603050405020304" pitchFamily="18" charset="0"/>
                <a:cs typeface="Times New Roman" panose="02020603050405020304" pitchFamily="18" charset="0"/>
              </a:rPr>
              <a:t>Nghị</a:t>
            </a:r>
            <a:r>
              <a:rPr lang="en-US" sz="1300" dirty="0">
                <a:solidFill>
                  <a:srgbClr val="FF0000"/>
                </a:solidFill>
                <a:latin typeface="Times New Roman" panose="02020603050405020304" pitchFamily="18" charset="0"/>
                <a:cs typeface="Times New Roman" panose="02020603050405020304" pitchFamily="18" charset="0"/>
              </a:rPr>
              <a:t> </a:t>
            </a:r>
            <a:r>
              <a:rPr lang="en-US" sz="1300" dirty="0" err="1">
                <a:solidFill>
                  <a:srgbClr val="FF0000"/>
                </a:solidFill>
                <a:latin typeface="Times New Roman" panose="02020603050405020304" pitchFamily="18" charset="0"/>
                <a:cs typeface="Times New Roman" panose="02020603050405020304" pitchFamily="18" charset="0"/>
              </a:rPr>
              <a:t>định</a:t>
            </a:r>
            <a:r>
              <a:rPr lang="en-US" sz="1300" dirty="0">
                <a:solidFill>
                  <a:srgbClr val="FF0000"/>
                </a:solidFill>
                <a:latin typeface="Times New Roman" panose="02020603050405020304" pitchFamily="18" charset="0"/>
                <a:cs typeface="Times New Roman" panose="02020603050405020304" pitchFamily="18" charset="0"/>
              </a:rPr>
              <a:t> </a:t>
            </a:r>
            <a:r>
              <a:rPr lang="en-US" sz="1300" dirty="0" err="1">
                <a:solidFill>
                  <a:srgbClr val="FF0000"/>
                </a:solidFill>
                <a:latin typeface="Times New Roman" panose="02020603050405020304" pitchFamily="18" charset="0"/>
                <a:cs typeface="Times New Roman" panose="02020603050405020304" pitchFamily="18" charset="0"/>
              </a:rPr>
              <a:t>số</a:t>
            </a:r>
            <a:r>
              <a:rPr lang="en-US" sz="1300" dirty="0">
                <a:solidFill>
                  <a:srgbClr val="FF0000"/>
                </a:solidFill>
                <a:latin typeface="Times New Roman" panose="02020603050405020304" pitchFamily="18" charset="0"/>
                <a:cs typeface="Times New Roman" panose="02020603050405020304" pitchFamily="18" charset="0"/>
              </a:rPr>
              <a:t> 98/2024/NĐ-CP), </a:t>
            </a:r>
            <a:r>
              <a:rPr lang="en-US" sz="1300" dirty="0" err="1">
                <a:solidFill>
                  <a:schemeClr val="tx1"/>
                </a:solidFill>
                <a:latin typeface="Times New Roman" panose="02020603050405020304" pitchFamily="18" charset="0"/>
                <a:cs typeface="Times New Roman" panose="02020603050405020304" pitchFamily="18" charset="0"/>
              </a:rPr>
              <a:t>trong</a:t>
            </a:r>
            <a:r>
              <a:rPr lang="en-US" sz="1300" dirty="0">
                <a:solidFill>
                  <a:schemeClr val="tx1"/>
                </a:solidFill>
                <a:latin typeface="Times New Roman" panose="02020603050405020304" pitchFamily="18" charset="0"/>
                <a:cs typeface="Times New Roman" panose="02020603050405020304" pitchFamily="18" charset="0"/>
              </a:rPr>
              <a:t> </a:t>
            </a:r>
            <a:r>
              <a:rPr lang="en-US" sz="1300" dirty="0" err="1">
                <a:solidFill>
                  <a:schemeClr val="tx1"/>
                </a:solidFill>
                <a:latin typeface="Times New Roman" panose="02020603050405020304" pitchFamily="18" charset="0"/>
                <a:cs typeface="Times New Roman" panose="02020603050405020304" pitchFamily="18" charset="0"/>
              </a:rPr>
              <a:t>đó</a:t>
            </a:r>
            <a:r>
              <a:rPr lang="en-US" sz="1300" dirty="0">
                <a:solidFill>
                  <a:schemeClr val="tx1"/>
                </a:solidFill>
                <a:latin typeface="Times New Roman" panose="02020603050405020304" pitchFamily="18" charset="0"/>
                <a:cs typeface="Times New Roman" panose="02020603050405020304" pitchFamily="18" charset="0"/>
              </a:rPr>
              <a:t> không </a:t>
            </a:r>
            <a:r>
              <a:rPr lang="en-US" sz="1300" dirty="0" err="1">
                <a:solidFill>
                  <a:schemeClr val="tx1"/>
                </a:solidFill>
                <a:latin typeface="Times New Roman" panose="02020603050405020304" pitchFamily="18" charset="0"/>
                <a:cs typeface="Times New Roman" panose="02020603050405020304" pitchFamily="18" charset="0"/>
              </a:rPr>
              <a:t>đánh</a:t>
            </a:r>
            <a:r>
              <a:rPr lang="en-US" sz="1300" dirty="0">
                <a:solidFill>
                  <a:schemeClr val="tx1"/>
                </a:solidFill>
                <a:latin typeface="Times New Roman" panose="02020603050405020304" pitchFamily="18" charset="0"/>
                <a:cs typeface="Times New Roman" panose="02020603050405020304" pitchFamily="18" charset="0"/>
              </a:rPr>
              <a:t> </a:t>
            </a:r>
            <a:r>
              <a:rPr lang="en-US" sz="1300" dirty="0" err="1">
                <a:solidFill>
                  <a:schemeClr val="tx1"/>
                </a:solidFill>
                <a:latin typeface="Times New Roman" panose="02020603050405020304" pitchFamily="18" charset="0"/>
                <a:cs typeface="Times New Roman" panose="02020603050405020304" pitchFamily="18" charset="0"/>
              </a:rPr>
              <a:t>giá</a:t>
            </a:r>
            <a:r>
              <a:rPr lang="en-US" sz="1300" dirty="0">
                <a:solidFill>
                  <a:schemeClr val="tx1"/>
                </a:solidFill>
                <a:latin typeface="Times New Roman" panose="02020603050405020304" pitchFamily="18" charset="0"/>
                <a:cs typeface="Times New Roman" panose="02020603050405020304" pitchFamily="18" charset="0"/>
              </a:rPr>
              <a:t> </a:t>
            </a:r>
            <a:r>
              <a:rPr lang="en-US" sz="1300" dirty="0" err="1">
                <a:solidFill>
                  <a:schemeClr val="tx1"/>
                </a:solidFill>
                <a:latin typeface="Times New Roman" panose="02020603050405020304" pitchFamily="18" charset="0"/>
                <a:cs typeface="Times New Roman" panose="02020603050405020304" pitchFamily="18" charset="0"/>
              </a:rPr>
              <a:t>các</a:t>
            </a:r>
            <a:r>
              <a:rPr lang="en-US" sz="1300" dirty="0">
                <a:solidFill>
                  <a:schemeClr val="tx1"/>
                </a:solidFill>
                <a:latin typeface="Times New Roman" panose="02020603050405020304" pitchFamily="18" charset="0"/>
                <a:cs typeface="Times New Roman" panose="02020603050405020304" pitchFamily="18" charset="0"/>
              </a:rPr>
              <a:t> nội dung </a:t>
            </a:r>
            <a:r>
              <a:rPr lang="en-US" sz="1300" dirty="0" err="1">
                <a:solidFill>
                  <a:schemeClr val="tx1"/>
                </a:solidFill>
                <a:latin typeface="Times New Roman" panose="02020603050405020304" pitchFamily="18" charset="0"/>
                <a:cs typeface="Times New Roman" panose="02020603050405020304" pitchFamily="18" charset="0"/>
              </a:rPr>
              <a:t>liên</a:t>
            </a:r>
            <a:r>
              <a:rPr lang="en-US" sz="1300" dirty="0">
                <a:solidFill>
                  <a:schemeClr val="tx1"/>
                </a:solidFill>
                <a:latin typeface="Times New Roman" panose="02020603050405020304" pitchFamily="18" charset="0"/>
                <a:cs typeface="Times New Roman" panose="02020603050405020304" pitchFamily="18" charset="0"/>
              </a:rPr>
              <a:t> </a:t>
            </a:r>
            <a:r>
              <a:rPr lang="en-US" sz="1300" dirty="0" err="1">
                <a:solidFill>
                  <a:schemeClr val="tx1"/>
                </a:solidFill>
                <a:latin typeface="Times New Roman" panose="02020603050405020304" pitchFamily="18" charset="0"/>
                <a:cs typeface="Times New Roman" panose="02020603050405020304" pitchFamily="18" charset="0"/>
              </a:rPr>
              <a:t>quan</a:t>
            </a:r>
            <a:r>
              <a:rPr lang="en-US" sz="1300" dirty="0">
                <a:solidFill>
                  <a:schemeClr val="tx1"/>
                </a:solidFill>
                <a:latin typeface="Times New Roman" panose="02020603050405020304" pitchFamily="18" charset="0"/>
                <a:cs typeface="Times New Roman" panose="02020603050405020304" pitchFamily="18" charset="0"/>
              </a:rPr>
              <a:t> </a:t>
            </a:r>
            <a:r>
              <a:rPr lang="en-US" sz="1300" dirty="0" err="1">
                <a:solidFill>
                  <a:schemeClr val="tx1"/>
                </a:solidFill>
                <a:latin typeface="Times New Roman" panose="02020603050405020304" pitchFamily="18" charset="0"/>
                <a:cs typeface="Times New Roman" panose="02020603050405020304" pitchFamily="18" charset="0"/>
              </a:rPr>
              <a:t>đến</a:t>
            </a:r>
            <a:r>
              <a:rPr lang="en-US" sz="1300" dirty="0">
                <a:solidFill>
                  <a:schemeClr val="tx1"/>
                </a:solidFill>
                <a:latin typeface="Times New Roman" panose="02020603050405020304" pitchFamily="18" charset="0"/>
                <a:cs typeface="Times New Roman" panose="02020603050405020304" pitchFamily="18" charset="0"/>
              </a:rPr>
              <a:t> </a:t>
            </a:r>
            <a:r>
              <a:rPr lang="en-US" sz="1300" dirty="0" err="1">
                <a:solidFill>
                  <a:schemeClr val="tx1"/>
                </a:solidFill>
                <a:latin typeface="Times New Roman" panose="02020603050405020304" pitchFamily="18" charset="0"/>
                <a:cs typeface="Times New Roman" panose="02020603050405020304" pitchFamily="18" charset="0"/>
              </a:rPr>
              <a:t>nhà</a:t>
            </a:r>
            <a:r>
              <a:rPr lang="en-US" sz="1300" dirty="0">
                <a:solidFill>
                  <a:schemeClr val="tx1"/>
                </a:solidFill>
                <a:latin typeface="Times New Roman" panose="02020603050405020304" pitchFamily="18" charset="0"/>
                <a:cs typeface="Times New Roman" panose="02020603050405020304" pitchFamily="18" charset="0"/>
              </a:rPr>
              <a:t> </a:t>
            </a:r>
            <a:r>
              <a:rPr lang="en-US" sz="1300" dirty="0" err="1">
                <a:solidFill>
                  <a:schemeClr val="tx1"/>
                </a:solidFill>
                <a:latin typeface="Times New Roman" panose="02020603050405020304" pitchFamily="18" charset="0"/>
                <a:cs typeface="Times New Roman" panose="02020603050405020304" pitchFamily="18" charset="0"/>
              </a:rPr>
              <a:t>đầu</a:t>
            </a:r>
            <a:r>
              <a:rPr lang="en-US" sz="1300" dirty="0">
                <a:solidFill>
                  <a:schemeClr val="tx1"/>
                </a:solidFill>
                <a:latin typeface="Times New Roman" panose="02020603050405020304" pitchFamily="18" charset="0"/>
                <a:cs typeface="Times New Roman" panose="02020603050405020304" pitchFamily="18" charset="0"/>
              </a:rPr>
              <a:t> </a:t>
            </a:r>
            <a:r>
              <a:rPr lang="en-US" sz="1300" dirty="0" err="1" smtClean="0">
                <a:solidFill>
                  <a:schemeClr val="tx1"/>
                </a:solidFill>
                <a:latin typeface="Times New Roman" panose="02020603050405020304" pitchFamily="18" charset="0"/>
                <a:cs typeface="Times New Roman" panose="02020603050405020304" pitchFamily="18" charset="0"/>
              </a:rPr>
              <a:t>tư</a:t>
            </a:r>
            <a:r>
              <a:rPr lang="en-US" sz="1300" dirty="0" smtClean="0">
                <a:solidFill>
                  <a:schemeClr val="tx1"/>
                </a:solidFill>
                <a:latin typeface="Times New Roman" panose="02020603050405020304" pitchFamily="18" charset="0"/>
                <a:cs typeface="Times New Roman" panose="02020603050405020304" pitchFamily="18" charset="0"/>
              </a:rPr>
              <a:t>, </a:t>
            </a:r>
            <a:r>
              <a:rPr lang="en-US" sz="1300" dirty="0" err="1">
                <a:solidFill>
                  <a:schemeClr val="tx1"/>
                </a:solidFill>
                <a:latin typeface="Times New Roman" panose="02020603050405020304" pitchFamily="18" charset="0"/>
                <a:cs typeface="Times New Roman" panose="02020603050405020304" pitchFamily="18" charset="0"/>
              </a:rPr>
              <a:t>phương</a:t>
            </a:r>
            <a:r>
              <a:rPr lang="en-US" sz="1300" dirty="0">
                <a:solidFill>
                  <a:schemeClr val="tx1"/>
                </a:solidFill>
                <a:latin typeface="Times New Roman" panose="02020603050405020304" pitchFamily="18" charset="0"/>
                <a:cs typeface="Times New Roman" panose="02020603050405020304" pitchFamily="18" charset="0"/>
              </a:rPr>
              <a:t> án </a:t>
            </a:r>
            <a:r>
              <a:rPr lang="en-US" sz="1300" dirty="0" err="1">
                <a:solidFill>
                  <a:schemeClr val="tx1"/>
                </a:solidFill>
                <a:latin typeface="Times New Roman" panose="02020603050405020304" pitchFamily="18" charset="0"/>
                <a:cs typeface="Times New Roman" panose="02020603050405020304" pitchFamily="18" charset="0"/>
              </a:rPr>
              <a:t>bồi</a:t>
            </a:r>
            <a:r>
              <a:rPr lang="en-US" sz="1300" dirty="0">
                <a:solidFill>
                  <a:schemeClr val="tx1"/>
                </a:solidFill>
                <a:latin typeface="Times New Roman" panose="02020603050405020304" pitchFamily="18" charset="0"/>
                <a:cs typeface="Times New Roman" panose="02020603050405020304" pitchFamily="18" charset="0"/>
              </a:rPr>
              <a:t> </a:t>
            </a:r>
            <a:r>
              <a:rPr lang="en-US" sz="1300" dirty="0" err="1">
                <a:solidFill>
                  <a:schemeClr val="tx1"/>
                </a:solidFill>
                <a:latin typeface="Times New Roman" panose="02020603050405020304" pitchFamily="18" charset="0"/>
                <a:cs typeface="Times New Roman" panose="02020603050405020304" pitchFamily="18" charset="0"/>
              </a:rPr>
              <a:t>thường</a:t>
            </a:r>
            <a:r>
              <a:rPr lang="en-US" sz="1300" dirty="0">
                <a:solidFill>
                  <a:schemeClr val="tx1"/>
                </a:solidFill>
                <a:latin typeface="Times New Roman" panose="02020603050405020304" pitchFamily="18" charset="0"/>
                <a:cs typeface="Times New Roman" panose="02020603050405020304" pitchFamily="18" charset="0"/>
              </a:rPr>
              <a:t> </a:t>
            </a:r>
            <a:r>
              <a:rPr lang="en-US" sz="1300" dirty="0" err="1">
                <a:solidFill>
                  <a:schemeClr val="tx1"/>
                </a:solidFill>
                <a:latin typeface="Times New Roman" panose="02020603050405020304" pitchFamily="18" charset="0"/>
                <a:cs typeface="Times New Roman" panose="02020603050405020304" pitchFamily="18" charset="0"/>
              </a:rPr>
              <a:t>hoặc</a:t>
            </a:r>
            <a:r>
              <a:rPr lang="en-US" sz="1300" dirty="0">
                <a:solidFill>
                  <a:schemeClr val="tx1"/>
                </a:solidFill>
                <a:latin typeface="Times New Roman" panose="02020603050405020304" pitchFamily="18" charset="0"/>
                <a:cs typeface="Times New Roman" panose="02020603050405020304" pitchFamily="18" charset="0"/>
              </a:rPr>
              <a:t> </a:t>
            </a:r>
            <a:r>
              <a:rPr lang="en-US" sz="1300" dirty="0" err="1">
                <a:solidFill>
                  <a:schemeClr val="tx1"/>
                </a:solidFill>
                <a:latin typeface="Times New Roman" panose="02020603050405020304" pitchFamily="18" charset="0"/>
                <a:cs typeface="Times New Roman" panose="02020603050405020304" pitchFamily="18" charset="0"/>
              </a:rPr>
              <a:t>việc</a:t>
            </a:r>
            <a:r>
              <a:rPr lang="en-US" sz="1300" dirty="0">
                <a:solidFill>
                  <a:schemeClr val="tx1"/>
                </a:solidFill>
                <a:latin typeface="Times New Roman" panose="02020603050405020304" pitchFamily="18" charset="0"/>
                <a:cs typeface="Times New Roman" panose="02020603050405020304" pitchFamily="18" charset="0"/>
              </a:rPr>
              <a:t> </a:t>
            </a:r>
            <a:r>
              <a:rPr lang="en-US" sz="1300" dirty="0" err="1">
                <a:solidFill>
                  <a:schemeClr val="tx1"/>
                </a:solidFill>
                <a:latin typeface="Times New Roman" panose="02020603050405020304" pitchFamily="18" charset="0"/>
                <a:cs typeface="Times New Roman" panose="02020603050405020304" pitchFamily="18" charset="0"/>
              </a:rPr>
              <a:t>chuyển</a:t>
            </a:r>
            <a:r>
              <a:rPr lang="en-US" sz="1300" dirty="0">
                <a:solidFill>
                  <a:schemeClr val="tx1"/>
                </a:solidFill>
                <a:latin typeface="Times New Roman" panose="02020603050405020304" pitchFamily="18" charset="0"/>
                <a:cs typeface="Times New Roman" panose="02020603050405020304" pitchFamily="18" charset="0"/>
              </a:rPr>
              <a:t> </a:t>
            </a:r>
            <a:r>
              <a:rPr lang="en-US" sz="1300" dirty="0" err="1">
                <a:solidFill>
                  <a:schemeClr val="tx1"/>
                </a:solidFill>
                <a:latin typeface="Times New Roman" panose="02020603050405020304" pitchFamily="18" charset="0"/>
                <a:cs typeface="Times New Roman" panose="02020603050405020304" pitchFamily="18" charset="0"/>
              </a:rPr>
              <a:t>nhượng</a:t>
            </a:r>
            <a:r>
              <a:rPr lang="en-US" sz="1300" dirty="0">
                <a:solidFill>
                  <a:schemeClr val="tx1"/>
                </a:solidFill>
                <a:latin typeface="Times New Roman" panose="02020603050405020304" pitchFamily="18" charset="0"/>
                <a:cs typeface="Times New Roman" panose="02020603050405020304" pitchFamily="18" charset="0"/>
              </a:rPr>
              <a:t> </a:t>
            </a:r>
            <a:r>
              <a:rPr lang="en-US" sz="1300" dirty="0" err="1">
                <a:solidFill>
                  <a:schemeClr val="tx1"/>
                </a:solidFill>
                <a:latin typeface="Times New Roman" panose="02020603050405020304" pitchFamily="18" charset="0"/>
                <a:cs typeface="Times New Roman" panose="02020603050405020304" pitchFamily="18" charset="0"/>
              </a:rPr>
              <a:t>quyền</a:t>
            </a:r>
            <a:r>
              <a:rPr lang="en-US" sz="1300" dirty="0">
                <a:solidFill>
                  <a:schemeClr val="tx1"/>
                </a:solidFill>
                <a:latin typeface="Times New Roman" panose="02020603050405020304" pitchFamily="18" charset="0"/>
                <a:cs typeface="Times New Roman" panose="02020603050405020304" pitchFamily="18" charset="0"/>
              </a:rPr>
              <a:t> </a:t>
            </a:r>
            <a:r>
              <a:rPr lang="en-US" sz="1300" dirty="0" err="1">
                <a:solidFill>
                  <a:schemeClr val="tx1"/>
                </a:solidFill>
                <a:latin typeface="Times New Roman" panose="02020603050405020304" pitchFamily="18" charset="0"/>
                <a:cs typeface="Times New Roman" panose="02020603050405020304" pitchFamily="18" charset="0"/>
              </a:rPr>
              <a:t>sử</a:t>
            </a:r>
            <a:r>
              <a:rPr lang="en-US" sz="1300" dirty="0">
                <a:solidFill>
                  <a:schemeClr val="tx1"/>
                </a:solidFill>
                <a:latin typeface="Times New Roman" panose="02020603050405020304" pitchFamily="18" charset="0"/>
                <a:cs typeface="Times New Roman" panose="02020603050405020304" pitchFamily="18" charset="0"/>
              </a:rPr>
              <a:t> </a:t>
            </a:r>
            <a:r>
              <a:rPr lang="en-US" sz="1300" dirty="0" err="1">
                <a:solidFill>
                  <a:schemeClr val="tx1"/>
                </a:solidFill>
                <a:latin typeface="Times New Roman" panose="02020603050405020304" pitchFamily="18" charset="0"/>
                <a:cs typeface="Times New Roman" panose="02020603050405020304" pitchFamily="18" charset="0"/>
              </a:rPr>
              <a:t>dụng</a:t>
            </a:r>
            <a:r>
              <a:rPr lang="en-US" sz="1300" dirty="0">
                <a:solidFill>
                  <a:schemeClr val="tx1"/>
                </a:solidFill>
                <a:latin typeface="Times New Roman" panose="02020603050405020304" pitchFamily="18" charset="0"/>
                <a:cs typeface="Times New Roman" panose="02020603050405020304" pitchFamily="18" charset="0"/>
              </a:rPr>
              <a:t> </a:t>
            </a:r>
            <a:r>
              <a:rPr lang="en-US" sz="1300" dirty="0" err="1">
                <a:solidFill>
                  <a:schemeClr val="tx1"/>
                </a:solidFill>
                <a:latin typeface="Times New Roman" panose="02020603050405020304" pitchFamily="18" charset="0"/>
                <a:cs typeface="Times New Roman" panose="02020603050405020304" pitchFamily="18" charset="0"/>
              </a:rPr>
              <a:t>đất</a:t>
            </a:r>
            <a:r>
              <a:rPr lang="en-US" sz="1300" dirty="0">
                <a:solidFill>
                  <a:schemeClr val="tx1"/>
                </a:solidFill>
                <a:latin typeface="Times New Roman" panose="02020603050405020304" pitchFamily="18" charset="0"/>
                <a:cs typeface="Times New Roman" panose="02020603050405020304" pitchFamily="18" charset="0"/>
              </a:rPr>
              <a:t> </a:t>
            </a:r>
          </a:p>
        </p:txBody>
      </p:sp>
      <p:sp>
        <p:nvSpPr>
          <p:cNvPr id="11" name="Subtitle 2">
            <a:extLst>
              <a:ext uri="{FF2B5EF4-FFF2-40B4-BE49-F238E27FC236}">
                <a16:creationId xmlns="" xmlns:a16="http://schemas.microsoft.com/office/drawing/2014/main" id="{5CE58007-CD1C-4C82-B604-F65B0040F2CF}"/>
              </a:ext>
            </a:extLst>
          </p:cNvPr>
          <p:cNvSpPr txBox="1">
            <a:spLocks/>
          </p:cNvSpPr>
          <p:nvPr/>
        </p:nvSpPr>
        <p:spPr>
          <a:xfrm>
            <a:off x="152053" y="3982049"/>
            <a:ext cx="8839893" cy="912761"/>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52400"/>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Nội dung </a:t>
            </a:r>
            <a:r>
              <a:rPr lang="en-US" dirty="0" err="1">
                <a:solidFill>
                  <a:srgbClr val="FF0000"/>
                </a:solidFill>
                <a:latin typeface="Times New Roman" panose="02020603050405020304" pitchFamily="18" charset="0"/>
                <a:cs typeface="Times New Roman" panose="02020603050405020304" pitchFamily="18" charset="0"/>
              </a:rPr>
              <a:t>văn</a:t>
            </a:r>
            <a:r>
              <a:rPr lang="en-US" dirty="0">
                <a:solidFill>
                  <a:srgbClr val="FF0000"/>
                </a:solidFill>
                <a:latin typeface="Times New Roman" panose="02020603050405020304" pitchFamily="18" charset="0"/>
                <a:cs typeface="Times New Roman" panose="02020603050405020304" pitchFamily="18" charset="0"/>
              </a:rPr>
              <a:t> bản </a:t>
            </a:r>
            <a:r>
              <a:rPr lang="en-US" dirty="0" err="1">
                <a:solidFill>
                  <a:srgbClr val="FF0000"/>
                </a:solidFill>
                <a:latin typeface="Times New Roman" panose="02020603050405020304" pitchFamily="18" charset="0"/>
                <a:cs typeface="Times New Roman" panose="02020603050405020304" pitchFamily="18" charset="0"/>
              </a:rPr>
              <a:t>chấp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thuận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chủ</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trương</a:t>
            </a:r>
            <a:r>
              <a:rPr lang="en-US" dirty="0">
                <a:solidFill>
                  <a:srgbClr val="FF0000"/>
                </a:solidFill>
                <a:latin typeface="Times New Roman" panose="02020603050405020304" pitchFamily="18" charset="0"/>
                <a:cs typeface="Times New Roman" panose="02020603050405020304" pitchFamily="18" charset="0"/>
              </a:rPr>
              <a:t> đầu </a:t>
            </a:r>
            <a:r>
              <a:rPr lang="en-US" dirty="0" err="1">
                <a:solidFill>
                  <a:srgbClr val="FF0000"/>
                </a:solidFill>
                <a:latin typeface="Times New Roman" panose="02020603050405020304" pitchFamily="18" charset="0"/>
                <a:cs typeface="Times New Roman" panose="02020603050405020304" pitchFamily="18" charset="0"/>
              </a:rPr>
              <a:t>tư</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dự</a:t>
            </a:r>
            <a:r>
              <a:rPr lang="en-US" dirty="0">
                <a:solidFill>
                  <a:srgbClr val="FF0000"/>
                </a:solidFill>
                <a:latin typeface="Times New Roman" panose="02020603050405020304" pitchFamily="18" charset="0"/>
                <a:cs typeface="Times New Roman" panose="02020603050405020304" pitchFamily="18" charset="0"/>
              </a:rPr>
              <a:t> án </a:t>
            </a:r>
            <a:r>
              <a:rPr lang="en-US" dirty="0" err="1">
                <a:solidFill>
                  <a:srgbClr val="FF0000"/>
                </a:solidFill>
                <a:latin typeface="Times New Roman" panose="02020603050405020304" pitchFamily="18" charset="0"/>
                <a:cs typeface="Times New Roman" panose="02020603050405020304" pitchFamily="18" charset="0"/>
              </a:rPr>
              <a:t>theo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mẫu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tại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phụ</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lục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kèm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theo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Nghị</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định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số</a:t>
            </a:r>
            <a:r>
              <a:rPr lang="en-US" dirty="0">
                <a:solidFill>
                  <a:srgbClr val="FF0000"/>
                </a:solidFill>
                <a:latin typeface="Times New Roman" panose="02020603050405020304" pitchFamily="18" charset="0"/>
                <a:cs typeface="Times New Roman" panose="02020603050405020304" pitchFamily="18" charset="0"/>
              </a:rPr>
              <a:t> 98/2024/NĐ-CP; </a:t>
            </a:r>
          </a:p>
          <a:p>
            <a:pPr marL="152400"/>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Văn</a:t>
            </a:r>
            <a:r>
              <a:rPr lang="en-US" dirty="0">
                <a:solidFill>
                  <a:srgbClr val="FF0000"/>
                </a:solidFill>
                <a:latin typeface="Times New Roman" panose="02020603050405020304" pitchFamily="18" charset="0"/>
                <a:cs typeface="Times New Roman" panose="02020603050405020304" pitchFamily="18" charset="0"/>
              </a:rPr>
              <a:t> bản </a:t>
            </a:r>
            <a:r>
              <a:rPr lang="en-US" dirty="0" err="1">
                <a:solidFill>
                  <a:srgbClr val="FF0000"/>
                </a:solidFill>
                <a:latin typeface="Times New Roman" panose="02020603050405020304" pitchFamily="18" charset="0"/>
                <a:cs typeface="Times New Roman" panose="02020603050405020304" pitchFamily="18" charset="0"/>
              </a:rPr>
              <a:t>chấp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thuận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chủ</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trương</a:t>
            </a:r>
            <a:r>
              <a:rPr lang="en-US" dirty="0">
                <a:solidFill>
                  <a:srgbClr val="FF0000"/>
                </a:solidFill>
                <a:latin typeface="Times New Roman" panose="02020603050405020304" pitchFamily="18" charset="0"/>
                <a:cs typeface="Times New Roman" panose="02020603050405020304" pitchFamily="18" charset="0"/>
              </a:rPr>
              <a:t> đầu </a:t>
            </a:r>
            <a:r>
              <a:rPr lang="en-US" dirty="0" err="1">
                <a:solidFill>
                  <a:srgbClr val="FF0000"/>
                </a:solidFill>
                <a:latin typeface="Times New Roman" panose="02020603050405020304" pitchFamily="18" charset="0"/>
                <a:cs typeface="Times New Roman" panose="02020603050405020304" pitchFamily="18" charset="0"/>
              </a:rPr>
              <a:t>tư</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dự</a:t>
            </a:r>
            <a:r>
              <a:rPr lang="en-US" dirty="0">
                <a:solidFill>
                  <a:srgbClr val="FF0000"/>
                </a:solidFill>
                <a:latin typeface="Times New Roman" panose="02020603050405020304" pitchFamily="18" charset="0"/>
                <a:cs typeface="Times New Roman" panose="02020603050405020304" pitchFamily="18" charset="0"/>
              </a:rPr>
              <a:t> án </a:t>
            </a:r>
            <a:r>
              <a:rPr lang="en-US" dirty="0" err="1">
                <a:solidFill>
                  <a:srgbClr val="FF0000"/>
                </a:solidFill>
                <a:latin typeface="Times New Roman" panose="02020603050405020304" pitchFamily="18" charset="0"/>
                <a:cs typeface="Times New Roman" panose="02020603050405020304" pitchFamily="18" charset="0"/>
              </a:rPr>
              <a:t>phải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được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đăng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tải</a:t>
            </a:r>
            <a:r>
              <a:rPr lang="en-US" dirty="0">
                <a:solidFill>
                  <a:srgbClr val="FF0000"/>
                </a:solidFill>
                <a:latin typeface="Times New Roman" panose="02020603050405020304" pitchFamily="18" charset="0"/>
                <a:cs typeface="Times New Roman" panose="02020603050405020304" pitchFamily="18" charset="0"/>
              </a:rPr>
              <a:t>. </a:t>
            </a:r>
          </a:p>
        </p:txBody>
      </p:sp>
      <p:sp>
        <p:nvSpPr>
          <p:cNvPr id="12" name="Google Shape;436;p41"/>
          <p:cNvSpPr txBox="1">
            <a:spLocks/>
          </p:cNvSpPr>
          <p:nvPr/>
        </p:nvSpPr>
        <p:spPr>
          <a:xfrm>
            <a:off x="0" y="12031"/>
            <a:ext cx="9144000" cy="44220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1800" b="1" dirty="0">
                <a:solidFill>
                  <a:srgbClr val="ED2727"/>
                </a:solidFill>
                <a:latin typeface="Times New Roman" panose="02020603050405020304" pitchFamily="18" charset="0"/>
                <a:ea typeface="Lexend Deca"/>
                <a:cs typeface="Times New Roman" panose="02020603050405020304" pitchFamily="18" charset="0"/>
                <a:sym typeface="Lexend Deca"/>
              </a:rPr>
              <a:t>05. VỀ CẢI TẠO, XÂY DỰNG LẠI NHÀ CHUNG CƯ</a:t>
            </a:r>
          </a:p>
        </p:txBody>
      </p:sp>
      <p:sp>
        <p:nvSpPr>
          <p:cNvPr id="13" name="Right Arrow 12"/>
          <p:cNvSpPr/>
          <p:nvPr/>
        </p:nvSpPr>
        <p:spPr>
          <a:xfrm>
            <a:off x="4303407" y="1286067"/>
            <a:ext cx="578841" cy="291038"/>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Down Arrow 13"/>
          <p:cNvSpPr/>
          <p:nvPr/>
        </p:nvSpPr>
        <p:spPr>
          <a:xfrm>
            <a:off x="2288209" y="1672209"/>
            <a:ext cx="320767" cy="743242"/>
          </a:xfrm>
          <a:prstGeom prst="down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Down Arrow 14"/>
          <p:cNvSpPr/>
          <p:nvPr/>
        </p:nvSpPr>
        <p:spPr>
          <a:xfrm>
            <a:off x="6542861" y="1680989"/>
            <a:ext cx="361314" cy="556764"/>
          </a:xfrm>
          <a:prstGeom prst="down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6804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4F875B0-8554-41D4-A6C8-CB222DB4D430}"/>
              </a:ext>
            </a:extLst>
          </p:cNvPr>
          <p:cNvSpPr txBox="1"/>
          <p:nvPr/>
        </p:nvSpPr>
        <p:spPr>
          <a:xfrm>
            <a:off x="588917" y="454236"/>
            <a:ext cx="8362136" cy="523220"/>
          </a:xfrm>
          <a:prstGeom prst="rect">
            <a:avLst/>
          </a:prstGeom>
          <a:noFill/>
        </p:spPr>
        <p:txBody>
          <a:bodyPr wrap="square">
            <a:spAutoFit/>
          </a:bodyPr>
          <a:lstStyle/>
          <a:p>
            <a:r>
              <a:rPr lang="en-US" b="1" dirty="0">
                <a:solidFill>
                  <a:schemeClr val="accent6">
                    <a:lumMod val="75000"/>
                  </a:schemeClr>
                </a:solidFill>
                <a:latin typeface="Times New Roman" panose="02020603050405020304" pitchFamily="18" charset="0"/>
                <a:cs typeface="Times New Roman" panose="02020603050405020304" pitchFamily="18" charset="0"/>
              </a:rPr>
              <a:t>2.3. </a:t>
            </a:r>
            <a:r>
              <a:rPr lang="en-US" b="1" dirty="0" err="1">
                <a:solidFill>
                  <a:schemeClr val="accent6">
                    <a:lumMod val="75000"/>
                  </a:schemeClr>
                </a:solidFill>
                <a:latin typeface="Times New Roman" panose="02020603050405020304" pitchFamily="18" charset="0"/>
                <a:cs typeface="Times New Roman" panose="02020603050405020304" pitchFamily="18" charset="0"/>
              </a:rPr>
              <a:t>Điều</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chỉnh</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chấp</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thuận</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chủ</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trương</a:t>
            </a:r>
            <a:r>
              <a:rPr lang="en-US" b="1" dirty="0">
                <a:solidFill>
                  <a:schemeClr val="accent6">
                    <a:lumMod val="75000"/>
                  </a:schemeClr>
                </a:solidFill>
                <a:latin typeface="Times New Roman" panose="02020603050405020304" pitchFamily="18" charset="0"/>
                <a:cs typeface="Times New Roman" panose="02020603050405020304" pitchFamily="18" charset="0"/>
              </a:rPr>
              <a:t> đầu </a:t>
            </a:r>
            <a:r>
              <a:rPr lang="en-US" b="1" dirty="0" err="1">
                <a:solidFill>
                  <a:schemeClr val="accent6">
                    <a:lumMod val="75000"/>
                  </a:schemeClr>
                </a:solidFill>
                <a:latin typeface="Times New Roman" panose="02020603050405020304" pitchFamily="18" charset="0"/>
                <a:cs typeface="Times New Roman" panose="02020603050405020304" pitchFamily="18" charset="0"/>
              </a:rPr>
              <a:t>tư</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dự</a:t>
            </a:r>
            <a:r>
              <a:rPr lang="en-US" b="1" dirty="0">
                <a:solidFill>
                  <a:schemeClr val="accent6">
                    <a:lumMod val="75000"/>
                  </a:schemeClr>
                </a:solidFill>
                <a:latin typeface="Times New Roman" panose="02020603050405020304" pitchFamily="18" charset="0"/>
                <a:cs typeface="Times New Roman" panose="02020603050405020304" pitchFamily="18" charset="0"/>
              </a:rPr>
              <a:t> án </a:t>
            </a:r>
            <a:r>
              <a:rPr lang="en-US" b="1" dirty="0" err="1">
                <a:solidFill>
                  <a:schemeClr val="accent6">
                    <a:lumMod val="75000"/>
                  </a:schemeClr>
                </a:solidFill>
                <a:latin typeface="Times New Roman" panose="02020603050405020304" pitchFamily="18" charset="0"/>
                <a:cs typeface="Times New Roman" panose="02020603050405020304" pitchFamily="18" charset="0"/>
              </a:rPr>
              <a:t>cải</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tạo</a:t>
            </a:r>
            <a:r>
              <a:rPr lang="en-US" b="1" dirty="0">
                <a:solidFill>
                  <a:schemeClr val="accent6">
                    <a:lumMod val="75000"/>
                  </a:schemeClr>
                </a:solidFill>
                <a:latin typeface="Times New Roman" panose="02020603050405020304" pitchFamily="18" charset="0"/>
                <a:cs typeface="Times New Roman" panose="02020603050405020304" pitchFamily="18" charset="0"/>
              </a:rPr>
              <a:t>, xây dựng lại </a:t>
            </a:r>
            <a:r>
              <a:rPr lang="en-US" b="1" dirty="0" err="1">
                <a:solidFill>
                  <a:schemeClr val="accent6">
                    <a:lumMod val="75000"/>
                  </a:schemeClr>
                </a:solidFill>
                <a:latin typeface="Times New Roman" panose="02020603050405020304" pitchFamily="18" charset="0"/>
                <a:cs typeface="Times New Roman" panose="02020603050405020304" pitchFamily="18" charset="0"/>
              </a:rPr>
              <a:t>nhà</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chung</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cư</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thuộc</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thẩm</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quyền</a:t>
            </a:r>
            <a:r>
              <a:rPr lang="en-US" b="1" dirty="0">
                <a:solidFill>
                  <a:schemeClr val="accent6">
                    <a:lumMod val="75000"/>
                  </a:schemeClr>
                </a:solidFill>
                <a:latin typeface="Times New Roman" panose="02020603050405020304" pitchFamily="18" charset="0"/>
                <a:cs typeface="Times New Roman" panose="02020603050405020304" pitchFamily="18" charset="0"/>
              </a:rPr>
              <a:t> của UBND </a:t>
            </a:r>
            <a:r>
              <a:rPr lang="en-US" b="1" dirty="0" err="1">
                <a:solidFill>
                  <a:schemeClr val="accent6">
                    <a:lumMod val="75000"/>
                  </a:schemeClr>
                </a:solidFill>
                <a:latin typeface="Times New Roman" panose="02020603050405020304" pitchFamily="18" charset="0"/>
                <a:cs typeface="Times New Roman" panose="02020603050405020304" pitchFamily="18" charset="0"/>
              </a:rPr>
              <a:t>cấp</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tỉnh</a:t>
            </a:r>
            <a:r>
              <a:rPr lang="en-US" b="1" dirty="0">
                <a:solidFill>
                  <a:schemeClr val="accent6">
                    <a:lumMod val="75000"/>
                  </a:schemeClr>
                </a:solidFill>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 xmlns:a16="http://schemas.microsoft.com/office/drawing/2014/main" id="{73D5B415-7249-42B0-8566-CE42548D48AE}"/>
              </a:ext>
            </a:extLst>
          </p:cNvPr>
          <p:cNvSpPr txBox="1"/>
          <p:nvPr/>
        </p:nvSpPr>
        <p:spPr>
          <a:xfrm>
            <a:off x="783772" y="2166385"/>
            <a:ext cx="1933303" cy="1169551"/>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err="1">
                <a:solidFill>
                  <a:schemeClr val="tx1"/>
                </a:solidFill>
                <a:latin typeface="Times New Roman" panose="02020603050405020304" pitchFamily="18" charset="0"/>
                <a:cs typeface="Times New Roman" panose="02020603050405020304" pitchFamily="18" charset="0"/>
              </a:rPr>
              <a:t>Các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trường</a:t>
            </a:r>
            <a:r>
              <a:rPr lang="en-US" b="1" dirty="0">
                <a:solidFill>
                  <a:schemeClr val="tx1"/>
                </a:solidFill>
                <a:latin typeface="Times New Roman" panose="02020603050405020304" pitchFamily="18" charset="0"/>
                <a:cs typeface="Times New Roman" panose="02020603050405020304" pitchFamily="18" charset="0"/>
              </a:rPr>
              <a:t> hợp </a:t>
            </a:r>
            <a:r>
              <a:rPr lang="en-US" b="1" dirty="0" err="1">
                <a:solidFill>
                  <a:schemeClr val="tx1"/>
                </a:solidFill>
                <a:latin typeface="Times New Roman" panose="02020603050405020304" pitchFamily="18" charset="0"/>
                <a:cs typeface="Times New Roman" panose="02020603050405020304" pitchFamily="18" charset="0"/>
              </a:rPr>
              <a:t>phải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điều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chỉnh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chủ</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trương</a:t>
            </a:r>
            <a:r>
              <a:rPr lang="en-US" b="1" dirty="0">
                <a:solidFill>
                  <a:schemeClr val="tx1"/>
                </a:solidFill>
                <a:latin typeface="Times New Roman" panose="02020603050405020304" pitchFamily="18" charset="0"/>
                <a:cs typeface="Times New Roman" panose="02020603050405020304" pitchFamily="18" charset="0"/>
              </a:rPr>
              <a:t> đầu </a:t>
            </a:r>
            <a:r>
              <a:rPr lang="en-US" b="1" dirty="0" err="1">
                <a:solidFill>
                  <a:schemeClr val="tx1"/>
                </a:solidFill>
                <a:latin typeface="Times New Roman" panose="02020603050405020304" pitchFamily="18" charset="0"/>
                <a:cs typeface="Times New Roman" panose="02020603050405020304" pitchFamily="18" charset="0"/>
              </a:rPr>
              <a:t>tư</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dự</a:t>
            </a:r>
            <a:r>
              <a:rPr lang="en-US" b="1" dirty="0">
                <a:solidFill>
                  <a:schemeClr val="tx1"/>
                </a:solidFill>
                <a:latin typeface="Times New Roman" panose="02020603050405020304" pitchFamily="18" charset="0"/>
                <a:cs typeface="Times New Roman" panose="02020603050405020304" pitchFamily="18" charset="0"/>
              </a:rPr>
              <a:t> án                 </a:t>
            </a:r>
            <a:r>
              <a:rPr lang="en-US" dirty="0">
                <a:solidFill>
                  <a:schemeClr val="tx1"/>
                </a:solidFill>
                <a:latin typeface="Times New Roman" panose="02020603050405020304" pitchFamily="18" charset="0"/>
                <a:cs typeface="Times New Roman" panose="02020603050405020304" pitchFamily="18" charset="0"/>
              </a:rPr>
              <a:t>(khoản 3 </a:t>
            </a:r>
            <a:r>
              <a:rPr lang="en-US" dirty="0" err="1">
                <a:solidFill>
                  <a:schemeClr val="tx1"/>
                </a:solidFill>
                <a:latin typeface="Times New Roman" panose="02020603050405020304" pitchFamily="18" charset="0"/>
                <a:cs typeface="Times New Roman" panose="02020603050405020304" pitchFamily="18" charset="0"/>
              </a:rPr>
              <a:t>Điều</a:t>
            </a:r>
            <a:r>
              <a:rPr lang="en-US" dirty="0">
                <a:solidFill>
                  <a:schemeClr val="tx1"/>
                </a:solidFill>
                <a:latin typeface="Times New Roman" panose="02020603050405020304" pitchFamily="18" charset="0"/>
                <a:cs typeface="Times New Roman" panose="02020603050405020304" pitchFamily="18" charset="0"/>
              </a:rPr>
              <a:t> 14 </a:t>
            </a:r>
            <a:r>
              <a:rPr lang="en-US" dirty="0" err="1">
                <a:solidFill>
                  <a:schemeClr val="tx1"/>
                </a:solidFill>
                <a:latin typeface="Times New Roman" panose="02020603050405020304" pitchFamily="18" charset="0"/>
                <a:cs typeface="Times New Roman" panose="02020603050405020304" pitchFamily="18" charset="0"/>
              </a:rPr>
              <a:t>Nghị</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định</a:t>
            </a:r>
            <a:r>
              <a:rPr lang="en-US" dirty="0">
                <a:solidFill>
                  <a:schemeClr val="tx1"/>
                </a:solidFill>
                <a:latin typeface="Times New Roman" panose="02020603050405020304" pitchFamily="18" charset="0"/>
                <a:cs typeface="Times New Roman" panose="02020603050405020304" pitchFamily="18" charset="0"/>
              </a:rPr>
              <a:t> 98/2024/NĐ-CP)</a:t>
            </a:r>
          </a:p>
        </p:txBody>
      </p:sp>
      <p:sp>
        <p:nvSpPr>
          <p:cNvPr id="5" name="TextBox 4">
            <a:extLst>
              <a:ext uri="{FF2B5EF4-FFF2-40B4-BE49-F238E27FC236}">
                <a16:creationId xmlns="" xmlns:a16="http://schemas.microsoft.com/office/drawing/2014/main" id="{880AEA63-4430-4473-821D-FA0D743F0F73}"/>
              </a:ext>
            </a:extLst>
          </p:cNvPr>
          <p:cNvSpPr txBox="1"/>
          <p:nvPr/>
        </p:nvSpPr>
        <p:spPr>
          <a:xfrm>
            <a:off x="4060371" y="1001486"/>
            <a:ext cx="3971109" cy="30777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mục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a:t>
            </a:r>
            <a:r>
              <a:rPr lang="en-US" dirty="0">
                <a:latin typeface="Times New Roman" panose="02020603050405020304" pitchFamily="18" charset="0"/>
                <a:cs typeface="Times New Roman" panose="02020603050405020304" pitchFamily="18" charset="0"/>
              </a:rPr>
              <a:t> án </a:t>
            </a:r>
          </a:p>
        </p:txBody>
      </p:sp>
      <p:sp>
        <p:nvSpPr>
          <p:cNvPr id="7" name="TextBox 6">
            <a:extLst>
              <a:ext uri="{FF2B5EF4-FFF2-40B4-BE49-F238E27FC236}">
                <a16:creationId xmlns="" xmlns:a16="http://schemas.microsoft.com/office/drawing/2014/main" id="{D6EBE49F-3BA6-4F31-A7A9-B46F66E8B236}"/>
              </a:ext>
            </a:extLst>
          </p:cNvPr>
          <p:cNvSpPr txBox="1"/>
          <p:nvPr/>
        </p:nvSpPr>
        <p:spPr>
          <a:xfrm>
            <a:off x="4051661" y="1638650"/>
            <a:ext cx="3971109" cy="73866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err="1">
                <a:latin typeface="Times New Roman" panose="02020603050405020304" pitchFamily="18" charset="0"/>
                <a:cs typeface="Times New Roman" panose="02020603050405020304" pitchFamily="18" charset="0"/>
              </a:rPr>
              <a:t>Thay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vốn</a:t>
            </a:r>
            <a:r>
              <a:rPr lang="en-US" dirty="0">
                <a:latin typeface="Times New Roman" panose="02020603050405020304" pitchFamily="18" charset="0"/>
                <a:cs typeface="Times New Roman" panose="02020603050405020304" pitchFamily="18" charset="0"/>
              </a:rPr>
              <a:t> đầu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20%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20% </a:t>
            </a:r>
            <a:r>
              <a:rPr lang="en-US" dirty="0" err="1">
                <a:latin typeface="Times New Roman" panose="02020603050405020304" pitchFamily="18" charset="0"/>
                <a:cs typeface="Times New Roman" panose="02020603050405020304" pitchFamily="18" charset="0"/>
              </a:rPr>
              <a:t>tổng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không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ở; </a:t>
            </a:r>
          </a:p>
        </p:txBody>
      </p:sp>
      <p:sp>
        <p:nvSpPr>
          <p:cNvPr id="8" name="TextBox 7">
            <a:extLst>
              <a:ext uri="{FF2B5EF4-FFF2-40B4-BE49-F238E27FC236}">
                <a16:creationId xmlns="" xmlns:a16="http://schemas.microsoft.com/office/drawing/2014/main" id="{C79DE0A3-69F4-4374-B35F-E10A86FC2E15}"/>
              </a:ext>
            </a:extLst>
          </p:cNvPr>
          <p:cNvSpPr txBox="1"/>
          <p:nvPr/>
        </p:nvSpPr>
        <p:spPr>
          <a:xfrm>
            <a:off x="4051660" y="2754929"/>
            <a:ext cx="3971109"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err="1">
                <a:latin typeface="Times New Roman" panose="02020603050405020304" pitchFamily="18" charset="0"/>
                <a:cs typeface="Times New Roman" panose="02020603050405020304" pitchFamily="18" charset="0"/>
              </a:rPr>
              <a:t>Kéo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a:t>
            </a:r>
            <a:r>
              <a:rPr lang="en-US" dirty="0">
                <a:latin typeface="Times New Roman" panose="02020603050405020304" pitchFamily="18" charset="0"/>
                <a:cs typeface="Times New Roman" panose="02020603050405020304" pitchFamily="18" charset="0"/>
              </a:rPr>
              <a:t> án (</a:t>
            </a:r>
            <a:r>
              <a:rPr lang="en-US" dirty="0" err="1">
                <a:latin typeface="Times New Roman" panose="02020603050405020304" pitchFamily="18" charset="0"/>
                <a:cs typeface="Times New Roman" panose="02020603050405020304" pitchFamily="18" charset="0"/>
              </a:rPr>
              <a:t>tổng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18 </a:t>
            </a:r>
            <a:r>
              <a:rPr lang="en-US" dirty="0" err="1">
                <a:latin typeface="Times New Roman" panose="02020603050405020304" pitchFamily="18" charset="0"/>
                <a:cs typeface="Times New Roman" panose="02020603050405020304" pitchFamily="18" charset="0"/>
              </a:rPr>
              <a:t>tháng</a:t>
            </a:r>
            <a:r>
              <a:rPr lang="en-US" dirty="0">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 xmlns:a16="http://schemas.microsoft.com/office/drawing/2014/main" id="{089342DF-DD18-4632-92F5-8DE3F0ACDEB4}"/>
              </a:ext>
            </a:extLst>
          </p:cNvPr>
          <p:cNvSpPr txBox="1"/>
          <p:nvPr/>
        </p:nvSpPr>
        <p:spPr>
          <a:xfrm>
            <a:off x="4060371" y="3655764"/>
            <a:ext cx="3971109"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án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kỳ</a:t>
            </a:r>
            <a:r>
              <a:rPr lang="en-US" dirty="0">
                <a:latin typeface="Times New Roman" panose="02020603050405020304" pitchFamily="18" charset="0"/>
                <a:cs typeface="Times New Roman" panose="02020603050405020304" pitchFamily="18" charset="0"/>
              </a:rPr>
              <a:t> đầu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chia </a:t>
            </a:r>
            <a:r>
              <a:rPr lang="en-US" dirty="0" err="1">
                <a:latin typeface="Times New Roman" panose="02020603050405020304" pitchFamily="18" charset="0"/>
                <a:cs typeface="Times New Roman" panose="02020603050405020304" pitchFamily="18" charset="0"/>
              </a:rPr>
              <a:t>dự</a:t>
            </a:r>
            <a:r>
              <a:rPr lang="en-US" dirty="0">
                <a:latin typeface="Times New Roman" panose="02020603050405020304" pitchFamily="18" charset="0"/>
                <a:cs typeface="Times New Roman" panose="02020603050405020304" pitchFamily="18" charset="0"/>
              </a:rPr>
              <a:t> án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nếu</a:t>
            </a:r>
            <a:r>
              <a:rPr lang="en-US" dirty="0">
                <a:latin typeface="Times New Roman" panose="02020603050405020304" pitchFamily="18" charset="0"/>
                <a:cs typeface="Times New Roman" panose="02020603050405020304" pitchFamily="18" charset="0"/>
              </a:rPr>
              <a:t> có) </a:t>
            </a:r>
          </a:p>
        </p:txBody>
      </p:sp>
      <p:sp>
        <p:nvSpPr>
          <p:cNvPr id="10" name="TextBox 9">
            <a:extLst>
              <a:ext uri="{FF2B5EF4-FFF2-40B4-BE49-F238E27FC236}">
                <a16:creationId xmlns="" xmlns:a16="http://schemas.microsoft.com/office/drawing/2014/main" id="{D07074A0-CBDE-4B20-BBCE-12E961421B8C}"/>
              </a:ext>
            </a:extLst>
          </p:cNvPr>
          <p:cNvSpPr txBox="1"/>
          <p:nvPr/>
        </p:nvSpPr>
        <p:spPr>
          <a:xfrm>
            <a:off x="783772" y="4476206"/>
            <a:ext cx="7247708" cy="523220"/>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hợp </a:t>
            </a:r>
            <a:r>
              <a:rPr lang="en-US" dirty="0" err="1">
                <a:latin typeface="Times New Roman" panose="02020603050405020304" pitchFamily="18" charset="0"/>
                <a:cs typeface="Times New Roman" panose="02020603050405020304" pitchFamily="18" charset="0"/>
              </a:rPr>
              <a:t>dự</a:t>
            </a:r>
            <a:r>
              <a:rPr lang="en-US" dirty="0">
                <a:latin typeface="Times New Roman" panose="02020603050405020304" pitchFamily="18" charset="0"/>
                <a:cs typeface="Times New Roman" panose="02020603050405020304" pitchFamily="18" charset="0"/>
              </a:rPr>
              <a:t> án không </a:t>
            </a:r>
            <a:r>
              <a:rPr lang="en-US" dirty="0" err="1">
                <a:latin typeface="Times New Roman" panose="02020603050405020304" pitchFamily="18" charset="0"/>
                <a:cs typeface="Times New Roman" panose="02020603050405020304" pitchFamily="18" charset="0"/>
              </a:rPr>
              <a:t>thuộc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trương</a:t>
            </a:r>
            <a:r>
              <a:rPr lang="en-US" dirty="0">
                <a:latin typeface="Times New Roman" panose="02020603050405020304" pitchFamily="18" charset="0"/>
                <a:cs typeface="Times New Roman" panose="02020603050405020304" pitchFamily="18" charset="0"/>
              </a:rPr>
              <a:t> đầu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a:t>
            </a:r>
            <a:r>
              <a:rPr lang="en-US" dirty="0">
                <a:latin typeface="Times New Roman" panose="02020603050405020304" pitchFamily="18" charset="0"/>
                <a:cs typeface="Times New Roman" panose="02020603050405020304" pitchFamily="18" charset="0"/>
              </a:rPr>
              <a:t> án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của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luật</a:t>
            </a:r>
            <a:r>
              <a:rPr lang="en-US" dirty="0">
                <a:latin typeface="Times New Roman" panose="02020603050405020304" pitchFamily="18" charset="0"/>
                <a:cs typeface="Times New Roman" panose="02020603050405020304" pitchFamily="18" charset="0"/>
              </a:rPr>
              <a:t> xây dựng. </a:t>
            </a:r>
          </a:p>
        </p:txBody>
      </p:sp>
      <p:sp>
        <p:nvSpPr>
          <p:cNvPr id="13" name="Google Shape;436;p41"/>
          <p:cNvSpPr txBox="1">
            <a:spLocks/>
          </p:cNvSpPr>
          <p:nvPr/>
        </p:nvSpPr>
        <p:spPr>
          <a:xfrm>
            <a:off x="0" y="12031"/>
            <a:ext cx="9144000" cy="44220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1800" b="1" dirty="0">
                <a:solidFill>
                  <a:srgbClr val="ED2727"/>
                </a:solidFill>
                <a:latin typeface="Times New Roman" panose="02020603050405020304" pitchFamily="18" charset="0"/>
                <a:ea typeface="Lexend Deca"/>
                <a:cs typeface="Times New Roman" panose="02020603050405020304" pitchFamily="18" charset="0"/>
                <a:sym typeface="Lexend Deca"/>
              </a:rPr>
              <a:t>05. VỀ CẢI TẠO, XÂY DỰNG LẠI NHÀ CHUNG CƯ</a:t>
            </a:r>
          </a:p>
        </p:txBody>
      </p:sp>
      <p:cxnSp>
        <p:nvCxnSpPr>
          <p:cNvPr id="6" name="Elbow Connector 5"/>
          <p:cNvCxnSpPr>
            <a:stCxn id="4" idx="3"/>
            <a:endCxn id="5" idx="1"/>
          </p:cNvCxnSpPr>
          <p:nvPr/>
        </p:nvCxnSpPr>
        <p:spPr>
          <a:xfrm flipV="1">
            <a:off x="2717075" y="1155375"/>
            <a:ext cx="1343296" cy="1595786"/>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4" idx="3"/>
          </p:cNvCxnSpPr>
          <p:nvPr/>
        </p:nvCxnSpPr>
        <p:spPr>
          <a:xfrm flipV="1">
            <a:off x="2717075" y="1895912"/>
            <a:ext cx="1343296" cy="855249"/>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4" idx="3"/>
            <a:endCxn id="8" idx="1"/>
          </p:cNvCxnSpPr>
          <p:nvPr/>
        </p:nvCxnSpPr>
        <p:spPr>
          <a:xfrm>
            <a:off x="2717075" y="2751161"/>
            <a:ext cx="1334585" cy="265378"/>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4" idx="3"/>
            <a:endCxn id="9" idx="1"/>
          </p:cNvCxnSpPr>
          <p:nvPr/>
        </p:nvCxnSpPr>
        <p:spPr>
          <a:xfrm>
            <a:off x="2717075" y="2751161"/>
            <a:ext cx="1343296" cy="1166213"/>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762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76BD0074-2AE0-45CF-B54E-DB220222E5F3}"/>
              </a:ext>
            </a:extLst>
          </p:cNvPr>
          <p:cNvSpPr txBox="1"/>
          <p:nvPr/>
        </p:nvSpPr>
        <p:spPr>
          <a:xfrm>
            <a:off x="4068661" y="1183442"/>
            <a:ext cx="4966281" cy="352404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Việc</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điều</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chỉnh</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tiến</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độ</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thực</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hiện</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dự</a:t>
            </a:r>
            <a:r>
              <a:rPr lang="en-US" dirty="0">
                <a:solidFill>
                  <a:srgbClr val="7030A0"/>
                </a:solidFill>
                <a:latin typeface="Times New Roman" panose="02020603050405020304" pitchFamily="18" charset="0"/>
                <a:ea typeface="Arial"/>
                <a:cs typeface="Times New Roman" panose="02020603050405020304" pitchFamily="18" charset="0"/>
              </a:rPr>
              <a:t> án </a:t>
            </a:r>
            <a:r>
              <a:rPr lang="en-US" dirty="0" err="1">
                <a:solidFill>
                  <a:srgbClr val="7030A0"/>
                </a:solidFill>
                <a:latin typeface="Times New Roman" panose="02020603050405020304" pitchFamily="18" charset="0"/>
                <a:ea typeface="Arial"/>
                <a:cs typeface="Times New Roman" panose="02020603050405020304" pitchFamily="18" charset="0"/>
              </a:rPr>
              <a:t>trong</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chủ</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trương</a:t>
            </a:r>
            <a:r>
              <a:rPr lang="en-US" dirty="0">
                <a:solidFill>
                  <a:srgbClr val="7030A0"/>
                </a:solidFill>
                <a:latin typeface="Times New Roman" panose="02020603050405020304" pitchFamily="18" charset="0"/>
                <a:ea typeface="Arial"/>
                <a:cs typeface="Times New Roman" panose="02020603050405020304" pitchFamily="18" charset="0"/>
              </a:rPr>
              <a:t> đầu </a:t>
            </a:r>
            <a:r>
              <a:rPr lang="en-US" dirty="0" err="1">
                <a:solidFill>
                  <a:srgbClr val="7030A0"/>
                </a:solidFill>
                <a:latin typeface="Times New Roman" panose="02020603050405020304" pitchFamily="18" charset="0"/>
                <a:ea typeface="Arial"/>
                <a:cs typeface="Times New Roman" panose="02020603050405020304" pitchFamily="18" charset="0"/>
              </a:rPr>
              <a:t>tư</a:t>
            </a:r>
            <a:r>
              <a:rPr lang="en-US" dirty="0">
                <a:solidFill>
                  <a:srgbClr val="7030A0"/>
                </a:solidFill>
                <a:latin typeface="Times New Roman" panose="02020603050405020304" pitchFamily="18" charset="0"/>
                <a:ea typeface="Arial"/>
                <a:cs typeface="Times New Roman" panose="02020603050405020304" pitchFamily="18" charset="0"/>
              </a:rPr>
              <a:t> không </a:t>
            </a:r>
            <a:r>
              <a:rPr lang="en-US" dirty="0" err="1">
                <a:solidFill>
                  <a:srgbClr val="7030A0"/>
                </a:solidFill>
                <a:latin typeface="Times New Roman" panose="02020603050405020304" pitchFamily="18" charset="0"/>
                <a:ea typeface="Arial"/>
                <a:cs typeface="Times New Roman" panose="02020603050405020304" pitchFamily="18" charset="0"/>
              </a:rPr>
              <a:t>quá</a:t>
            </a:r>
            <a:r>
              <a:rPr lang="en-US" dirty="0">
                <a:solidFill>
                  <a:srgbClr val="7030A0"/>
                </a:solidFill>
                <a:latin typeface="Times New Roman" panose="02020603050405020304" pitchFamily="18" charset="0"/>
                <a:ea typeface="Arial"/>
                <a:cs typeface="Times New Roman" panose="02020603050405020304" pitchFamily="18" charset="0"/>
              </a:rPr>
              <a:t> 24 </a:t>
            </a:r>
            <a:r>
              <a:rPr lang="en-US" dirty="0" err="1">
                <a:solidFill>
                  <a:srgbClr val="7030A0"/>
                </a:solidFill>
                <a:latin typeface="Times New Roman" panose="02020603050405020304" pitchFamily="18" charset="0"/>
                <a:ea typeface="Arial"/>
                <a:cs typeface="Times New Roman" panose="02020603050405020304" pitchFamily="18" charset="0"/>
              </a:rPr>
              <a:t>tháng</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trừ</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một</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số</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trường</a:t>
            </a:r>
            <a:r>
              <a:rPr lang="en-US" dirty="0">
                <a:solidFill>
                  <a:srgbClr val="7030A0"/>
                </a:solidFill>
                <a:latin typeface="Times New Roman" panose="02020603050405020304" pitchFamily="18" charset="0"/>
                <a:ea typeface="Arial"/>
                <a:cs typeface="Times New Roman" panose="02020603050405020304" pitchFamily="18" charset="0"/>
              </a:rPr>
              <a:t> hợp: </a:t>
            </a:r>
          </a:p>
          <a:p>
            <a:pPr indent="457200" algn="just">
              <a:lnSpc>
                <a:spcPts val="1700"/>
              </a:lnSpc>
              <a:spcBef>
                <a:spcPts val="600"/>
              </a:spcBef>
            </a:pPr>
            <a:r>
              <a:rPr lang="en-US" b="1" dirty="0">
                <a:solidFill>
                  <a:srgbClr val="FF0000"/>
                </a:solidFill>
                <a:latin typeface="Times New Roman" panose="02020603050405020304" pitchFamily="18" charset="0"/>
                <a:ea typeface="Arial"/>
                <a:cs typeface="Times New Roman" panose="02020603050405020304" pitchFamily="18" charset="0"/>
              </a:rPr>
              <a:t>(1) </a:t>
            </a:r>
            <a:r>
              <a:rPr lang="en-US" dirty="0" err="1">
                <a:solidFill>
                  <a:srgbClr val="7030A0"/>
                </a:solidFill>
                <a:latin typeface="Times New Roman" panose="02020603050405020304" pitchFamily="18" charset="0"/>
                <a:ea typeface="Arial"/>
                <a:cs typeface="Times New Roman" panose="02020603050405020304" pitchFamily="18" charset="0"/>
              </a:rPr>
              <a:t>Để</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khắc</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phục</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hậu</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quả</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trong</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trường</a:t>
            </a:r>
            <a:r>
              <a:rPr lang="en-US" dirty="0">
                <a:solidFill>
                  <a:srgbClr val="7030A0"/>
                </a:solidFill>
                <a:latin typeface="Times New Roman" panose="02020603050405020304" pitchFamily="18" charset="0"/>
                <a:ea typeface="Arial"/>
                <a:cs typeface="Times New Roman" panose="02020603050405020304" pitchFamily="18" charset="0"/>
              </a:rPr>
              <a:t> hợp </a:t>
            </a:r>
            <a:r>
              <a:rPr lang="en-US" dirty="0" err="1">
                <a:solidFill>
                  <a:srgbClr val="7030A0"/>
                </a:solidFill>
                <a:latin typeface="Times New Roman" panose="02020603050405020304" pitchFamily="18" charset="0"/>
                <a:ea typeface="Arial"/>
                <a:cs typeface="Times New Roman" panose="02020603050405020304" pitchFamily="18" charset="0"/>
              </a:rPr>
              <a:t>bất</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khả</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kháng</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theo</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quy</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định</a:t>
            </a:r>
            <a:r>
              <a:rPr lang="en-US" dirty="0">
                <a:solidFill>
                  <a:srgbClr val="7030A0"/>
                </a:solidFill>
                <a:latin typeface="Times New Roman" panose="02020603050405020304" pitchFamily="18" charset="0"/>
                <a:ea typeface="Arial"/>
                <a:cs typeface="Times New Roman" panose="02020603050405020304" pitchFamily="18" charset="0"/>
              </a:rPr>
              <a:t> của </a:t>
            </a:r>
            <a:r>
              <a:rPr lang="en-US" dirty="0" err="1">
                <a:solidFill>
                  <a:srgbClr val="7030A0"/>
                </a:solidFill>
                <a:latin typeface="Times New Roman" panose="02020603050405020304" pitchFamily="18" charset="0"/>
                <a:ea typeface="Arial"/>
                <a:cs typeface="Times New Roman" panose="02020603050405020304" pitchFamily="18" charset="0"/>
              </a:rPr>
              <a:t>pháp</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luật</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về</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dân</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sự</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và</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pháp</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luật</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về</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đất</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đai</a:t>
            </a:r>
            <a:r>
              <a:rPr lang="en-US" dirty="0">
                <a:solidFill>
                  <a:srgbClr val="7030A0"/>
                </a:solidFill>
                <a:latin typeface="Times New Roman" panose="02020603050405020304" pitchFamily="18" charset="0"/>
                <a:ea typeface="Arial"/>
                <a:cs typeface="Times New Roman" panose="02020603050405020304" pitchFamily="18" charset="0"/>
              </a:rPr>
              <a:t>;</a:t>
            </a:r>
          </a:p>
          <a:p>
            <a:pPr indent="457200" algn="just">
              <a:lnSpc>
                <a:spcPts val="1700"/>
              </a:lnSpc>
              <a:spcBef>
                <a:spcPts val="600"/>
              </a:spcBef>
            </a:pPr>
            <a:r>
              <a:rPr lang="en-US" b="1" dirty="0">
                <a:solidFill>
                  <a:srgbClr val="FF0000"/>
                </a:solidFill>
                <a:latin typeface="Times New Roman" panose="02020603050405020304" pitchFamily="18" charset="0"/>
                <a:ea typeface="Arial"/>
                <a:cs typeface="Times New Roman" panose="02020603050405020304" pitchFamily="18" charset="0"/>
              </a:rPr>
              <a:t>(2) </a:t>
            </a:r>
            <a:r>
              <a:rPr lang="en-US" dirty="0" err="1">
                <a:solidFill>
                  <a:srgbClr val="7030A0"/>
                </a:solidFill>
                <a:latin typeface="Times New Roman" panose="02020603050405020304" pitchFamily="18" charset="0"/>
                <a:ea typeface="Arial"/>
                <a:cs typeface="Times New Roman" panose="02020603050405020304" pitchFamily="18" charset="0"/>
              </a:rPr>
              <a:t>Điều</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chỉnh</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tiến</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độ</a:t>
            </a:r>
            <a:r>
              <a:rPr lang="en-US" dirty="0">
                <a:solidFill>
                  <a:srgbClr val="7030A0"/>
                </a:solidFill>
                <a:latin typeface="Times New Roman" panose="02020603050405020304" pitchFamily="18" charset="0"/>
                <a:ea typeface="Arial"/>
                <a:cs typeface="Times New Roman" panose="02020603050405020304" pitchFamily="18" charset="0"/>
              </a:rPr>
              <a:t> đầu </a:t>
            </a:r>
            <a:r>
              <a:rPr lang="en-US" dirty="0" err="1">
                <a:solidFill>
                  <a:srgbClr val="7030A0"/>
                </a:solidFill>
                <a:latin typeface="Times New Roman" panose="02020603050405020304" pitchFamily="18" charset="0"/>
                <a:ea typeface="Arial"/>
                <a:cs typeface="Times New Roman" panose="02020603050405020304" pitchFamily="18" charset="0"/>
              </a:rPr>
              <a:t>tư</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dự</a:t>
            </a:r>
            <a:r>
              <a:rPr lang="en-US" dirty="0">
                <a:solidFill>
                  <a:srgbClr val="7030A0"/>
                </a:solidFill>
                <a:latin typeface="Times New Roman" panose="02020603050405020304" pitchFamily="18" charset="0"/>
                <a:ea typeface="Arial"/>
                <a:cs typeface="Times New Roman" panose="02020603050405020304" pitchFamily="18" charset="0"/>
              </a:rPr>
              <a:t> án do </a:t>
            </a:r>
            <a:r>
              <a:rPr lang="en-US" dirty="0" err="1">
                <a:solidFill>
                  <a:srgbClr val="7030A0"/>
                </a:solidFill>
                <a:latin typeface="Times New Roman" panose="02020603050405020304" pitchFamily="18" charset="0"/>
                <a:ea typeface="Arial"/>
                <a:cs typeface="Times New Roman" panose="02020603050405020304" pitchFamily="18" charset="0"/>
              </a:rPr>
              <a:t>nhà</a:t>
            </a:r>
            <a:r>
              <a:rPr lang="en-US" dirty="0">
                <a:solidFill>
                  <a:srgbClr val="7030A0"/>
                </a:solidFill>
                <a:latin typeface="Times New Roman" panose="02020603050405020304" pitchFamily="18" charset="0"/>
                <a:ea typeface="Arial"/>
                <a:cs typeface="Times New Roman" panose="02020603050405020304" pitchFamily="18" charset="0"/>
              </a:rPr>
              <a:t> đầu </a:t>
            </a:r>
            <a:r>
              <a:rPr lang="en-US" dirty="0" err="1">
                <a:solidFill>
                  <a:srgbClr val="7030A0"/>
                </a:solidFill>
                <a:latin typeface="Times New Roman" panose="02020603050405020304" pitchFamily="18" charset="0"/>
                <a:ea typeface="Arial"/>
                <a:cs typeface="Times New Roman" panose="02020603050405020304" pitchFamily="18" charset="0"/>
              </a:rPr>
              <a:t>tư</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chậm</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được</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Nhà</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nước</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giao</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đất</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cho</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thuê</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đất</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cho</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phép</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chuyển</a:t>
            </a:r>
            <a:r>
              <a:rPr lang="en-US" dirty="0">
                <a:solidFill>
                  <a:srgbClr val="7030A0"/>
                </a:solidFill>
                <a:latin typeface="Times New Roman" panose="02020603050405020304" pitchFamily="18" charset="0"/>
                <a:ea typeface="Arial"/>
                <a:cs typeface="Times New Roman" panose="02020603050405020304" pitchFamily="18" charset="0"/>
              </a:rPr>
              <a:t> mục </a:t>
            </a:r>
            <a:r>
              <a:rPr lang="en-US" dirty="0" err="1">
                <a:solidFill>
                  <a:srgbClr val="7030A0"/>
                </a:solidFill>
                <a:latin typeface="Times New Roman" panose="02020603050405020304" pitchFamily="18" charset="0"/>
                <a:ea typeface="Arial"/>
                <a:cs typeface="Times New Roman" panose="02020603050405020304" pitchFamily="18" charset="0"/>
              </a:rPr>
              <a:t>đích</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sử</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dụng</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đất</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mà</a:t>
            </a:r>
            <a:r>
              <a:rPr lang="en-US" dirty="0">
                <a:solidFill>
                  <a:srgbClr val="7030A0"/>
                </a:solidFill>
                <a:latin typeface="Times New Roman" panose="02020603050405020304" pitchFamily="18" charset="0"/>
                <a:ea typeface="Arial"/>
                <a:cs typeface="Times New Roman" panose="02020603050405020304" pitchFamily="18" charset="0"/>
              </a:rPr>
              <a:t> không </a:t>
            </a:r>
            <a:r>
              <a:rPr lang="en-US" dirty="0" err="1">
                <a:solidFill>
                  <a:srgbClr val="7030A0"/>
                </a:solidFill>
                <a:latin typeface="Times New Roman" panose="02020603050405020304" pitchFamily="18" charset="0"/>
                <a:ea typeface="Arial"/>
                <a:cs typeface="Times New Roman" panose="02020603050405020304" pitchFamily="18" charset="0"/>
              </a:rPr>
              <a:t>phải</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lỗi</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của</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smtClean="0">
                <a:solidFill>
                  <a:srgbClr val="7030A0"/>
                </a:solidFill>
                <a:latin typeface="Times New Roman" panose="02020603050405020304" pitchFamily="18" charset="0"/>
                <a:ea typeface="Arial"/>
                <a:cs typeface="Times New Roman" panose="02020603050405020304" pitchFamily="18" charset="0"/>
              </a:rPr>
              <a:t>CĐT;</a:t>
            </a:r>
            <a:endParaRPr lang="en-US" dirty="0">
              <a:solidFill>
                <a:srgbClr val="7030A0"/>
              </a:solidFill>
              <a:latin typeface="Times New Roman" panose="02020603050405020304" pitchFamily="18" charset="0"/>
              <a:ea typeface="Arial"/>
              <a:cs typeface="Times New Roman" panose="02020603050405020304" pitchFamily="18" charset="0"/>
            </a:endParaRPr>
          </a:p>
          <a:p>
            <a:pPr indent="457200" algn="just">
              <a:lnSpc>
                <a:spcPts val="1700"/>
              </a:lnSpc>
              <a:spcBef>
                <a:spcPts val="600"/>
              </a:spcBef>
            </a:pPr>
            <a:r>
              <a:rPr lang="en-US" b="1" dirty="0">
                <a:solidFill>
                  <a:srgbClr val="FF0000"/>
                </a:solidFill>
                <a:latin typeface="Times New Roman" panose="02020603050405020304" pitchFamily="18" charset="0"/>
                <a:ea typeface="Arial"/>
                <a:cs typeface="Times New Roman" panose="02020603050405020304" pitchFamily="18" charset="0"/>
              </a:rPr>
              <a:t>(3) </a:t>
            </a:r>
            <a:r>
              <a:rPr lang="en-US" dirty="0" err="1">
                <a:solidFill>
                  <a:srgbClr val="7030A0"/>
                </a:solidFill>
                <a:latin typeface="Times New Roman" panose="02020603050405020304" pitchFamily="18" charset="0"/>
                <a:ea typeface="Arial"/>
                <a:cs typeface="Times New Roman" panose="02020603050405020304" pitchFamily="18" charset="0"/>
              </a:rPr>
              <a:t>Điều</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chỉnh</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tiến</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độ</a:t>
            </a:r>
            <a:r>
              <a:rPr lang="en-US" dirty="0">
                <a:solidFill>
                  <a:srgbClr val="7030A0"/>
                </a:solidFill>
                <a:latin typeface="Times New Roman" panose="02020603050405020304" pitchFamily="18" charset="0"/>
                <a:ea typeface="Arial"/>
                <a:cs typeface="Times New Roman" panose="02020603050405020304" pitchFamily="18" charset="0"/>
              </a:rPr>
              <a:t> đầu </a:t>
            </a:r>
            <a:r>
              <a:rPr lang="en-US" dirty="0" err="1">
                <a:solidFill>
                  <a:srgbClr val="7030A0"/>
                </a:solidFill>
                <a:latin typeface="Times New Roman" panose="02020603050405020304" pitchFamily="18" charset="0"/>
                <a:ea typeface="Arial"/>
                <a:cs typeface="Times New Roman" panose="02020603050405020304" pitchFamily="18" charset="0"/>
              </a:rPr>
              <a:t>tư</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dự</a:t>
            </a:r>
            <a:r>
              <a:rPr lang="en-US" dirty="0">
                <a:solidFill>
                  <a:srgbClr val="7030A0"/>
                </a:solidFill>
                <a:latin typeface="Times New Roman" panose="02020603050405020304" pitchFamily="18" charset="0"/>
                <a:ea typeface="Arial"/>
                <a:cs typeface="Times New Roman" panose="02020603050405020304" pitchFamily="18" charset="0"/>
              </a:rPr>
              <a:t> án </a:t>
            </a:r>
            <a:r>
              <a:rPr lang="en-US" dirty="0" err="1">
                <a:solidFill>
                  <a:srgbClr val="7030A0"/>
                </a:solidFill>
                <a:latin typeface="Times New Roman" panose="02020603050405020304" pitchFamily="18" charset="0"/>
                <a:ea typeface="Arial"/>
                <a:cs typeface="Times New Roman" panose="02020603050405020304" pitchFamily="18" charset="0"/>
              </a:rPr>
              <a:t>theo</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yêu</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cầu</a:t>
            </a:r>
            <a:r>
              <a:rPr lang="en-US" dirty="0">
                <a:solidFill>
                  <a:srgbClr val="7030A0"/>
                </a:solidFill>
                <a:latin typeface="Times New Roman" panose="02020603050405020304" pitchFamily="18" charset="0"/>
                <a:ea typeface="Arial"/>
                <a:cs typeface="Times New Roman" panose="02020603050405020304" pitchFamily="18" charset="0"/>
              </a:rPr>
              <a:t> của </a:t>
            </a:r>
            <a:r>
              <a:rPr lang="en-US" dirty="0" err="1">
                <a:solidFill>
                  <a:srgbClr val="7030A0"/>
                </a:solidFill>
                <a:latin typeface="Times New Roman" panose="02020603050405020304" pitchFamily="18" charset="0"/>
                <a:ea typeface="Arial"/>
                <a:cs typeface="Times New Roman" panose="02020603050405020304" pitchFamily="18" charset="0"/>
              </a:rPr>
              <a:t>cơ</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quan</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quản</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lý</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nhà</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nước</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hoặc</a:t>
            </a:r>
            <a:r>
              <a:rPr lang="en-US" dirty="0">
                <a:solidFill>
                  <a:srgbClr val="7030A0"/>
                </a:solidFill>
                <a:latin typeface="Times New Roman" panose="02020603050405020304" pitchFamily="18" charset="0"/>
                <a:ea typeface="Arial"/>
                <a:cs typeface="Times New Roman" panose="02020603050405020304" pitchFamily="18" charset="0"/>
              </a:rPr>
              <a:t> do </a:t>
            </a:r>
            <a:r>
              <a:rPr lang="en-US" dirty="0" err="1">
                <a:solidFill>
                  <a:srgbClr val="7030A0"/>
                </a:solidFill>
                <a:latin typeface="Times New Roman" panose="02020603050405020304" pitchFamily="18" charset="0"/>
                <a:ea typeface="Arial"/>
                <a:cs typeface="Times New Roman" panose="02020603050405020304" pitchFamily="18" charset="0"/>
              </a:rPr>
              <a:t>cơ</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quan</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nhà</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nước</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chậm</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thực</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hiện</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thủ</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tục</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hành</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chính</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mà</a:t>
            </a:r>
            <a:r>
              <a:rPr lang="en-US" dirty="0">
                <a:solidFill>
                  <a:srgbClr val="7030A0"/>
                </a:solidFill>
                <a:latin typeface="Times New Roman" panose="02020603050405020304" pitchFamily="18" charset="0"/>
                <a:ea typeface="Arial"/>
                <a:cs typeface="Times New Roman" panose="02020603050405020304" pitchFamily="18" charset="0"/>
              </a:rPr>
              <a:t> không </a:t>
            </a:r>
            <a:r>
              <a:rPr lang="en-US" dirty="0" err="1">
                <a:solidFill>
                  <a:srgbClr val="7030A0"/>
                </a:solidFill>
                <a:latin typeface="Times New Roman" panose="02020603050405020304" pitchFamily="18" charset="0"/>
                <a:ea typeface="Arial"/>
                <a:cs typeface="Times New Roman" panose="02020603050405020304" pitchFamily="18" charset="0"/>
              </a:rPr>
              <a:t>phải</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lỗi</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của</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smtClean="0">
                <a:solidFill>
                  <a:srgbClr val="7030A0"/>
                </a:solidFill>
                <a:latin typeface="Times New Roman" panose="02020603050405020304" pitchFamily="18" charset="0"/>
                <a:ea typeface="Arial"/>
                <a:cs typeface="Times New Roman" panose="02020603050405020304" pitchFamily="18" charset="0"/>
              </a:rPr>
              <a:t>CĐT;</a:t>
            </a:r>
            <a:endParaRPr lang="en-US" dirty="0">
              <a:solidFill>
                <a:srgbClr val="7030A0"/>
              </a:solidFill>
              <a:latin typeface="Times New Roman" panose="02020603050405020304" pitchFamily="18" charset="0"/>
              <a:ea typeface="Arial"/>
              <a:cs typeface="Times New Roman" panose="02020603050405020304" pitchFamily="18" charset="0"/>
            </a:endParaRPr>
          </a:p>
          <a:p>
            <a:pPr indent="457200" algn="just">
              <a:lnSpc>
                <a:spcPts val="1700"/>
              </a:lnSpc>
              <a:spcBef>
                <a:spcPts val="600"/>
              </a:spcBef>
            </a:pPr>
            <a:r>
              <a:rPr lang="en-US" b="1" dirty="0">
                <a:solidFill>
                  <a:srgbClr val="FF0000"/>
                </a:solidFill>
                <a:latin typeface="Times New Roman" panose="02020603050405020304" pitchFamily="18" charset="0"/>
                <a:ea typeface="Arial"/>
                <a:cs typeface="Times New Roman" panose="02020603050405020304" pitchFamily="18" charset="0"/>
              </a:rPr>
              <a:t>(4) </a:t>
            </a:r>
            <a:r>
              <a:rPr lang="en-US" dirty="0" err="1">
                <a:solidFill>
                  <a:srgbClr val="7030A0"/>
                </a:solidFill>
                <a:latin typeface="Times New Roman" panose="02020603050405020304" pitchFamily="18" charset="0"/>
                <a:ea typeface="Arial"/>
                <a:cs typeface="Times New Roman" panose="02020603050405020304" pitchFamily="18" charset="0"/>
              </a:rPr>
              <a:t>Điều</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chỉnh</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dự</a:t>
            </a:r>
            <a:r>
              <a:rPr lang="en-US" dirty="0">
                <a:solidFill>
                  <a:srgbClr val="7030A0"/>
                </a:solidFill>
                <a:latin typeface="Times New Roman" panose="02020603050405020304" pitchFamily="18" charset="0"/>
                <a:ea typeface="Arial"/>
                <a:cs typeface="Times New Roman" panose="02020603050405020304" pitchFamily="18" charset="0"/>
              </a:rPr>
              <a:t> án đầu </a:t>
            </a:r>
            <a:r>
              <a:rPr lang="en-US" dirty="0" err="1">
                <a:solidFill>
                  <a:srgbClr val="7030A0"/>
                </a:solidFill>
                <a:latin typeface="Times New Roman" panose="02020603050405020304" pitchFamily="18" charset="0"/>
                <a:ea typeface="Arial"/>
                <a:cs typeface="Times New Roman" panose="02020603050405020304" pitchFamily="18" charset="0"/>
              </a:rPr>
              <a:t>tư</a:t>
            </a:r>
            <a:r>
              <a:rPr lang="en-US" dirty="0">
                <a:solidFill>
                  <a:srgbClr val="7030A0"/>
                </a:solidFill>
                <a:latin typeface="Times New Roman" panose="02020603050405020304" pitchFamily="18" charset="0"/>
                <a:ea typeface="Arial"/>
                <a:cs typeface="Times New Roman" panose="02020603050405020304" pitchFamily="18" charset="0"/>
              </a:rPr>
              <a:t> do </a:t>
            </a:r>
            <a:r>
              <a:rPr lang="en-US" dirty="0" err="1">
                <a:solidFill>
                  <a:srgbClr val="7030A0"/>
                </a:solidFill>
                <a:latin typeface="Times New Roman" panose="02020603050405020304" pitchFamily="18" charset="0"/>
                <a:ea typeface="Arial"/>
                <a:cs typeface="Times New Roman" panose="02020603050405020304" pitchFamily="18" charset="0"/>
              </a:rPr>
              <a:t>cơ</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quan</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nhà</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nước</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thay</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đổi</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quy</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hoạch</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tại</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nơi</a:t>
            </a:r>
            <a:r>
              <a:rPr lang="en-US" dirty="0">
                <a:solidFill>
                  <a:srgbClr val="7030A0"/>
                </a:solidFill>
                <a:latin typeface="Times New Roman" panose="02020603050405020304" pitchFamily="18" charset="0"/>
                <a:ea typeface="Arial"/>
                <a:cs typeface="Times New Roman" panose="02020603050405020304" pitchFamily="18" charset="0"/>
              </a:rPr>
              <a:t> có </a:t>
            </a:r>
            <a:r>
              <a:rPr lang="en-US" dirty="0" err="1">
                <a:solidFill>
                  <a:srgbClr val="7030A0"/>
                </a:solidFill>
                <a:latin typeface="Times New Roman" panose="02020603050405020304" pitchFamily="18" charset="0"/>
                <a:ea typeface="Arial"/>
                <a:cs typeface="Times New Roman" panose="02020603050405020304" pitchFamily="18" charset="0"/>
              </a:rPr>
              <a:t>dự</a:t>
            </a:r>
            <a:r>
              <a:rPr lang="en-US" dirty="0">
                <a:solidFill>
                  <a:srgbClr val="7030A0"/>
                </a:solidFill>
                <a:latin typeface="Times New Roman" panose="02020603050405020304" pitchFamily="18" charset="0"/>
                <a:ea typeface="Arial"/>
                <a:cs typeface="Times New Roman" panose="02020603050405020304" pitchFamily="18" charset="0"/>
              </a:rPr>
              <a:t> án;</a:t>
            </a:r>
          </a:p>
          <a:p>
            <a:pPr indent="457200" algn="just">
              <a:lnSpc>
                <a:spcPts val="1700"/>
              </a:lnSpc>
              <a:spcBef>
                <a:spcPts val="600"/>
              </a:spcBef>
            </a:pPr>
            <a:r>
              <a:rPr lang="en-US" b="1" dirty="0">
                <a:solidFill>
                  <a:srgbClr val="FF0000"/>
                </a:solidFill>
                <a:latin typeface="Times New Roman" panose="02020603050405020304" pitchFamily="18" charset="0"/>
                <a:ea typeface="Arial"/>
                <a:cs typeface="Times New Roman" panose="02020603050405020304" pitchFamily="18" charset="0"/>
              </a:rPr>
              <a:t>(5) </a:t>
            </a:r>
            <a:r>
              <a:rPr lang="en-US" dirty="0" err="1">
                <a:solidFill>
                  <a:srgbClr val="7030A0"/>
                </a:solidFill>
                <a:latin typeface="Times New Roman" panose="02020603050405020304" pitchFamily="18" charset="0"/>
                <a:ea typeface="Arial"/>
                <a:cs typeface="Times New Roman" panose="02020603050405020304" pitchFamily="18" charset="0"/>
              </a:rPr>
              <a:t>Điều</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chỉnh</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tiến</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độ</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dự</a:t>
            </a:r>
            <a:r>
              <a:rPr lang="en-US" dirty="0">
                <a:solidFill>
                  <a:srgbClr val="7030A0"/>
                </a:solidFill>
                <a:latin typeface="Times New Roman" panose="02020603050405020304" pitchFamily="18" charset="0"/>
                <a:ea typeface="Arial"/>
                <a:cs typeface="Times New Roman" panose="02020603050405020304" pitchFamily="18" charset="0"/>
              </a:rPr>
              <a:t> án đầu </a:t>
            </a:r>
            <a:r>
              <a:rPr lang="en-US" dirty="0" err="1">
                <a:solidFill>
                  <a:srgbClr val="7030A0"/>
                </a:solidFill>
                <a:latin typeface="Times New Roman" panose="02020603050405020304" pitchFamily="18" charset="0"/>
                <a:ea typeface="Arial"/>
                <a:cs typeface="Times New Roman" panose="02020603050405020304" pitchFamily="18" charset="0"/>
              </a:rPr>
              <a:t>tư</a:t>
            </a:r>
            <a:r>
              <a:rPr lang="en-US" dirty="0">
                <a:solidFill>
                  <a:srgbClr val="7030A0"/>
                </a:solidFill>
                <a:latin typeface="Times New Roman" panose="02020603050405020304" pitchFamily="18" charset="0"/>
                <a:ea typeface="Arial"/>
                <a:cs typeface="Times New Roman" panose="02020603050405020304" pitchFamily="18" charset="0"/>
              </a:rPr>
              <a:t> do </a:t>
            </a:r>
            <a:r>
              <a:rPr lang="en-US" dirty="0" err="1">
                <a:solidFill>
                  <a:srgbClr val="7030A0"/>
                </a:solidFill>
                <a:latin typeface="Times New Roman" panose="02020603050405020304" pitchFamily="18" charset="0"/>
                <a:ea typeface="Arial"/>
                <a:cs typeface="Times New Roman" panose="02020603050405020304" pitchFamily="18" charset="0"/>
              </a:rPr>
              <a:t>chậm</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hoàn</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thành</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việc</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bồi</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thường</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hỗ</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trợ</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tái</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định</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cư</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mà</a:t>
            </a:r>
            <a:r>
              <a:rPr lang="en-US" dirty="0">
                <a:solidFill>
                  <a:srgbClr val="7030A0"/>
                </a:solidFill>
                <a:latin typeface="Times New Roman" panose="02020603050405020304" pitchFamily="18" charset="0"/>
                <a:ea typeface="Arial"/>
                <a:cs typeface="Times New Roman" panose="02020603050405020304" pitchFamily="18" charset="0"/>
              </a:rPr>
              <a:t> không </a:t>
            </a:r>
            <a:r>
              <a:rPr lang="en-US" dirty="0" err="1">
                <a:solidFill>
                  <a:srgbClr val="7030A0"/>
                </a:solidFill>
                <a:latin typeface="Times New Roman" panose="02020603050405020304" pitchFamily="18" charset="0"/>
                <a:ea typeface="Arial"/>
                <a:cs typeface="Times New Roman" panose="02020603050405020304" pitchFamily="18" charset="0"/>
              </a:rPr>
              <a:t>phải</a:t>
            </a:r>
            <a:r>
              <a:rPr lang="en-US" dirty="0">
                <a:solidFill>
                  <a:srgbClr val="7030A0"/>
                </a:solidFill>
                <a:latin typeface="Times New Roman" panose="02020603050405020304" pitchFamily="18" charset="0"/>
                <a:ea typeface="Arial"/>
                <a:cs typeface="Times New Roman" panose="02020603050405020304" pitchFamily="18" charset="0"/>
              </a:rPr>
              <a:t> do </a:t>
            </a:r>
            <a:r>
              <a:rPr lang="en-US" dirty="0" err="1">
                <a:solidFill>
                  <a:srgbClr val="7030A0"/>
                </a:solidFill>
                <a:latin typeface="Times New Roman" panose="02020603050405020304" pitchFamily="18" charset="0"/>
                <a:ea typeface="Arial"/>
                <a:cs typeface="Times New Roman" panose="02020603050405020304" pitchFamily="18" charset="0"/>
              </a:rPr>
              <a:t>lỗi</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err="1">
                <a:solidFill>
                  <a:srgbClr val="7030A0"/>
                </a:solidFill>
                <a:latin typeface="Times New Roman" panose="02020603050405020304" pitchFamily="18" charset="0"/>
                <a:ea typeface="Arial"/>
                <a:cs typeface="Times New Roman" panose="02020603050405020304" pitchFamily="18" charset="0"/>
              </a:rPr>
              <a:t>của</a:t>
            </a:r>
            <a:r>
              <a:rPr lang="en-US" dirty="0">
                <a:solidFill>
                  <a:srgbClr val="7030A0"/>
                </a:solidFill>
                <a:latin typeface="Times New Roman" panose="02020603050405020304" pitchFamily="18" charset="0"/>
                <a:ea typeface="Arial"/>
                <a:cs typeface="Times New Roman" panose="02020603050405020304" pitchFamily="18" charset="0"/>
              </a:rPr>
              <a:t> </a:t>
            </a:r>
            <a:r>
              <a:rPr lang="en-US" dirty="0" smtClean="0">
                <a:solidFill>
                  <a:srgbClr val="7030A0"/>
                </a:solidFill>
                <a:latin typeface="Times New Roman" panose="02020603050405020304" pitchFamily="18" charset="0"/>
                <a:ea typeface="Arial"/>
                <a:cs typeface="Times New Roman" panose="02020603050405020304" pitchFamily="18" charset="0"/>
              </a:rPr>
              <a:t>CĐT. </a:t>
            </a:r>
            <a:endParaRPr lang="en-US" dirty="0">
              <a:solidFill>
                <a:srgbClr val="7030A0"/>
              </a:solidFill>
              <a:latin typeface="Times New Roman" panose="02020603050405020304" pitchFamily="18" charset="0"/>
              <a:ea typeface="Arial"/>
              <a:cs typeface="Times New Roman" panose="02020603050405020304" pitchFamily="18" charset="0"/>
            </a:endParaRPr>
          </a:p>
        </p:txBody>
      </p:sp>
      <p:sp>
        <p:nvSpPr>
          <p:cNvPr id="6" name="TextBox 5">
            <a:extLst>
              <a:ext uri="{FF2B5EF4-FFF2-40B4-BE49-F238E27FC236}">
                <a16:creationId xmlns="" xmlns:a16="http://schemas.microsoft.com/office/drawing/2014/main" id="{E7A9A567-30AF-4AD1-87C5-A2F7F287CA47}"/>
              </a:ext>
            </a:extLst>
          </p:cNvPr>
          <p:cNvSpPr txBox="1"/>
          <p:nvPr/>
        </p:nvSpPr>
        <p:spPr>
          <a:xfrm>
            <a:off x="762001" y="475995"/>
            <a:ext cx="8096250" cy="523220"/>
          </a:xfrm>
          <a:prstGeom prst="rect">
            <a:avLst/>
          </a:prstGeom>
          <a:noFill/>
        </p:spPr>
        <p:txBody>
          <a:bodyPr wrap="square">
            <a:spAutoFit/>
          </a:bodyPr>
          <a:lstStyle/>
          <a:p>
            <a:r>
              <a:rPr lang="en-US" b="1" dirty="0">
                <a:solidFill>
                  <a:schemeClr val="accent6">
                    <a:lumMod val="75000"/>
                  </a:schemeClr>
                </a:solidFill>
                <a:latin typeface="Times New Roman" panose="02020603050405020304" pitchFamily="18" charset="0"/>
                <a:cs typeface="Times New Roman" panose="02020603050405020304" pitchFamily="18" charset="0"/>
              </a:rPr>
              <a:t>2.4. </a:t>
            </a:r>
            <a:r>
              <a:rPr lang="en-US" b="1" dirty="0" err="1">
                <a:solidFill>
                  <a:schemeClr val="accent6">
                    <a:lumMod val="75000"/>
                  </a:schemeClr>
                </a:solidFill>
                <a:latin typeface="Times New Roman" panose="02020603050405020304" pitchFamily="18" charset="0"/>
                <a:cs typeface="Times New Roman" panose="02020603050405020304" pitchFamily="18" charset="0"/>
              </a:rPr>
              <a:t>Trình</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tự</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thủ</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tục</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điều</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chỉnh</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chấp</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thuận</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chủ</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trương</a:t>
            </a:r>
            <a:r>
              <a:rPr lang="en-US" b="1" dirty="0">
                <a:solidFill>
                  <a:schemeClr val="accent6">
                    <a:lumMod val="75000"/>
                  </a:schemeClr>
                </a:solidFill>
                <a:latin typeface="Times New Roman" panose="02020603050405020304" pitchFamily="18" charset="0"/>
                <a:cs typeface="Times New Roman" panose="02020603050405020304" pitchFamily="18" charset="0"/>
              </a:rPr>
              <a:t> đầu </a:t>
            </a:r>
            <a:r>
              <a:rPr lang="en-US" b="1" dirty="0" err="1">
                <a:solidFill>
                  <a:schemeClr val="accent6">
                    <a:lumMod val="75000"/>
                  </a:schemeClr>
                </a:solidFill>
                <a:latin typeface="Times New Roman" panose="02020603050405020304" pitchFamily="18" charset="0"/>
                <a:cs typeface="Times New Roman" panose="02020603050405020304" pitchFamily="18" charset="0"/>
              </a:rPr>
              <a:t>tư</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dự</a:t>
            </a:r>
            <a:r>
              <a:rPr lang="en-US" b="1" dirty="0">
                <a:solidFill>
                  <a:schemeClr val="accent6">
                    <a:lumMod val="75000"/>
                  </a:schemeClr>
                </a:solidFill>
                <a:latin typeface="Times New Roman" panose="02020603050405020304" pitchFamily="18" charset="0"/>
                <a:cs typeface="Times New Roman" panose="02020603050405020304" pitchFamily="18" charset="0"/>
              </a:rPr>
              <a:t> án </a:t>
            </a:r>
            <a:r>
              <a:rPr lang="en-US" b="1" dirty="0" err="1">
                <a:solidFill>
                  <a:schemeClr val="accent6">
                    <a:lumMod val="75000"/>
                  </a:schemeClr>
                </a:solidFill>
                <a:latin typeface="Times New Roman" panose="02020603050405020304" pitchFamily="18" charset="0"/>
                <a:cs typeface="Times New Roman" panose="02020603050405020304" pitchFamily="18" charset="0"/>
              </a:rPr>
              <a:t>cải</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tạo</a:t>
            </a:r>
            <a:r>
              <a:rPr lang="en-US" b="1" dirty="0">
                <a:solidFill>
                  <a:schemeClr val="accent6">
                    <a:lumMod val="75000"/>
                  </a:schemeClr>
                </a:solidFill>
                <a:latin typeface="Times New Roman" panose="02020603050405020304" pitchFamily="18" charset="0"/>
                <a:cs typeface="Times New Roman" panose="02020603050405020304" pitchFamily="18" charset="0"/>
              </a:rPr>
              <a:t>, xây dựng lại </a:t>
            </a:r>
            <a:r>
              <a:rPr lang="en-US" b="1" dirty="0" err="1">
                <a:solidFill>
                  <a:schemeClr val="accent6">
                    <a:lumMod val="75000"/>
                  </a:schemeClr>
                </a:solidFill>
                <a:latin typeface="Times New Roman" panose="02020603050405020304" pitchFamily="18" charset="0"/>
                <a:cs typeface="Times New Roman" panose="02020603050405020304" pitchFamily="18" charset="0"/>
              </a:rPr>
              <a:t>nhà</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chung</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cư</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thuộc</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thẩm</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quyền</a:t>
            </a:r>
            <a:r>
              <a:rPr lang="en-US" b="1" dirty="0">
                <a:solidFill>
                  <a:schemeClr val="accent6">
                    <a:lumMod val="75000"/>
                  </a:schemeClr>
                </a:solidFill>
                <a:latin typeface="Times New Roman" panose="02020603050405020304" pitchFamily="18" charset="0"/>
                <a:cs typeface="Times New Roman" panose="02020603050405020304" pitchFamily="18" charset="0"/>
              </a:rPr>
              <a:t> của UBND </a:t>
            </a:r>
            <a:r>
              <a:rPr lang="en-US" b="1" dirty="0" err="1">
                <a:solidFill>
                  <a:schemeClr val="accent6">
                    <a:lumMod val="75000"/>
                  </a:schemeClr>
                </a:solidFill>
                <a:latin typeface="Times New Roman" panose="02020603050405020304" pitchFamily="18" charset="0"/>
                <a:cs typeface="Times New Roman" panose="02020603050405020304" pitchFamily="18" charset="0"/>
              </a:rPr>
              <a:t>cấp</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tỉnh</a:t>
            </a:r>
            <a:r>
              <a:rPr lang="en-US" b="1" dirty="0">
                <a:solidFill>
                  <a:schemeClr val="accent6">
                    <a:lumMod val="75000"/>
                  </a:schemeClr>
                </a:solidFill>
                <a:latin typeface="Times New Roman" panose="02020603050405020304" pitchFamily="18" charset="0"/>
                <a:cs typeface="Times New Roman" panose="02020603050405020304" pitchFamily="18" charset="0"/>
              </a:rPr>
              <a:t> </a:t>
            </a:r>
          </a:p>
        </p:txBody>
      </p:sp>
      <p:sp>
        <p:nvSpPr>
          <p:cNvPr id="7" name="Google Shape;436;p41"/>
          <p:cNvSpPr txBox="1">
            <a:spLocks/>
          </p:cNvSpPr>
          <p:nvPr/>
        </p:nvSpPr>
        <p:spPr>
          <a:xfrm>
            <a:off x="0" y="12031"/>
            <a:ext cx="9144000" cy="44220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1800" b="1" dirty="0">
                <a:solidFill>
                  <a:srgbClr val="ED2727"/>
                </a:solidFill>
                <a:latin typeface="Times New Roman" panose="02020603050405020304" pitchFamily="18" charset="0"/>
                <a:ea typeface="Lexend Deca"/>
                <a:cs typeface="Times New Roman" panose="02020603050405020304" pitchFamily="18" charset="0"/>
                <a:sym typeface="Lexend Deca"/>
              </a:rPr>
              <a:t>05. VỀ CẢI TẠO, XÂY DỰNG LẠI NHÀ CHUNG CƯ</a:t>
            </a:r>
          </a:p>
        </p:txBody>
      </p:sp>
      <p:sp>
        <p:nvSpPr>
          <p:cNvPr id="5" name="Rectangle 4"/>
          <p:cNvSpPr/>
          <p:nvPr/>
        </p:nvSpPr>
        <p:spPr>
          <a:xfrm>
            <a:off x="963265" y="1247448"/>
            <a:ext cx="2379177" cy="307777"/>
          </a:xfrm>
          <a:prstGeom prst="rect">
            <a:avLst/>
          </a:prstGeom>
        </p:spPr>
        <p:txBody>
          <a:bodyPr wrap="none">
            <a:spAutoFit/>
          </a:bodyPr>
          <a:lstStyle/>
          <a:p>
            <a:r>
              <a:rPr lang="en-US" dirty="0" err="1">
                <a:solidFill>
                  <a:srgbClr val="FF0000"/>
                </a:solidFill>
                <a:latin typeface="Times New Roman" panose="02020603050405020304" pitchFamily="18" charset="0"/>
                <a:cs typeface="Times New Roman" panose="02020603050405020304" pitchFamily="18" charset="0"/>
              </a:rPr>
              <a:t>Nghị</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định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số</a:t>
            </a:r>
            <a:r>
              <a:rPr lang="en-US" dirty="0">
                <a:solidFill>
                  <a:srgbClr val="FF0000"/>
                </a:solidFill>
                <a:latin typeface="Times New Roman" panose="02020603050405020304" pitchFamily="18" charset="0"/>
                <a:cs typeface="Times New Roman" panose="02020603050405020304" pitchFamily="18" charset="0"/>
              </a:rPr>
              <a:t> 98/2024/NĐ-CP </a:t>
            </a:r>
            <a:endParaRPr lang="en-US" dirty="0">
              <a:solidFill>
                <a:srgbClr val="FF0000"/>
              </a:solidFill>
            </a:endParaRPr>
          </a:p>
        </p:txBody>
      </p:sp>
      <p:sp>
        <p:nvSpPr>
          <p:cNvPr id="8" name="Rectangle 7"/>
          <p:cNvSpPr/>
          <p:nvPr/>
        </p:nvSpPr>
        <p:spPr>
          <a:xfrm>
            <a:off x="975359" y="1633145"/>
            <a:ext cx="2424092" cy="7386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dirty="0" err="1">
                <a:solidFill>
                  <a:srgbClr val="FF0000"/>
                </a:solidFill>
                <a:latin typeface="Times New Roman" panose="02020603050405020304" pitchFamily="18" charset="0"/>
                <a:cs typeface="Times New Roman" panose="02020603050405020304" pitchFamily="18" charset="0"/>
              </a:rPr>
              <a:t>Hồ</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sơ</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đề</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nghị</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điều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chỉnh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chấp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thuận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chủ</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trương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đầu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tư</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khoản</a:t>
            </a:r>
            <a:r>
              <a:rPr lang="en-US" dirty="0">
                <a:solidFill>
                  <a:srgbClr val="FF0000"/>
                </a:solidFill>
                <a:latin typeface="Times New Roman" panose="02020603050405020304" pitchFamily="18" charset="0"/>
                <a:cs typeface="Times New Roman" panose="02020603050405020304" pitchFamily="18" charset="0"/>
              </a:rPr>
              <a:t> 4 </a:t>
            </a:r>
            <a:r>
              <a:rPr lang="en-US" dirty="0" err="1">
                <a:solidFill>
                  <a:srgbClr val="FF0000"/>
                </a:solidFill>
                <a:latin typeface="Times New Roman" panose="02020603050405020304" pitchFamily="18" charset="0"/>
                <a:cs typeface="Times New Roman" panose="02020603050405020304" pitchFamily="18" charset="0"/>
              </a:rPr>
              <a:t>Điều</a:t>
            </a:r>
            <a:r>
              <a:rPr lang="en-US" dirty="0">
                <a:solidFill>
                  <a:srgbClr val="FF0000"/>
                </a:solidFill>
                <a:latin typeface="Times New Roman" panose="02020603050405020304" pitchFamily="18" charset="0"/>
                <a:cs typeface="Times New Roman" panose="02020603050405020304" pitchFamily="18" charset="0"/>
              </a:rPr>
              <a:t> 14 </a:t>
            </a:r>
            <a:endParaRPr lang="en-US" dirty="0">
              <a:solidFill>
                <a:srgbClr val="FF0000"/>
              </a:solidFill>
            </a:endParaRPr>
          </a:p>
        </p:txBody>
      </p:sp>
      <p:sp>
        <p:nvSpPr>
          <p:cNvPr id="9" name="Rectangle 8"/>
          <p:cNvSpPr/>
          <p:nvPr/>
        </p:nvSpPr>
        <p:spPr>
          <a:xfrm>
            <a:off x="996087" y="2654196"/>
            <a:ext cx="2403364" cy="116955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dirty="0" err="1">
                <a:solidFill>
                  <a:srgbClr val="FF0000"/>
                </a:solidFill>
                <a:latin typeface="Times New Roman" panose="02020603050405020304" pitchFamily="18" charset="0"/>
                <a:cs typeface="Times New Roman" panose="02020603050405020304" pitchFamily="18" charset="0"/>
              </a:rPr>
              <a:t>Trình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tự</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thủ</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tục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điều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chỉnh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chấp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thuận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chủ</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trương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đầu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tư</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dự</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án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khoản</a:t>
            </a:r>
            <a:r>
              <a:rPr lang="en-US" dirty="0">
                <a:solidFill>
                  <a:srgbClr val="FF0000"/>
                </a:solidFill>
                <a:latin typeface="Times New Roman" panose="02020603050405020304" pitchFamily="18" charset="0"/>
                <a:cs typeface="Times New Roman" panose="02020603050405020304" pitchFamily="18" charset="0"/>
              </a:rPr>
              <a:t> 5 </a:t>
            </a:r>
            <a:r>
              <a:rPr lang="en-US" dirty="0" err="1">
                <a:solidFill>
                  <a:srgbClr val="FF0000"/>
                </a:solidFill>
                <a:latin typeface="Times New Roman" panose="02020603050405020304" pitchFamily="18" charset="0"/>
                <a:cs typeface="Times New Roman" panose="02020603050405020304" pitchFamily="18" charset="0"/>
              </a:rPr>
              <a:t>Điều</a:t>
            </a:r>
            <a:r>
              <a:rPr lang="en-US" dirty="0">
                <a:solidFill>
                  <a:srgbClr val="FF0000"/>
                </a:solidFill>
                <a:latin typeface="Times New Roman" panose="02020603050405020304" pitchFamily="18" charset="0"/>
                <a:cs typeface="Times New Roman" panose="02020603050405020304" pitchFamily="18" charset="0"/>
              </a:rPr>
              <a:t> 14 </a:t>
            </a:r>
            <a:r>
              <a:rPr lang="en-US" dirty="0" smtClean="0">
                <a:solidFill>
                  <a:srgbClr val="FF0000"/>
                </a:solidFill>
                <a:latin typeface="Times New Roman" panose="02020603050405020304" pitchFamily="18" charset="0"/>
                <a:cs typeface="Times New Roman" panose="02020603050405020304" pitchFamily="18" charset="0"/>
              </a:rPr>
              <a:t>(</a:t>
            </a:r>
            <a:r>
              <a:rPr lang="en-US" dirty="0" err="1">
                <a:solidFill>
                  <a:srgbClr val="FF0000"/>
                </a:solidFill>
                <a:latin typeface="Times New Roman" panose="02020603050405020304" pitchFamily="18" charset="0"/>
                <a:cs typeface="Times New Roman" panose="02020603050405020304" pitchFamily="18" charset="0"/>
              </a:rPr>
              <a:t>thực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hiện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tương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tự</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như</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đối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với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việc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chấp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thuận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chủ</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trương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đầu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tư</a:t>
            </a:r>
            <a:r>
              <a:rPr lang="en-US" dirty="0">
                <a:solidFill>
                  <a:srgbClr val="FF0000"/>
                </a:solidFill>
                <a:latin typeface="Times New Roman" panose="02020603050405020304" pitchFamily="18" charset="0"/>
                <a:cs typeface="Times New Roman" panose="02020603050405020304" pitchFamily="18" charset="0"/>
              </a:rPr>
              <a:t>) </a:t>
            </a:r>
          </a:p>
        </p:txBody>
      </p:sp>
      <p:sp>
        <p:nvSpPr>
          <p:cNvPr id="13" name="Left Bracket 12"/>
          <p:cNvSpPr/>
          <p:nvPr/>
        </p:nvSpPr>
        <p:spPr>
          <a:xfrm>
            <a:off x="3791824" y="1434517"/>
            <a:ext cx="184558" cy="3003259"/>
          </a:xfrm>
          <a:prstGeom prst="leftBracket">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14"/>
          <p:cNvCxnSpPr>
            <a:stCxn id="9" idx="3"/>
          </p:cNvCxnSpPr>
          <p:nvPr/>
        </p:nvCxnSpPr>
        <p:spPr>
          <a:xfrm flipV="1">
            <a:off x="3399451" y="3238150"/>
            <a:ext cx="392373" cy="8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526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0" y="12031"/>
            <a:ext cx="9144000"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05</a:t>
            </a:r>
            <a:r>
              <a:rPr lang="en-US" sz="1800" dirty="0" smtClean="0">
                <a:solidFill>
                  <a:srgbClr val="ED2727"/>
                </a:solidFill>
                <a:latin typeface="Times New Roman" panose="02020603050405020304" pitchFamily="18" charset="0"/>
                <a:cs typeface="Times New Roman" panose="02020603050405020304" pitchFamily="18" charset="0"/>
              </a:rPr>
              <a:t>. VỀ </a:t>
            </a:r>
            <a:r>
              <a:rPr lang="en" sz="1800" dirty="0" smtClean="0">
                <a:solidFill>
                  <a:srgbClr val="ED2727"/>
                </a:solidFill>
                <a:latin typeface="Times New Roman" panose="02020603050405020304" pitchFamily="18" charset="0"/>
                <a:cs typeface="Times New Roman" panose="02020603050405020304" pitchFamily="18" charset="0"/>
              </a:rPr>
              <a:t>CẢI TẠO, XÂY DỰNG LẠI NHÀ CHUNG CƯ</a:t>
            </a:r>
            <a:endParaRPr sz="1800" dirty="0">
              <a:solidFill>
                <a:srgbClr val="ED2727"/>
              </a:solidFill>
            </a:endParaRPr>
          </a:p>
        </p:txBody>
      </p:sp>
      <p:sp>
        <p:nvSpPr>
          <p:cNvPr id="17" name="Rectangle 16"/>
          <p:cNvSpPr/>
          <p:nvPr/>
        </p:nvSpPr>
        <p:spPr>
          <a:xfrm>
            <a:off x="408523" y="555011"/>
            <a:ext cx="8545066" cy="297967"/>
          </a:xfrm>
          <a:prstGeom prst="rect">
            <a:avLst/>
          </a:prstGeom>
        </p:spPr>
        <p:txBody>
          <a:bodyPr wrap="square">
            <a:spAutoFit/>
          </a:bodyPr>
          <a:lstStyle/>
          <a:p>
            <a:pPr algn="just">
              <a:lnSpc>
                <a:spcPts val="1700"/>
              </a:lnSpc>
              <a:spcBef>
                <a:spcPts val="200"/>
              </a:spcBef>
              <a:spcAft>
                <a:spcPts val="800"/>
              </a:spcAft>
            </a:pPr>
            <a:r>
              <a:rPr lang="en-US" b="1" dirty="0" smtClean="0">
                <a:solidFill>
                  <a:schemeClr val="accent6">
                    <a:lumMod val="75000"/>
                  </a:schemeClr>
                </a:solidFill>
                <a:latin typeface="Times New Roman" panose="02020603050405020304" pitchFamily="18" charset="0"/>
                <a:cs typeface="Times New Roman" panose="02020603050405020304" pitchFamily="18" charset="0"/>
              </a:rPr>
              <a:t>3. LỰA CHỌN CHỦ ĐẦU TƯ DỰ ÁN CẢI TẠO, XÂY DỰNG LẠI NCC </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68)</a:t>
            </a:r>
          </a:p>
        </p:txBody>
      </p:sp>
      <p:grpSp>
        <p:nvGrpSpPr>
          <p:cNvPr id="12" name="Google Shape;992;p53"/>
          <p:cNvGrpSpPr/>
          <p:nvPr/>
        </p:nvGrpSpPr>
        <p:grpSpPr>
          <a:xfrm>
            <a:off x="8721556" y="4598678"/>
            <a:ext cx="359905" cy="383903"/>
            <a:chOff x="3625816" y="1393740"/>
            <a:chExt cx="289966" cy="306926"/>
          </a:xfrm>
        </p:grpSpPr>
        <p:sp>
          <p:nvSpPr>
            <p:cNvPr id="13" name="Google Shape;993;p53"/>
            <p:cNvSpPr/>
            <p:nvPr/>
          </p:nvSpPr>
          <p:spPr>
            <a:xfrm>
              <a:off x="3773068" y="1393740"/>
              <a:ext cx="142714" cy="169600"/>
            </a:xfrm>
            <a:custGeom>
              <a:avLst/>
              <a:gdLst/>
              <a:ahLst/>
              <a:cxnLst/>
              <a:rect l="l" t="t" r="r" b="b"/>
              <a:pathLst>
                <a:path w="2516" h="2990" extrusionOk="0">
                  <a:moveTo>
                    <a:pt x="1258" y="1"/>
                  </a:moveTo>
                  <a:lnTo>
                    <a:pt x="810" y="998"/>
                  </a:lnTo>
                  <a:lnTo>
                    <a:pt x="0" y="1495"/>
                  </a:lnTo>
                  <a:lnTo>
                    <a:pt x="810" y="1994"/>
                  </a:lnTo>
                  <a:lnTo>
                    <a:pt x="1258" y="2989"/>
                  </a:lnTo>
                  <a:lnTo>
                    <a:pt x="1707" y="1994"/>
                  </a:lnTo>
                  <a:lnTo>
                    <a:pt x="2516" y="1495"/>
                  </a:lnTo>
                  <a:lnTo>
                    <a:pt x="1707" y="998"/>
                  </a:lnTo>
                  <a:lnTo>
                    <a:pt x="12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94;p53"/>
            <p:cNvSpPr/>
            <p:nvPr/>
          </p:nvSpPr>
          <p:spPr>
            <a:xfrm>
              <a:off x="3625816" y="1585803"/>
              <a:ext cx="96769" cy="114863"/>
            </a:xfrm>
            <a:custGeom>
              <a:avLst/>
              <a:gdLst/>
              <a:ahLst/>
              <a:cxnLst/>
              <a:rect l="l" t="t" r="r" b="b"/>
              <a:pathLst>
                <a:path w="1706" h="2025" extrusionOk="0">
                  <a:moveTo>
                    <a:pt x="854" y="0"/>
                  </a:moveTo>
                  <a:lnTo>
                    <a:pt x="549" y="676"/>
                  </a:lnTo>
                  <a:lnTo>
                    <a:pt x="1" y="1012"/>
                  </a:lnTo>
                  <a:lnTo>
                    <a:pt x="549" y="1350"/>
                  </a:lnTo>
                  <a:lnTo>
                    <a:pt x="854" y="2025"/>
                  </a:lnTo>
                  <a:lnTo>
                    <a:pt x="1157" y="1350"/>
                  </a:lnTo>
                  <a:lnTo>
                    <a:pt x="1705" y="1012"/>
                  </a:lnTo>
                  <a:lnTo>
                    <a:pt x="1157" y="676"/>
                  </a:lnTo>
                  <a:lnTo>
                    <a:pt x="8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TextBox 14">
            <a:extLst>
              <a:ext uri="{FF2B5EF4-FFF2-40B4-BE49-F238E27FC236}">
                <a16:creationId xmlns="" xmlns:a16="http://schemas.microsoft.com/office/drawing/2014/main" id="{20CE801D-DCC8-4199-8ABC-8891D0A26795}"/>
              </a:ext>
            </a:extLst>
          </p:cNvPr>
          <p:cNvSpPr txBox="1"/>
          <p:nvPr/>
        </p:nvSpPr>
        <p:spPr>
          <a:xfrm>
            <a:off x="1018520" y="2418836"/>
            <a:ext cx="8293138"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err="1" smtClean="0">
                <a:solidFill>
                  <a:srgbClr val="FF0000"/>
                </a:solidFill>
                <a:latin typeface="Times New Roman" panose="02020603050405020304" pitchFamily="18" charset="0"/>
                <a:ea typeface="Arial"/>
                <a:cs typeface="Times New Roman" panose="02020603050405020304" pitchFamily="18" charset="0"/>
              </a:rPr>
              <a:t>Nghị</a:t>
            </a:r>
            <a:r>
              <a:rPr lang="en-US" dirty="0" smtClean="0">
                <a:solidFill>
                  <a:srgbClr val="FF0000"/>
                </a:solidFill>
                <a:latin typeface="Times New Roman" panose="02020603050405020304" pitchFamily="18" charset="0"/>
                <a:ea typeface="Arial"/>
                <a:cs typeface="Times New Roman" panose="02020603050405020304" pitchFamily="18" charset="0"/>
              </a:rPr>
              <a:t> </a:t>
            </a:r>
            <a:r>
              <a:rPr lang="en-US" dirty="0" err="1" smtClean="0">
                <a:solidFill>
                  <a:srgbClr val="FF0000"/>
                </a:solidFill>
                <a:latin typeface="Times New Roman" panose="02020603050405020304" pitchFamily="18" charset="0"/>
                <a:ea typeface="Arial"/>
                <a:cs typeface="Times New Roman" panose="02020603050405020304" pitchFamily="18" charset="0"/>
              </a:rPr>
              <a:t>định</a:t>
            </a:r>
            <a:r>
              <a:rPr lang="en-US" dirty="0" smtClean="0">
                <a:solidFill>
                  <a:srgbClr val="FF0000"/>
                </a:solidFill>
                <a:latin typeface="Times New Roman" panose="02020603050405020304" pitchFamily="18" charset="0"/>
                <a:ea typeface="Arial"/>
                <a:cs typeface="Times New Roman" panose="02020603050405020304" pitchFamily="18" charset="0"/>
              </a:rPr>
              <a:t> </a:t>
            </a:r>
            <a:r>
              <a:rPr lang="en-US" dirty="0" err="1">
                <a:solidFill>
                  <a:srgbClr val="FF0000"/>
                </a:solidFill>
                <a:latin typeface="Times New Roman" panose="02020603050405020304" pitchFamily="18" charset="0"/>
                <a:ea typeface="Arial"/>
                <a:cs typeface="Times New Roman" panose="02020603050405020304" pitchFamily="18" charset="0"/>
              </a:rPr>
              <a:t>số</a:t>
            </a:r>
            <a:r>
              <a:rPr lang="en-US" dirty="0">
                <a:solidFill>
                  <a:srgbClr val="FF0000"/>
                </a:solidFill>
                <a:latin typeface="Times New Roman" panose="02020603050405020304" pitchFamily="18" charset="0"/>
                <a:ea typeface="Arial"/>
                <a:cs typeface="Times New Roman" panose="02020603050405020304" pitchFamily="18" charset="0"/>
              </a:rPr>
              <a:t> </a:t>
            </a:r>
            <a:r>
              <a:rPr lang="en-US" dirty="0" smtClean="0">
                <a:solidFill>
                  <a:srgbClr val="FF0000"/>
                </a:solidFill>
                <a:latin typeface="Times New Roman" panose="02020603050405020304" pitchFamily="18" charset="0"/>
                <a:ea typeface="Arial"/>
                <a:cs typeface="Times New Roman" panose="02020603050405020304" pitchFamily="18" charset="0"/>
              </a:rPr>
              <a:t>98/2024/NĐ-CP: </a:t>
            </a:r>
            <a:r>
              <a:rPr lang="en-US" dirty="0" err="1" smtClean="0">
                <a:solidFill>
                  <a:srgbClr val="FF0000"/>
                </a:solidFill>
                <a:latin typeface="Times New Roman" panose="02020603050405020304" pitchFamily="18" charset="0"/>
                <a:ea typeface="Arial"/>
                <a:cs typeface="Times New Roman" panose="02020603050405020304" pitchFamily="18" charset="0"/>
              </a:rPr>
              <a:t>Các</a:t>
            </a:r>
            <a:r>
              <a:rPr lang="en-US" dirty="0" smtClean="0">
                <a:solidFill>
                  <a:srgbClr val="FF0000"/>
                </a:solidFill>
                <a:latin typeface="Times New Roman" panose="02020603050405020304" pitchFamily="18" charset="0"/>
                <a:ea typeface="Arial"/>
                <a:cs typeface="Times New Roman" panose="02020603050405020304" pitchFamily="18" charset="0"/>
              </a:rPr>
              <a:t> </a:t>
            </a:r>
            <a:r>
              <a:rPr lang="en-US" dirty="0" err="1">
                <a:solidFill>
                  <a:srgbClr val="FF0000"/>
                </a:solidFill>
                <a:latin typeface="Times New Roman" panose="02020603050405020304" pitchFamily="18" charset="0"/>
                <a:ea typeface="Arial"/>
                <a:cs typeface="Times New Roman" panose="02020603050405020304" pitchFamily="18" charset="0"/>
              </a:rPr>
              <a:t>hình</a:t>
            </a:r>
            <a:r>
              <a:rPr lang="en-US" dirty="0">
                <a:solidFill>
                  <a:srgbClr val="FF0000"/>
                </a:solidFill>
                <a:latin typeface="Times New Roman" panose="02020603050405020304" pitchFamily="18" charset="0"/>
                <a:ea typeface="Arial"/>
                <a:cs typeface="Times New Roman" panose="02020603050405020304" pitchFamily="18" charset="0"/>
              </a:rPr>
              <a:t> </a:t>
            </a:r>
            <a:r>
              <a:rPr lang="en-US" dirty="0" err="1">
                <a:solidFill>
                  <a:srgbClr val="FF0000"/>
                </a:solidFill>
                <a:latin typeface="Times New Roman" panose="02020603050405020304" pitchFamily="18" charset="0"/>
                <a:ea typeface="Arial"/>
                <a:cs typeface="Times New Roman" panose="02020603050405020304" pitchFamily="18" charset="0"/>
              </a:rPr>
              <a:t>thức</a:t>
            </a:r>
            <a:r>
              <a:rPr lang="en-US" dirty="0">
                <a:solidFill>
                  <a:srgbClr val="FF0000"/>
                </a:solidFill>
                <a:latin typeface="Times New Roman" panose="02020603050405020304" pitchFamily="18" charset="0"/>
                <a:ea typeface="Arial"/>
                <a:cs typeface="Times New Roman" panose="02020603050405020304" pitchFamily="18" charset="0"/>
              </a:rPr>
              <a:t> </a:t>
            </a:r>
            <a:r>
              <a:rPr lang="en-US" dirty="0" err="1">
                <a:solidFill>
                  <a:srgbClr val="FF0000"/>
                </a:solidFill>
                <a:latin typeface="Times New Roman" panose="02020603050405020304" pitchFamily="18" charset="0"/>
                <a:ea typeface="Arial"/>
                <a:cs typeface="Times New Roman" panose="02020603050405020304" pitchFamily="18" charset="0"/>
              </a:rPr>
              <a:t>lựa</a:t>
            </a:r>
            <a:r>
              <a:rPr lang="en-US" dirty="0">
                <a:solidFill>
                  <a:srgbClr val="FF0000"/>
                </a:solidFill>
                <a:latin typeface="Times New Roman" panose="02020603050405020304" pitchFamily="18" charset="0"/>
                <a:ea typeface="Arial"/>
                <a:cs typeface="Times New Roman" panose="02020603050405020304" pitchFamily="18" charset="0"/>
              </a:rPr>
              <a:t> </a:t>
            </a:r>
            <a:r>
              <a:rPr lang="en-US" dirty="0" err="1">
                <a:solidFill>
                  <a:srgbClr val="FF0000"/>
                </a:solidFill>
                <a:latin typeface="Times New Roman" panose="02020603050405020304" pitchFamily="18" charset="0"/>
                <a:ea typeface="Arial"/>
                <a:cs typeface="Times New Roman" panose="02020603050405020304" pitchFamily="18" charset="0"/>
              </a:rPr>
              <a:t>chọn</a:t>
            </a:r>
            <a:r>
              <a:rPr lang="en-US" dirty="0">
                <a:solidFill>
                  <a:srgbClr val="FF0000"/>
                </a:solidFill>
                <a:latin typeface="Times New Roman" panose="02020603050405020304" pitchFamily="18" charset="0"/>
                <a:ea typeface="Arial"/>
                <a:cs typeface="Times New Roman" panose="02020603050405020304" pitchFamily="18" charset="0"/>
              </a:rPr>
              <a:t> </a:t>
            </a:r>
            <a:r>
              <a:rPr lang="en-US" dirty="0" err="1">
                <a:solidFill>
                  <a:srgbClr val="FF0000"/>
                </a:solidFill>
                <a:latin typeface="Times New Roman" panose="02020603050405020304" pitchFamily="18" charset="0"/>
                <a:ea typeface="Arial"/>
                <a:cs typeface="Times New Roman" panose="02020603050405020304" pitchFamily="18" charset="0"/>
              </a:rPr>
              <a:t>chủ</a:t>
            </a:r>
            <a:r>
              <a:rPr lang="en-US" dirty="0">
                <a:solidFill>
                  <a:srgbClr val="FF0000"/>
                </a:solidFill>
                <a:latin typeface="Times New Roman" panose="02020603050405020304" pitchFamily="18" charset="0"/>
                <a:ea typeface="Arial"/>
                <a:cs typeface="Times New Roman" panose="02020603050405020304" pitchFamily="18" charset="0"/>
              </a:rPr>
              <a:t> đầu </a:t>
            </a:r>
            <a:r>
              <a:rPr lang="en-US" dirty="0" err="1">
                <a:solidFill>
                  <a:srgbClr val="FF0000"/>
                </a:solidFill>
                <a:latin typeface="Times New Roman" panose="02020603050405020304" pitchFamily="18" charset="0"/>
                <a:ea typeface="Arial"/>
                <a:cs typeface="Times New Roman" panose="02020603050405020304" pitchFamily="18" charset="0"/>
              </a:rPr>
              <a:t>tư</a:t>
            </a:r>
            <a:r>
              <a:rPr lang="en-US" dirty="0">
                <a:solidFill>
                  <a:srgbClr val="FF0000"/>
                </a:solidFill>
                <a:latin typeface="Times New Roman" panose="02020603050405020304" pitchFamily="18" charset="0"/>
                <a:ea typeface="Arial"/>
                <a:cs typeface="Times New Roman" panose="02020603050405020304" pitchFamily="18" charset="0"/>
              </a:rPr>
              <a:t> </a:t>
            </a:r>
            <a:r>
              <a:rPr lang="en-US" dirty="0" err="1">
                <a:solidFill>
                  <a:srgbClr val="FF0000"/>
                </a:solidFill>
                <a:latin typeface="Times New Roman" panose="02020603050405020304" pitchFamily="18" charset="0"/>
                <a:ea typeface="Arial"/>
                <a:cs typeface="Times New Roman" panose="02020603050405020304" pitchFamily="18" charset="0"/>
              </a:rPr>
              <a:t>dự</a:t>
            </a:r>
            <a:r>
              <a:rPr lang="en-US" dirty="0">
                <a:solidFill>
                  <a:srgbClr val="FF0000"/>
                </a:solidFill>
                <a:latin typeface="Times New Roman" panose="02020603050405020304" pitchFamily="18" charset="0"/>
                <a:ea typeface="Arial"/>
                <a:cs typeface="Times New Roman" panose="02020603050405020304" pitchFamily="18" charset="0"/>
              </a:rPr>
              <a:t> án </a:t>
            </a:r>
            <a:r>
              <a:rPr lang="en-US" dirty="0" err="1">
                <a:solidFill>
                  <a:srgbClr val="FF0000"/>
                </a:solidFill>
                <a:latin typeface="Times New Roman" panose="02020603050405020304" pitchFamily="18" charset="0"/>
                <a:ea typeface="Arial"/>
                <a:cs typeface="Times New Roman" panose="02020603050405020304" pitchFamily="18" charset="0"/>
              </a:rPr>
              <a:t>cải</a:t>
            </a:r>
            <a:r>
              <a:rPr lang="en-US" dirty="0">
                <a:solidFill>
                  <a:srgbClr val="FF0000"/>
                </a:solidFill>
                <a:latin typeface="Times New Roman" panose="02020603050405020304" pitchFamily="18" charset="0"/>
                <a:ea typeface="Arial"/>
                <a:cs typeface="Times New Roman" panose="02020603050405020304" pitchFamily="18" charset="0"/>
              </a:rPr>
              <a:t> </a:t>
            </a:r>
            <a:r>
              <a:rPr lang="en-US" dirty="0" err="1">
                <a:solidFill>
                  <a:srgbClr val="FF0000"/>
                </a:solidFill>
                <a:latin typeface="Times New Roman" panose="02020603050405020304" pitchFamily="18" charset="0"/>
                <a:ea typeface="Arial"/>
                <a:cs typeface="Times New Roman" panose="02020603050405020304" pitchFamily="18" charset="0"/>
              </a:rPr>
              <a:t>tạo</a:t>
            </a:r>
            <a:r>
              <a:rPr lang="en-US" dirty="0">
                <a:solidFill>
                  <a:srgbClr val="FF0000"/>
                </a:solidFill>
                <a:latin typeface="Times New Roman" panose="02020603050405020304" pitchFamily="18" charset="0"/>
                <a:ea typeface="Arial"/>
                <a:cs typeface="Times New Roman" panose="02020603050405020304" pitchFamily="18" charset="0"/>
              </a:rPr>
              <a:t>, xây dựng lại </a:t>
            </a:r>
            <a:r>
              <a:rPr lang="en-US" dirty="0" err="1">
                <a:solidFill>
                  <a:srgbClr val="FF0000"/>
                </a:solidFill>
                <a:latin typeface="Times New Roman" panose="02020603050405020304" pitchFamily="18" charset="0"/>
                <a:ea typeface="Arial"/>
                <a:cs typeface="Times New Roman" panose="02020603050405020304" pitchFamily="18" charset="0"/>
              </a:rPr>
              <a:t>nhà</a:t>
            </a:r>
            <a:r>
              <a:rPr lang="en-US" dirty="0">
                <a:solidFill>
                  <a:srgbClr val="FF0000"/>
                </a:solidFill>
                <a:latin typeface="Times New Roman" panose="02020603050405020304" pitchFamily="18" charset="0"/>
                <a:ea typeface="Arial"/>
                <a:cs typeface="Times New Roman" panose="02020603050405020304" pitchFamily="18" charset="0"/>
              </a:rPr>
              <a:t> </a:t>
            </a:r>
            <a:r>
              <a:rPr lang="en-US" dirty="0" err="1">
                <a:solidFill>
                  <a:srgbClr val="FF0000"/>
                </a:solidFill>
                <a:latin typeface="Times New Roman" panose="02020603050405020304" pitchFamily="18" charset="0"/>
                <a:ea typeface="Arial"/>
                <a:cs typeface="Times New Roman" panose="02020603050405020304" pitchFamily="18" charset="0"/>
              </a:rPr>
              <a:t>chung</a:t>
            </a:r>
            <a:r>
              <a:rPr lang="en-US" dirty="0">
                <a:solidFill>
                  <a:srgbClr val="FF0000"/>
                </a:solidFill>
                <a:latin typeface="Times New Roman" panose="02020603050405020304" pitchFamily="18" charset="0"/>
                <a:ea typeface="Arial"/>
                <a:cs typeface="Times New Roman" panose="02020603050405020304" pitchFamily="18" charset="0"/>
              </a:rPr>
              <a:t> </a:t>
            </a:r>
            <a:r>
              <a:rPr lang="en-US" dirty="0" err="1">
                <a:solidFill>
                  <a:srgbClr val="FF0000"/>
                </a:solidFill>
                <a:latin typeface="Times New Roman" panose="02020603050405020304" pitchFamily="18" charset="0"/>
                <a:ea typeface="Arial"/>
                <a:cs typeface="Times New Roman" panose="02020603050405020304" pitchFamily="18" charset="0"/>
              </a:rPr>
              <a:t>cư</a:t>
            </a:r>
            <a:r>
              <a:rPr lang="en-US" dirty="0">
                <a:solidFill>
                  <a:srgbClr val="FF0000"/>
                </a:solidFill>
                <a:latin typeface="Times New Roman" panose="02020603050405020304" pitchFamily="18" charset="0"/>
                <a:ea typeface="Arial"/>
                <a:cs typeface="Times New Roman" panose="02020603050405020304" pitchFamily="18" charset="0"/>
              </a:rPr>
              <a:t> </a:t>
            </a:r>
            <a:endParaRPr lang="en-US" dirty="0" smtClean="0">
              <a:solidFill>
                <a:srgbClr val="FF0000"/>
              </a:solidFill>
              <a:latin typeface="Times New Roman" panose="02020603050405020304" pitchFamily="18" charset="0"/>
              <a:ea typeface="Arial"/>
              <a:cs typeface="Times New Roman" panose="02020603050405020304" pitchFamily="18" charset="0"/>
            </a:endParaRPr>
          </a:p>
          <a:p>
            <a:r>
              <a:rPr lang="en-US" dirty="0" smtClean="0">
                <a:solidFill>
                  <a:srgbClr val="FF0000"/>
                </a:solidFill>
                <a:latin typeface="Times New Roman" panose="02020603050405020304" pitchFamily="18" charset="0"/>
                <a:ea typeface="Arial"/>
                <a:cs typeface="Times New Roman" panose="02020603050405020304" pitchFamily="18" charset="0"/>
              </a:rPr>
              <a:t>(</a:t>
            </a:r>
            <a:r>
              <a:rPr lang="en-US" dirty="0" err="1">
                <a:solidFill>
                  <a:srgbClr val="FF0000"/>
                </a:solidFill>
                <a:latin typeface="Times New Roman" panose="02020603050405020304" pitchFamily="18" charset="0"/>
                <a:ea typeface="Arial"/>
                <a:cs typeface="Times New Roman" panose="02020603050405020304" pitchFamily="18" charset="0"/>
              </a:rPr>
              <a:t>Điều</a:t>
            </a:r>
            <a:r>
              <a:rPr lang="en-US" dirty="0">
                <a:solidFill>
                  <a:srgbClr val="FF0000"/>
                </a:solidFill>
                <a:latin typeface="Times New Roman" panose="02020603050405020304" pitchFamily="18" charset="0"/>
                <a:ea typeface="Arial"/>
                <a:cs typeface="Times New Roman" panose="02020603050405020304" pitchFamily="18" charset="0"/>
              </a:rPr>
              <a:t> 15, 16, 17 </a:t>
            </a:r>
            <a:r>
              <a:rPr lang="en-US" dirty="0" err="1">
                <a:solidFill>
                  <a:srgbClr val="FF0000"/>
                </a:solidFill>
                <a:latin typeface="Times New Roman" panose="02020603050405020304" pitchFamily="18" charset="0"/>
                <a:ea typeface="Arial"/>
                <a:cs typeface="Times New Roman" panose="02020603050405020304" pitchFamily="18" charset="0"/>
              </a:rPr>
              <a:t>và</a:t>
            </a:r>
            <a:r>
              <a:rPr lang="en-US" dirty="0">
                <a:solidFill>
                  <a:srgbClr val="FF0000"/>
                </a:solidFill>
                <a:latin typeface="Times New Roman" panose="02020603050405020304" pitchFamily="18" charset="0"/>
                <a:ea typeface="Arial"/>
                <a:cs typeface="Times New Roman" panose="02020603050405020304" pitchFamily="18" charset="0"/>
              </a:rPr>
              <a:t> </a:t>
            </a:r>
            <a:r>
              <a:rPr lang="en-US" dirty="0" err="1">
                <a:solidFill>
                  <a:srgbClr val="FF0000"/>
                </a:solidFill>
                <a:latin typeface="Times New Roman" panose="02020603050405020304" pitchFamily="18" charset="0"/>
                <a:ea typeface="Arial"/>
                <a:cs typeface="Times New Roman" panose="02020603050405020304" pitchFamily="18" charset="0"/>
              </a:rPr>
              <a:t>Điều</a:t>
            </a:r>
            <a:r>
              <a:rPr lang="en-US" dirty="0">
                <a:solidFill>
                  <a:srgbClr val="FF0000"/>
                </a:solidFill>
                <a:latin typeface="Times New Roman" panose="02020603050405020304" pitchFamily="18" charset="0"/>
                <a:ea typeface="Arial"/>
                <a:cs typeface="Times New Roman" panose="02020603050405020304" pitchFamily="18" charset="0"/>
              </a:rPr>
              <a:t> </a:t>
            </a:r>
            <a:r>
              <a:rPr lang="en-US" dirty="0" smtClean="0">
                <a:solidFill>
                  <a:srgbClr val="FF0000"/>
                </a:solidFill>
                <a:latin typeface="Times New Roman" panose="02020603050405020304" pitchFamily="18" charset="0"/>
                <a:ea typeface="Arial"/>
                <a:cs typeface="Times New Roman" panose="02020603050405020304" pitchFamily="18" charset="0"/>
              </a:rPr>
              <a:t>18)</a:t>
            </a:r>
            <a:endParaRPr lang="en-US" dirty="0">
              <a:solidFill>
                <a:srgbClr val="FF0000"/>
              </a:solidFill>
              <a:latin typeface="Times New Roman" panose="02020603050405020304" pitchFamily="18" charset="0"/>
              <a:ea typeface="Arial"/>
              <a:cs typeface="Times New Roman" panose="02020603050405020304" pitchFamily="18" charset="0"/>
            </a:endParaRPr>
          </a:p>
        </p:txBody>
      </p:sp>
      <p:sp>
        <p:nvSpPr>
          <p:cNvPr id="16" name="TextBox 15">
            <a:extLst>
              <a:ext uri="{FF2B5EF4-FFF2-40B4-BE49-F238E27FC236}">
                <a16:creationId xmlns="" xmlns:a16="http://schemas.microsoft.com/office/drawing/2014/main" id="{E7556480-326C-4827-A116-A5ADED6543A0}"/>
              </a:ext>
            </a:extLst>
          </p:cNvPr>
          <p:cNvSpPr txBox="1"/>
          <p:nvPr/>
        </p:nvSpPr>
        <p:spPr>
          <a:xfrm>
            <a:off x="1792348" y="2985479"/>
            <a:ext cx="2135903" cy="1815882"/>
          </a:xfrm>
          <a:prstGeom prst="rect">
            <a:avLst/>
          </a:prstGeom>
          <a:solidFill>
            <a:srgbClr val="FFFF00"/>
          </a:solidFill>
          <a:ln/>
        </p:spPr>
        <p:style>
          <a:lnRef idx="2">
            <a:schemeClr val="accent6"/>
          </a:lnRef>
          <a:fillRef idx="1">
            <a:schemeClr val="lt1"/>
          </a:fillRef>
          <a:effectRef idx="0">
            <a:schemeClr val="accent6"/>
          </a:effectRef>
          <a:fontRef idx="minor">
            <a:schemeClr val="dk1"/>
          </a:fontRef>
        </p:style>
        <p:txBody>
          <a:bodyPr wrap="square">
            <a:spAutoFit/>
          </a:bodyPr>
          <a:lstStyle>
            <a:defPPr marR="0" lvl="0" algn="l" rtl="0">
              <a:lnSpc>
                <a:spcPct val="100000"/>
              </a:lnSpc>
              <a:spcBef>
                <a:spcPts val="0"/>
              </a:spcBef>
              <a:spcAft>
                <a:spcPts val="0"/>
              </a:spcAft>
              <a:defRPr/>
            </a:defPPr>
            <a:lvl1pPr algn="ctr">
              <a:defRPr>
                <a:solidFill>
                  <a:srgbClr val="7030A0"/>
                </a:solidFill>
                <a:latin typeface="Times New Roman" panose="02020603050405020304" pitchFamily="18" charset="0"/>
                <a:ea typeface="Arial"/>
                <a:cs typeface="Times New Roman" panose="02020603050405020304" pitchFamily="18" charset="0"/>
              </a:defRPr>
            </a:lvl1pPr>
          </a:lstStyle>
          <a:p>
            <a:r>
              <a:rPr lang="en-US" dirty="0" err="1"/>
              <a:t>Thỏa</a:t>
            </a:r>
            <a:r>
              <a:rPr lang="en-US" dirty="0"/>
              <a:t> </a:t>
            </a:r>
            <a:r>
              <a:rPr lang="en-US" dirty="0" err="1"/>
              <a:t>thuận</a:t>
            </a:r>
            <a:r>
              <a:rPr lang="en-US" dirty="0"/>
              <a:t> </a:t>
            </a:r>
            <a:r>
              <a:rPr lang="en-US" dirty="0" err="1"/>
              <a:t>nhận</a:t>
            </a:r>
            <a:r>
              <a:rPr lang="en-US" dirty="0"/>
              <a:t> </a:t>
            </a:r>
            <a:r>
              <a:rPr lang="en-US" dirty="0" err="1"/>
              <a:t>chuyển</a:t>
            </a:r>
            <a:r>
              <a:rPr lang="en-US" dirty="0"/>
              <a:t> </a:t>
            </a:r>
            <a:r>
              <a:rPr lang="en-US" dirty="0" err="1"/>
              <a:t>nhượng</a:t>
            </a:r>
            <a:r>
              <a:rPr lang="en-US" dirty="0"/>
              <a:t> </a:t>
            </a:r>
            <a:r>
              <a:rPr lang="en-US" dirty="0" err="1"/>
              <a:t>quyền</a:t>
            </a:r>
            <a:r>
              <a:rPr lang="en-US" dirty="0"/>
              <a:t> </a:t>
            </a:r>
            <a:r>
              <a:rPr lang="en-US" dirty="0" err="1"/>
              <a:t>sử</a:t>
            </a:r>
            <a:r>
              <a:rPr lang="en-US" dirty="0"/>
              <a:t> </a:t>
            </a:r>
            <a:r>
              <a:rPr lang="en-US" dirty="0" err="1"/>
              <a:t>dụng</a:t>
            </a:r>
            <a:r>
              <a:rPr lang="en-US" dirty="0"/>
              <a:t> </a:t>
            </a:r>
            <a:r>
              <a:rPr lang="en-US" dirty="0" err="1"/>
              <a:t>đất</a:t>
            </a:r>
            <a:r>
              <a:rPr lang="en-US" dirty="0"/>
              <a:t> </a:t>
            </a:r>
            <a:r>
              <a:rPr lang="en-US" dirty="0" err="1"/>
              <a:t>theo</a:t>
            </a:r>
            <a:r>
              <a:rPr lang="en-US" dirty="0"/>
              <a:t> </a:t>
            </a:r>
            <a:r>
              <a:rPr lang="en-US" dirty="0" err="1"/>
              <a:t>quy</a:t>
            </a:r>
            <a:r>
              <a:rPr lang="en-US" dirty="0"/>
              <a:t> </a:t>
            </a:r>
            <a:r>
              <a:rPr lang="en-US" dirty="0" err="1"/>
              <a:t>định</a:t>
            </a:r>
            <a:r>
              <a:rPr lang="en-US" dirty="0"/>
              <a:t> </a:t>
            </a:r>
            <a:r>
              <a:rPr lang="en-US" dirty="0" err="1"/>
              <a:t>tại</a:t>
            </a:r>
            <a:r>
              <a:rPr lang="en-US" dirty="0"/>
              <a:t> khoản 11 </a:t>
            </a:r>
            <a:r>
              <a:rPr lang="en-US" dirty="0" err="1"/>
              <a:t>Điều</a:t>
            </a:r>
            <a:r>
              <a:rPr lang="en-US" dirty="0"/>
              <a:t> 60 </a:t>
            </a:r>
            <a:r>
              <a:rPr lang="en-US" dirty="0" smtClean="0"/>
              <a:t>LNO (</a:t>
            </a:r>
            <a:r>
              <a:rPr lang="en-US" dirty="0" err="1" smtClean="0"/>
              <a:t>không</a:t>
            </a:r>
            <a:r>
              <a:rPr lang="en-US" dirty="0" smtClean="0"/>
              <a:t> </a:t>
            </a:r>
            <a:r>
              <a:rPr lang="en-US" dirty="0" err="1"/>
              <a:t>áp</a:t>
            </a:r>
            <a:r>
              <a:rPr lang="en-US" dirty="0"/>
              <a:t> </a:t>
            </a:r>
            <a:r>
              <a:rPr lang="en-US" dirty="0" err="1"/>
              <a:t>dụng</a:t>
            </a:r>
            <a:r>
              <a:rPr lang="en-US" dirty="0"/>
              <a:t> </a:t>
            </a:r>
            <a:r>
              <a:rPr lang="en-US" dirty="0" err="1"/>
              <a:t>cho</a:t>
            </a:r>
            <a:r>
              <a:rPr lang="en-US" dirty="0"/>
              <a:t> </a:t>
            </a:r>
            <a:r>
              <a:rPr lang="en-US" dirty="0" err="1"/>
              <a:t>trường</a:t>
            </a:r>
            <a:r>
              <a:rPr lang="en-US" dirty="0"/>
              <a:t> </a:t>
            </a:r>
            <a:r>
              <a:rPr lang="en-US" dirty="0" err="1"/>
              <a:t>họp</a:t>
            </a:r>
            <a:r>
              <a:rPr lang="en-US" dirty="0"/>
              <a:t> </a:t>
            </a:r>
            <a:r>
              <a:rPr lang="en-US" dirty="0" err="1"/>
              <a:t>còn</a:t>
            </a:r>
            <a:r>
              <a:rPr lang="en-US" dirty="0"/>
              <a:t> DT </a:t>
            </a:r>
            <a:r>
              <a:rPr lang="en-US" dirty="0" err="1"/>
              <a:t>nhà</a:t>
            </a:r>
            <a:r>
              <a:rPr lang="en-US" dirty="0"/>
              <a:t> </a:t>
            </a:r>
            <a:r>
              <a:rPr lang="en-US" dirty="0" err="1"/>
              <a:t>thuộc</a:t>
            </a:r>
            <a:r>
              <a:rPr lang="en-US" dirty="0"/>
              <a:t> TS </a:t>
            </a:r>
            <a:r>
              <a:rPr lang="en-US" dirty="0" err="1"/>
              <a:t>công</a:t>
            </a:r>
            <a:r>
              <a:rPr lang="en-US" dirty="0"/>
              <a:t>, </a:t>
            </a:r>
            <a:r>
              <a:rPr lang="en-US" dirty="0" err="1"/>
              <a:t>trừ</a:t>
            </a:r>
            <a:r>
              <a:rPr lang="en-US" dirty="0"/>
              <a:t> DT </a:t>
            </a:r>
            <a:r>
              <a:rPr lang="en-US" dirty="0" err="1"/>
              <a:t>nhà</a:t>
            </a:r>
            <a:r>
              <a:rPr lang="en-US" dirty="0"/>
              <a:t> </a:t>
            </a:r>
            <a:r>
              <a:rPr lang="en-US" dirty="0" err="1"/>
              <a:t>sử</a:t>
            </a:r>
            <a:r>
              <a:rPr lang="en-US" dirty="0"/>
              <a:t> </a:t>
            </a:r>
            <a:r>
              <a:rPr lang="en-US" dirty="0" err="1"/>
              <a:t>dụng</a:t>
            </a:r>
            <a:r>
              <a:rPr lang="en-US" dirty="0"/>
              <a:t> </a:t>
            </a:r>
            <a:r>
              <a:rPr lang="en-US" dirty="0" err="1"/>
              <a:t>chung</a:t>
            </a:r>
            <a:r>
              <a:rPr lang="en-US" dirty="0"/>
              <a:t> như </a:t>
            </a:r>
            <a:r>
              <a:rPr lang="en-US" dirty="0" err="1"/>
              <a:t>hành</a:t>
            </a:r>
            <a:r>
              <a:rPr lang="en-US" dirty="0"/>
              <a:t> lang, </a:t>
            </a:r>
            <a:r>
              <a:rPr lang="en-US" dirty="0" err="1"/>
              <a:t>cầu</a:t>
            </a:r>
            <a:r>
              <a:rPr lang="en-US" dirty="0"/>
              <a:t> thang). </a:t>
            </a:r>
          </a:p>
        </p:txBody>
      </p:sp>
      <p:sp>
        <p:nvSpPr>
          <p:cNvPr id="18" name="TextBox 17">
            <a:extLst>
              <a:ext uri="{FF2B5EF4-FFF2-40B4-BE49-F238E27FC236}">
                <a16:creationId xmlns="" xmlns:a16="http://schemas.microsoft.com/office/drawing/2014/main" id="{8DC86C1F-7D39-477C-9409-1B7C0558D8AF}"/>
              </a:ext>
            </a:extLst>
          </p:cNvPr>
          <p:cNvSpPr txBox="1"/>
          <p:nvPr/>
        </p:nvSpPr>
        <p:spPr>
          <a:xfrm>
            <a:off x="4314268" y="2939849"/>
            <a:ext cx="850821" cy="1384995"/>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defPPr marR="0" lvl="0" algn="l" rtl="0">
              <a:lnSpc>
                <a:spcPct val="100000"/>
              </a:lnSpc>
              <a:spcBef>
                <a:spcPts val="0"/>
              </a:spcBef>
              <a:spcAft>
                <a:spcPts val="0"/>
              </a:spcAft>
              <a:defRPr/>
            </a:defPPr>
            <a:lvl1pPr algn="ctr">
              <a:defRPr>
                <a:solidFill>
                  <a:srgbClr val="7030A0"/>
                </a:solidFill>
                <a:latin typeface="Times New Roman" panose="02020603050405020304" pitchFamily="18" charset="0"/>
                <a:ea typeface="Arial"/>
                <a:cs typeface="Times New Roman" panose="02020603050405020304" pitchFamily="18" charset="0"/>
              </a:defRPr>
            </a:lvl1pPr>
          </a:lstStyle>
          <a:p>
            <a:r>
              <a:rPr lang="en-US" dirty="0" err="1"/>
              <a:t>Thỏa</a:t>
            </a:r>
            <a:r>
              <a:rPr lang="en-US" dirty="0"/>
              <a:t> </a:t>
            </a:r>
            <a:r>
              <a:rPr lang="en-US" dirty="0" err="1"/>
              <a:t>thuận</a:t>
            </a:r>
            <a:r>
              <a:rPr lang="en-US" dirty="0"/>
              <a:t> </a:t>
            </a:r>
            <a:r>
              <a:rPr lang="en-US" dirty="0" err="1"/>
              <a:t>thông</a:t>
            </a:r>
            <a:r>
              <a:rPr lang="en-US" dirty="0"/>
              <a:t> qua </a:t>
            </a:r>
            <a:r>
              <a:rPr lang="en-US" dirty="0" err="1"/>
              <a:t>Hội</a:t>
            </a:r>
            <a:r>
              <a:rPr lang="en-US" dirty="0"/>
              <a:t> </a:t>
            </a:r>
            <a:r>
              <a:rPr lang="en-US" dirty="0" err="1"/>
              <a:t>nghị</a:t>
            </a:r>
            <a:r>
              <a:rPr lang="en-US" dirty="0"/>
              <a:t> </a:t>
            </a:r>
            <a:r>
              <a:rPr lang="en-US" dirty="0" err="1"/>
              <a:t>nhà</a:t>
            </a:r>
            <a:r>
              <a:rPr lang="en-US" dirty="0"/>
              <a:t> </a:t>
            </a:r>
            <a:r>
              <a:rPr lang="en-US" dirty="0" err="1"/>
              <a:t>chung</a:t>
            </a:r>
            <a:r>
              <a:rPr lang="en-US" dirty="0"/>
              <a:t> </a:t>
            </a:r>
            <a:r>
              <a:rPr lang="en-US" dirty="0" err="1"/>
              <a:t>cư</a:t>
            </a:r>
            <a:r>
              <a:rPr lang="en-US" dirty="0"/>
              <a:t> </a:t>
            </a:r>
          </a:p>
        </p:txBody>
      </p:sp>
      <p:sp>
        <p:nvSpPr>
          <p:cNvPr id="19" name="TextBox 18">
            <a:extLst>
              <a:ext uri="{FF2B5EF4-FFF2-40B4-BE49-F238E27FC236}">
                <a16:creationId xmlns="" xmlns:a16="http://schemas.microsoft.com/office/drawing/2014/main" id="{B4ACD916-A245-450B-9FE1-7971C017B23C}"/>
              </a:ext>
            </a:extLst>
          </p:cNvPr>
          <p:cNvSpPr txBox="1"/>
          <p:nvPr/>
        </p:nvSpPr>
        <p:spPr>
          <a:xfrm>
            <a:off x="5551106" y="2939849"/>
            <a:ext cx="740480" cy="1600438"/>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defPPr marR="0" lvl="0" algn="l" rtl="0">
              <a:lnSpc>
                <a:spcPct val="100000"/>
              </a:lnSpc>
              <a:spcBef>
                <a:spcPts val="0"/>
              </a:spcBef>
              <a:spcAft>
                <a:spcPts val="0"/>
              </a:spcAft>
              <a:defRPr/>
            </a:defPPr>
            <a:lvl1pPr algn="ctr">
              <a:defRPr>
                <a:solidFill>
                  <a:srgbClr val="7030A0"/>
                </a:solidFill>
                <a:latin typeface="Times New Roman" panose="02020603050405020304" pitchFamily="18" charset="0"/>
                <a:ea typeface="Arial"/>
                <a:cs typeface="Times New Roman" panose="02020603050405020304" pitchFamily="18" charset="0"/>
              </a:defRPr>
            </a:lvl1pPr>
          </a:lstStyle>
          <a:p>
            <a:r>
              <a:rPr lang="en-US" dirty="0" err="1"/>
              <a:t>Tổ</a:t>
            </a:r>
            <a:r>
              <a:rPr lang="en-US" dirty="0"/>
              <a:t> </a:t>
            </a:r>
            <a:r>
              <a:rPr lang="en-US" dirty="0" err="1"/>
              <a:t>chức</a:t>
            </a:r>
            <a:r>
              <a:rPr lang="en-US" dirty="0"/>
              <a:t> </a:t>
            </a:r>
            <a:r>
              <a:rPr lang="en-US" dirty="0" err="1"/>
              <a:t>đấu</a:t>
            </a:r>
            <a:r>
              <a:rPr lang="en-US" dirty="0"/>
              <a:t> </a:t>
            </a:r>
            <a:r>
              <a:rPr lang="en-US" dirty="0" err="1"/>
              <a:t>thầu</a:t>
            </a:r>
            <a:r>
              <a:rPr lang="en-US" dirty="0"/>
              <a:t> </a:t>
            </a:r>
            <a:r>
              <a:rPr lang="en-US" dirty="0" err="1"/>
              <a:t>lựa</a:t>
            </a:r>
            <a:r>
              <a:rPr lang="en-US" dirty="0"/>
              <a:t> </a:t>
            </a:r>
            <a:r>
              <a:rPr lang="en-US" dirty="0" err="1"/>
              <a:t>chọn</a:t>
            </a:r>
            <a:r>
              <a:rPr lang="en-US" dirty="0"/>
              <a:t> </a:t>
            </a:r>
            <a:r>
              <a:rPr lang="en-US" dirty="0" smtClean="0"/>
              <a:t>CĐT</a:t>
            </a:r>
            <a:endParaRPr lang="en-US" dirty="0"/>
          </a:p>
        </p:txBody>
      </p:sp>
      <p:sp>
        <p:nvSpPr>
          <p:cNvPr id="20" name="TextBox 19">
            <a:extLst>
              <a:ext uri="{FF2B5EF4-FFF2-40B4-BE49-F238E27FC236}">
                <a16:creationId xmlns="" xmlns:a16="http://schemas.microsoft.com/office/drawing/2014/main" id="{C45D3A42-B9BE-4E34-B30A-DDD047EB4FED}"/>
              </a:ext>
            </a:extLst>
          </p:cNvPr>
          <p:cNvSpPr txBox="1"/>
          <p:nvPr/>
        </p:nvSpPr>
        <p:spPr>
          <a:xfrm>
            <a:off x="320629" y="2998240"/>
            <a:ext cx="1085702" cy="1600438"/>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defPPr marR="0" lvl="0" algn="l" rtl="0">
              <a:lnSpc>
                <a:spcPct val="100000"/>
              </a:lnSpc>
              <a:spcBef>
                <a:spcPts val="0"/>
              </a:spcBef>
              <a:spcAft>
                <a:spcPts val="0"/>
              </a:spcAft>
            </a:defPPr>
            <a:lvl1pPr algn="ctr">
              <a:defRPr sz="1300" b="1">
                <a:solidFill>
                  <a:schemeClr val="tx1"/>
                </a:solidFill>
                <a:latin typeface="Times New Roman" panose="02020603050405020304" pitchFamily="18" charset="0"/>
                <a:cs typeface="Times New Roman" panose="02020603050405020304" pitchFamily="18" charset="0"/>
              </a:defRPr>
            </a:lvl1pPr>
          </a:lstStyle>
          <a:p>
            <a:r>
              <a:rPr lang="en-US" sz="1400" b="0" dirty="0" err="1">
                <a:solidFill>
                  <a:srgbClr val="7030A0"/>
                </a:solidFill>
                <a:ea typeface="Arial"/>
              </a:rPr>
              <a:t>Chủ</a:t>
            </a:r>
            <a:r>
              <a:rPr lang="en-US" sz="1400" b="0" dirty="0">
                <a:solidFill>
                  <a:srgbClr val="7030A0"/>
                </a:solidFill>
                <a:ea typeface="Arial"/>
              </a:rPr>
              <a:t> đầu </a:t>
            </a:r>
            <a:r>
              <a:rPr lang="en-US" sz="1400" b="0" dirty="0" err="1">
                <a:solidFill>
                  <a:srgbClr val="7030A0"/>
                </a:solidFill>
                <a:ea typeface="Arial"/>
              </a:rPr>
              <a:t>tư</a:t>
            </a:r>
            <a:r>
              <a:rPr lang="en-US" sz="1400" b="0" dirty="0">
                <a:solidFill>
                  <a:srgbClr val="7030A0"/>
                </a:solidFill>
                <a:ea typeface="Arial"/>
              </a:rPr>
              <a:t> </a:t>
            </a:r>
            <a:r>
              <a:rPr lang="en-US" sz="1400" b="0" dirty="0" err="1">
                <a:solidFill>
                  <a:srgbClr val="7030A0"/>
                </a:solidFill>
                <a:ea typeface="Arial"/>
              </a:rPr>
              <a:t>dự</a:t>
            </a:r>
            <a:r>
              <a:rPr lang="en-US" sz="1400" b="0" dirty="0">
                <a:solidFill>
                  <a:srgbClr val="7030A0"/>
                </a:solidFill>
                <a:ea typeface="Arial"/>
              </a:rPr>
              <a:t> án </a:t>
            </a:r>
            <a:r>
              <a:rPr lang="en-US" sz="1400" b="0" dirty="0" err="1">
                <a:solidFill>
                  <a:srgbClr val="7030A0"/>
                </a:solidFill>
                <a:ea typeface="Arial"/>
              </a:rPr>
              <a:t>cải</a:t>
            </a:r>
            <a:r>
              <a:rPr lang="en-US" sz="1400" b="0" dirty="0">
                <a:solidFill>
                  <a:srgbClr val="7030A0"/>
                </a:solidFill>
                <a:ea typeface="Arial"/>
              </a:rPr>
              <a:t> </a:t>
            </a:r>
            <a:r>
              <a:rPr lang="en-US" sz="1400" b="0" dirty="0" err="1">
                <a:solidFill>
                  <a:srgbClr val="7030A0"/>
                </a:solidFill>
                <a:ea typeface="Arial"/>
              </a:rPr>
              <a:t>tạo</a:t>
            </a:r>
            <a:r>
              <a:rPr lang="en-US" sz="1400" b="0" dirty="0">
                <a:solidFill>
                  <a:srgbClr val="7030A0"/>
                </a:solidFill>
                <a:ea typeface="Arial"/>
              </a:rPr>
              <a:t>, xây dựng </a:t>
            </a:r>
            <a:r>
              <a:rPr lang="en-US" sz="1400" b="0" dirty="0" err="1">
                <a:solidFill>
                  <a:srgbClr val="7030A0"/>
                </a:solidFill>
                <a:ea typeface="Arial"/>
              </a:rPr>
              <a:t>lại</a:t>
            </a:r>
            <a:r>
              <a:rPr lang="en-US" sz="1400" b="0" dirty="0">
                <a:solidFill>
                  <a:srgbClr val="7030A0"/>
                </a:solidFill>
                <a:ea typeface="Arial"/>
              </a:rPr>
              <a:t> </a:t>
            </a:r>
            <a:r>
              <a:rPr lang="en-US" sz="1400" b="0" dirty="0" smtClean="0">
                <a:solidFill>
                  <a:srgbClr val="7030A0"/>
                </a:solidFill>
                <a:ea typeface="Arial"/>
              </a:rPr>
              <a:t>NCC </a:t>
            </a:r>
            <a:r>
              <a:rPr lang="en-US" sz="1400" b="0" dirty="0" err="1">
                <a:solidFill>
                  <a:srgbClr val="7030A0"/>
                </a:solidFill>
                <a:ea typeface="Arial"/>
              </a:rPr>
              <a:t>bằng</a:t>
            </a:r>
            <a:r>
              <a:rPr lang="en-US" sz="1400" b="0" dirty="0">
                <a:solidFill>
                  <a:srgbClr val="7030A0"/>
                </a:solidFill>
                <a:ea typeface="Arial"/>
              </a:rPr>
              <a:t> </a:t>
            </a:r>
            <a:r>
              <a:rPr lang="en-US" sz="1400" b="0" dirty="0" err="1">
                <a:solidFill>
                  <a:srgbClr val="7030A0"/>
                </a:solidFill>
                <a:ea typeface="Arial"/>
              </a:rPr>
              <a:t>nguồn</a:t>
            </a:r>
            <a:r>
              <a:rPr lang="en-US" sz="1400" b="0" dirty="0">
                <a:solidFill>
                  <a:srgbClr val="7030A0"/>
                </a:solidFill>
                <a:ea typeface="Arial"/>
              </a:rPr>
              <a:t> </a:t>
            </a:r>
            <a:r>
              <a:rPr lang="en-US" sz="1400" b="0" dirty="0" err="1">
                <a:solidFill>
                  <a:srgbClr val="7030A0"/>
                </a:solidFill>
                <a:ea typeface="Arial"/>
              </a:rPr>
              <a:t>vốn</a:t>
            </a:r>
            <a:r>
              <a:rPr lang="en-US" sz="1400" b="0" dirty="0">
                <a:solidFill>
                  <a:srgbClr val="7030A0"/>
                </a:solidFill>
                <a:ea typeface="Arial"/>
              </a:rPr>
              <a:t> đầu </a:t>
            </a:r>
            <a:r>
              <a:rPr lang="en-US" sz="1400" b="0" dirty="0" err="1">
                <a:solidFill>
                  <a:srgbClr val="7030A0"/>
                </a:solidFill>
                <a:ea typeface="Arial"/>
              </a:rPr>
              <a:t>tư</a:t>
            </a:r>
            <a:r>
              <a:rPr lang="en-US" sz="1400" b="0" dirty="0">
                <a:solidFill>
                  <a:srgbClr val="7030A0"/>
                </a:solidFill>
                <a:ea typeface="Arial"/>
              </a:rPr>
              <a:t> </a:t>
            </a:r>
            <a:r>
              <a:rPr lang="en-US" sz="1400" b="0" dirty="0" err="1">
                <a:solidFill>
                  <a:srgbClr val="7030A0"/>
                </a:solidFill>
                <a:ea typeface="Arial"/>
              </a:rPr>
              <a:t>công</a:t>
            </a:r>
            <a:endParaRPr lang="en-US" sz="1400" b="0" dirty="0">
              <a:solidFill>
                <a:srgbClr val="7030A0"/>
              </a:solidFill>
              <a:ea typeface="Arial"/>
            </a:endParaRPr>
          </a:p>
        </p:txBody>
      </p:sp>
      <p:sp>
        <p:nvSpPr>
          <p:cNvPr id="21" name="TextBox 20">
            <a:extLst>
              <a:ext uri="{FF2B5EF4-FFF2-40B4-BE49-F238E27FC236}">
                <a16:creationId xmlns="" xmlns:a16="http://schemas.microsoft.com/office/drawing/2014/main" id="{DE054F6F-B580-4FED-A56E-41FBB5769ACE}"/>
              </a:ext>
            </a:extLst>
          </p:cNvPr>
          <p:cNvSpPr txBox="1"/>
          <p:nvPr/>
        </p:nvSpPr>
        <p:spPr>
          <a:xfrm>
            <a:off x="6929307" y="2919353"/>
            <a:ext cx="1857576" cy="738664"/>
          </a:xfrm>
          <a:prstGeom prst="rect">
            <a:avLst/>
          </a:prstGeom>
          <a:solidFill>
            <a:schemeClr val="accent2">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defPPr marR="0" lvl="0" algn="l" rtl="0">
              <a:lnSpc>
                <a:spcPct val="100000"/>
              </a:lnSpc>
              <a:spcBef>
                <a:spcPts val="0"/>
              </a:spcBef>
              <a:spcAft>
                <a:spcPts val="0"/>
              </a:spcAft>
              <a:defRPr/>
            </a:defPPr>
            <a:lvl1pPr algn="ctr">
              <a:defRPr>
                <a:solidFill>
                  <a:srgbClr val="7030A0"/>
                </a:solidFill>
                <a:latin typeface="Times New Roman" panose="02020603050405020304" pitchFamily="18" charset="0"/>
                <a:ea typeface="Arial"/>
                <a:cs typeface="Times New Roman" panose="02020603050405020304" pitchFamily="18" charset="0"/>
              </a:defRPr>
            </a:lvl1pPr>
          </a:lstStyle>
          <a:p>
            <a:r>
              <a:rPr lang="en-US" dirty="0"/>
              <a:t>01 </a:t>
            </a:r>
            <a:r>
              <a:rPr lang="en-US" dirty="0" err="1"/>
              <a:t>nhà</a:t>
            </a:r>
            <a:r>
              <a:rPr lang="en-US" dirty="0"/>
              <a:t> đầu </a:t>
            </a:r>
            <a:r>
              <a:rPr lang="en-US" dirty="0" err="1"/>
              <a:t>tư</a:t>
            </a:r>
            <a:r>
              <a:rPr lang="en-US" dirty="0"/>
              <a:t> </a:t>
            </a:r>
            <a:r>
              <a:rPr lang="en-US" dirty="0" err="1"/>
              <a:t>quan</a:t>
            </a:r>
            <a:r>
              <a:rPr lang="en-US" dirty="0"/>
              <a:t> </a:t>
            </a:r>
            <a:r>
              <a:rPr lang="en-US" dirty="0" err="1"/>
              <a:t>tâm</a:t>
            </a:r>
            <a:r>
              <a:rPr lang="en-US" dirty="0"/>
              <a:t> </a:t>
            </a:r>
            <a:r>
              <a:rPr lang="en-US" dirty="0" err="1"/>
              <a:t>thì</a:t>
            </a:r>
            <a:r>
              <a:rPr lang="en-US" dirty="0"/>
              <a:t> </a:t>
            </a:r>
            <a:r>
              <a:rPr lang="en-US" dirty="0" err="1"/>
              <a:t>thực</a:t>
            </a:r>
            <a:r>
              <a:rPr lang="en-US" dirty="0"/>
              <a:t> </a:t>
            </a:r>
            <a:r>
              <a:rPr lang="en-US" dirty="0" err="1"/>
              <a:t>hiện</a:t>
            </a:r>
            <a:r>
              <a:rPr lang="en-US" dirty="0"/>
              <a:t> </a:t>
            </a:r>
            <a:r>
              <a:rPr lang="en-US" dirty="0" err="1"/>
              <a:t>chấp</a:t>
            </a:r>
            <a:r>
              <a:rPr lang="en-US" dirty="0"/>
              <a:t> </a:t>
            </a:r>
            <a:r>
              <a:rPr lang="en-US" dirty="0" err="1"/>
              <a:t>thuận</a:t>
            </a:r>
            <a:r>
              <a:rPr lang="en-US" dirty="0"/>
              <a:t> </a:t>
            </a:r>
            <a:r>
              <a:rPr lang="en-US" dirty="0" err="1"/>
              <a:t>nhà</a:t>
            </a:r>
            <a:r>
              <a:rPr lang="en-US" dirty="0"/>
              <a:t> đầu </a:t>
            </a:r>
            <a:r>
              <a:rPr lang="en-US" dirty="0" err="1"/>
              <a:t>tư</a:t>
            </a:r>
            <a:r>
              <a:rPr lang="en-US" dirty="0"/>
              <a:t> </a:t>
            </a:r>
          </a:p>
        </p:txBody>
      </p:sp>
      <p:sp>
        <p:nvSpPr>
          <p:cNvPr id="22" name="TextBox 21">
            <a:extLst>
              <a:ext uri="{FF2B5EF4-FFF2-40B4-BE49-F238E27FC236}">
                <a16:creationId xmlns="" xmlns:a16="http://schemas.microsoft.com/office/drawing/2014/main" id="{81A4F9E4-1AFB-4CB5-A33A-8058B62A36E5}"/>
              </a:ext>
            </a:extLst>
          </p:cNvPr>
          <p:cNvSpPr txBox="1"/>
          <p:nvPr/>
        </p:nvSpPr>
        <p:spPr>
          <a:xfrm>
            <a:off x="6929307" y="3929644"/>
            <a:ext cx="1865535" cy="738664"/>
          </a:xfrm>
          <a:prstGeom prst="rect">
            <a:avLst/>
          </a:pr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defPPr marR="0" lvl="0" algn="l" rtl="0">
              <a:lnSpc>
                <a:spcPct val="100000"/>
              </a:lnSpc>
              <a:spcBef>
                <a:spcPts val="0"/>
              </a:spcBef>
              <a:spcAft>
                <a:spcPts val="0"/>
              </a:spcAft>
              <a:defRPr/>
            </a:defPPr>
            <a:lvl1pPr algn="ctr">
              <a:defRPr>
                <a:solidFill>
                  <a:srgbClr val="7030A0"/>
                </a:solidFill>
                <a:latin typeface="Times New Roman" panose="02020603050405020304" pitchFamily="18" charset="0"/>
                <a:ea typeface="Arial"/>
                <a:cs typeface="Times New Roman" panose="02020603050405020304" pitchFamily="18" charset="0"/>
              </a:defRPr>
            </a:lvl1pPr>
          </a:lstStyle>
          <a:p>
            <a:r>
              <a:rPr lang="en-US" dirty="0" err="1"/>
              <a:t>Từ</a:t>
            </a:r>
            <a:r>
              <a:rPr lang="en-US" dirty="0"/>
              <a:t> 02 </a:t>
            </a:r>
            <a:r>
              <a:rPr lang="en-US" dirty="0" err="1"/>
              <a:t>nhà</a:t>
            </a:r>
            <a:r>
              <a:rPr lang="en-US" dirty="0"/>
              <a:t> đầu </a:t>
            </a:r>
            <a:r>
              <a:rPr lang="en-US" dirty="0" err="1"/>
              <a:t>tư</a:t>
            </a:r>
            <a:r>
              <a:rPr lang="en-US" dirty="0"/>
              <a:t> </a:t>
            </a:r>
            <a:r>
              <a:rPr lang="en-US" dirty="0" err="1"/>
              <a:t>quan</a:t>
            </a:r>
            <a:r>
              <a:rPr lang="en-US" dirty="0"/>
              <a:t> </a:t>
            </a:r>
            <a:r>
              <a:rPr lang="en-US" dirty="0" err="1"/>
              <a:t>tâm</a:t>
            </a:r>
            <a:r>
              <a:rPr lang="en-US" dirty="0"/>
              <a:t> </a:t>
            </a:r>
            <a:r>
              <a:rPr lang="en-US" dirty="0" err="1"/>
              <a:t>trở</a:t>
            </a:r>
            <a:r>
              <a:rPr lang="en-US" dirty="0"/>
              <a:t> </a:t>
            </a:r>
            <a:r>
              <a:rPr lang="en-US" dirty="0" err="1"/>
              <a:t>lên</a:t>
            </a:r>
            <a:r>
              <a:rPr lang="en-US" dirty="0"/>
              <a:t> </a:t>
            </a:r>
            <a:r>
              <a:rPr lang="en-US" dirty="0" err="1"/>
              <a:t>thì</a:t>
            </a:r>
            <a:r>
              <a:rPr lang="en-US" dirty="0"/>
              <a:t> </a:t>
            </a:r>
            <a:r>
              <a:rPr lang="en-US" dirty="0" err="1"/>
              <a:t>tổ</a:t>
            </a:r>
            <a:r>
              <a:rPr lang="en-US" dirty="0"/>
              <a:t> </a:t>
            </a:r>
            <a:r>
              <a:rPr lang="en-US" dirty="0" err="1"/>
              <a:t>chức</a:t>
            </a:r>
            <a:r>
              <a:rPr lang="en-US" dirty="0"/>
              <a:t> </a:t>
            </a:r>
            <a:r>
              <a:rPr lang="en-US" dirty="0" err="1"/>
              <a:t>đấu</a:t>
            </a:r>
            <a:r>
              <a:rPr lang="en-US" dirty="0"/>
              <a:t> </a:t>
            </a:r>
            <a:r>
              <a:rPr lang="en-US" dirty="0" err="1"/>
              <a:t>thầu</a:t>
            </a:r>
            <a:r>
              <a:rPr lang="en-US" dirty="0"/>
              <a:t>  </a:t>
            </a:r>
          </a:p>
        </p:txBody>
      </p:sp>
      <p:sp>
        <p:nvSpPr>
          <p:cNvPr id="33" name="Right Arrow 32"/>
          <p:cNvSpPr/>
          <p:nvPr/>
        </p:nvSpPr>
        <p:spPr>
          <a:xfrm>
            <a:off x="3963481" y="3601381"/>
            <a:ext cx="356577" cy="277374"/>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Right Arrow 33"/>
          <p:cNvSpPr/>
          <p:nvPr/>
        </p:nvSpPr>
        <p:spPr>
          <a:xfrm>
            <a:off x="5194529" y="3601381"/>
            <a:ext cx="356577" cy="277374"/>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31" name="Elbow Connector 30"/>
          <p:cNvCxnSpPr>
            <a:stCxn id="19" idx="3"/>
            <a:endCxn id="21" idx="1"/>
          </p:cNvCxnSpPr>
          <p:nvPr/>
        </p:nvCxnSpPr>
        <p:spPr>
          <a:xfrm flipV="1">
            <a:off x="6291586" y="3288685"/>
            <a:ext cx="637721" cy="451383"/>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19" idx="3"/>
            <a:endCxn id="22" idx="1"/>
          </p:cNvCxnSpPr>
          <p:nvPr/>
        </p:nvCxnSpPr>
        <p:spPr>
          <a:xfrm>
            <a:off x="6291586" y="3740068"/>
            <a:ext cx="637721" cy="558908"/>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a:endCxn id="15" idx="1"/>
          </p:cNvCxnSpPr>
          <p:nvPr/>
        </p:nvCxnSpPr>
        <p:spPr>
          <a:xfrm>
            <a:off x="433690" y="2418836"/>
            <a:ext cx="584830" cy="261610"/>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08523" y="845328"/>
            <a:ext cx="8353193" cy="553998"/>
          </a:xfrm>
          <a:prstGeom prst="rect">
            <a:avLst/>
          </a:prstGeom>
        </p:spPr>
        <p:txBody>
          <a:bodyPr wrap="square">
            <a:spAutoFit/>
          </a:bodyPr>
          <a:lstStyle/>
          <a:p>
            <a:pPr algn="just">
              <a:lnSpc>
                <a:spcPts val="1750"/>
              </a:lnSpc>
              <a:spcBef>
                <a:spcPts val="600"/>
              </a:spcBef>
              <a:spcAft>
                <a:spcPts val="600"/>
              </a:spcAft>
            </a:pPr>
            <a:r>
              <a:rPr lang="nb-NO" sz="1200" dirty="0">
                <a:solidFill>
                  <a:srgbClr val="FF0000"/>
                </a:solidFill>
                <a:latin typeface="Times New Roman" panose="02020603050405020304" pitchFamily="18" charset="0"/>
                <a:cs typeface="Times New Roman" panose="02020603050405020304" pitchFamily="18" charset="0"/>
              </a:rPr>
              <a:t>1. </a:t>
            </a:r>
            <a:r>
              <a:rPr lang="nb-NO" sz="1200" dirty="0">
                <a:solidFill>
                  <a:srgbClr val="7030A0"/>
                </a:solidFill>
                <a:latin typeface="Times New Roman" panose="02020603050405020304" pitchFamily="18" charset="0"/>
                <a:cs typeface="Times New Roman" panose="02020603050405020304" pitchFamily="18" charset="0"/>
              </a:rPr>
              <a:t>Việc quyết định </a:t>
            </a:r>
            <a:r>
              <a:rPr lang="nb-NO" sz="1200" dirty="0" smtClean="0">
                <a:solidFill>
                  <a:srgbClr val="7030A0"/>
                </a:solidFill>
                <a:latin typeface="Times New Roman" panose="02020603050405020304" pitchFamily="18" charset="0"/>
                <a:cs typeface="Times New Roman" panose="02020603050405020304" pitchFamily="18" charset="0"/>
              </a:rPr>
              <a:t>CĐT </a:t>
            </a:r>
            <a:r>
              <a:rPr lang="nb-NO" sz="1200" dirty="0">
                <a:solidFill>
                  <a:srgbClr val="7030A0"/>
                </a:solidFill>
                <a:latin typeface="Times New Roman" panose="02020603050405020304" pitchFamily="18" charset="0"/>
                <a:cs typeface="Times New Roman" panose="02020603050405020304" pitchFamily="18" charset="0"/>
              </a:rPr>
              <a:t>đối với nhà chung cư </a:t>
            </a:r>
            <a:r>
              <a:rPr lang="nb-NO" sz="1200" dirty="0" smtClean="0">
                <a:solidFill>
                  <a:srgbClr val="7030A0"/>
                </a:solidFill>
                <a:latin typeface="Times New Roman" panose="02020603050405020304" pitchFamily="18" charset="0"/>
                <a:cs typeface="Times New Roman" panose="02020603050405020304" pitchFamily="18" charset="0"/>
              </a:rPr>
              <a:t>thuộc TS công quy định tại khoản </a:t>
            </a:r>
            <a:r>
              <a:rPr lang="nb-NO" sz="1200" dirty="0">
                <a:solidFill>
                  <a:srgbClr val="7030A0"/>
                </a:solidFill>
                <a:latin typeface="Times New Roman" panose="02020603050405020304" pitchFamily="18" charset="0"/>
                <a:cs typeface="Times New Roman" panose="02020603050405020304" pitchFamily="18" charset="0"/>
              </a:rPr>
              <a:t>2 và khoản 3 Điều 62 </a:t>
            </a:r>
            <a:r>
              <a:rPr lang="nb-NO" sz="1200" dirty="0" smtClean="0">
                <a:solidFill>
                  <a:srgbClr val="7030A0"/>
                </a:solidFill>
                <a:latin typeface="Times New Roman" panose="02020603050405020304" pitchFamily="18" charset="0"/>
                <a:cs typeface="Times New Roman" panose="02020603050405020304" pitchFamily="18" charset="0"/>
              </a:rPr>
              <a:t>( sử dụng vốn NS địa phương hoặc NO thuộc TS công do TW quản lý) thì thực </a:t>
            </a:r>
            <a:r>
              <a:rPr lang="nb-NO" sz="1200" dirty="0">
                <a:solidFill>
                  <a:srgbClr val="7030A0"/>
                </a:solidFill>
                <a:latin typeface="Times New Roman" panose="02020603050405020304" pitchFamily="18" charset="0"/>
                <a:cs typeface="Times New Roman" panose="02020603050405020304" pitchFamily="18" charset="0"/>
              </a:rPr>
              <a:t>hiện theo quy định của pháp luật về đầu tư công và pháp luật về xây dựng.</a:t>
            </a:r>
            <a:endParaRPr lang="en-US" sz="1200" dirty="0">
              <a:solidFill>
                <a:srgbClr val="7030A0"/>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408522" y="1355083"/>
            <a:ext cx="8413247" cy="553998"/>
          </a:xfrm>
          <a:prstGeom prst="rect">
            <a:avLst/>
          </a:prstGeom>
        </p:spPr>
        <p:txBody>
          <a:bodyPr wrap="square">
            <a:spAutoFit/>
          </a:bodyPr>
          <a:lstStyle/>
          <a:p>
            <a:pPr algn="just">
              <a:lnSpc>
                <a:spcPts val="1750"/>
              </a:lnSpc>
              <a:spcBef>
                <a:spcPts val="600"/>
              </a:spcBef>
              <a:spcAft>
                <a:spcPts val="600"/>
              </a:spcAft>
            </a:pPr>
            <a:r>
              <a:rPr lang="nb-NO" sz="1200" dirty="0">
                <a:solidFill>
                  <a:srgbClr val="FF0000"/>
                </a:solidFill>
                <a:latin typeface="Times New Roman" panose="02020603050405020304" pitchFamily="18" charset="0"/>
                <a:cs typeface="Times New Roman" panose="02020603050405020304" pitchFamily="18" charset="0"/>
              </a:rPr>
              <a:t>2. </a:t>
            </a:r>
            <a:r>
              <a:rPr lang="nb-NO" sz="1200" dirty="0">
                <a:solidFill>
                  <a:srgbClr val="7030A0"/>
                </a:solidFill>
                <a:latin typeface="Times New Roman" panose="02020603050405020304" pitchFamily="18" charset="0"/>
                <a:cs typeface="Times New Roman" panose="02020603050405020304" pitchFamily="18" charset="0"/>
              </a:rPr>
              <a:t>Đối với nhà chung cư không thuộc trường hợp quy định tại khoản 1 Điều này thì việc lựa chọn </a:t>
            </a:r>
            <a:r>
              <a:rPr lang="nb-NO" sz="1200" dirty="0" smtClean="0">
                <a:solidFill>
                  <a:srgbClr val="7030A0"/>
                </a:solidFill>
                <a:latin typeface="Times New Roman" panose="02020603050405020304" pitchFamily="18" charset="0"/>
                <a:cs typeface="Times New Roman" panose="02020603050405020304" pitchFamily="18" charset="0"/>
              </a:rPr>
              <a:t>CĐT </a:t>
            </a:r>
            <a:r>
              <a:rPr lang="nb-NO" sz="1200" dirty="0">
                <a:solidFill>
                  <a:srgbClr val="7030A0"/>
                </a:solidFill>
                <a:latin typeface="Times New Roman" panose="02020603050405020304" pitchFamily="18" charset="0"/>
                <a:cs typeface="Times New Roman" panose="02020603050405020304" pitchFamily="18" charset="0"/>
              </a:rPr>
              <a:t>thực hiện theo quy định tại khoản 2 Điều 67 của Luật </a:t>
            </a:r>
            <a:r>
              <a:rPr lang="nb-NO" sz="1200" dirty="0" smtClean="0">
                <a:solidFill>
                  <a:srgbClr val="7030A0"/>
                </a:solidFill>
                <a:latin typeface="Times New Roman" panose="02020603050405020304" pitchFamily="18" charset="0"/>
                <a:cs typeface="Times New Roman" panose="02020603050405020304" pitchFamily="18" charset="0"/>
              </a:rPr>
              <a:t>này (tổ chức Hội nghị NCC, nộp HS và thực hiện chấp thuận chủ trương dồng thời chấp thuận NĐT,...)</a:t>
            </a:r>
            <a:endParaRPr lang="en-US" sz="1200" dirty="0">
              <a:solidFill>
                <a:srgbClr val="7030A0"/>
              </a:solidFill>
              <a:latin typeface="Times New Roman" panose="02020603050405020304" pitchFamily="18" charset="0"/>
              <a:cs typeface="Times New Roman" panose="02020603050405020304" pitchFamily="18" charset="0"/>
            </a:endParaRPr>
          </a:p>
        </p:txBody>
      </p:sp>
      <p:sp>
        <p:nvSpPr>
          <p:cNvPr id="42" name="Rectangle 41"/>
          <p:cNvSpPr/>
          <p:nvPr/>
        </p:nvSpPr>
        <p:spPr>
          <a:xfrm>
            <a:off x="391423" y="1824739"/>
            <a:ext cx="8361153" cy="461665"/>
          </a:xfrm>
          <a:prstGeom prst="rect">
            <a:avLst/>
          </a:prstGeom>
        </p:spPr>
        <p:txBody>
          <a:bodyPr wrap="square">
            <a:spAutoFit/>
          </a:bodyPr>
          <a:lstStyle/>
          <a:p>
            <a:r>
              <a:rPr lang="nb-NO" sz="1200" dirty="0">
                <a:solidFill>
                  <a:srgbClr val="FF0000"/>
                </a:solidFill>
                <a:latin typeface="Times New Roman" panose="02020603050405020304" pitchFamily="18" charset="0"/>
                <a:cs typeface="Times New Roman" panose="02020603050405020304" pitchFamily="18" charset="0"/>
              </a:rPr>
              <a:t>3</a:t>
            </a:r>
            <a:r>
              <a:rPr lang="nb-NO" sz="1200" dirty="0">
                <a:solidFill>
                  <a:srgbClr val="7030A0"/>
                </a:solidFill>
                <a:latin typeface="Times New Roman" panose="02020603050405020304" pitchFamily="18" charset="0"/>
                <a:cs typeface="Times New Roman" panose="02020603050405020304" pitchFamily="18" charset="0"/>
              </a:rPr>
              <a:t>. Trường hợp </a:t>
            </a:r>
            <a:r>
              <a:rPr lang="nb-NO" sz="1200" dirty="0" smtClean="0">
                <a:solidFill>
                  <a:srgbClr val="7030A0"/>
                </a:solidFill>
                <a:latin typeface="Times New Roman" panose="02020603050405020304" pitchFamily="18" charset="0"/>
                <a:cs typeface="Times New Roman" panose="02020603050405020304" pitchFamily="18" charset="0"/>
              </a:rPr>
              <a:t>không </a:t>
            </a:r>
            <a:r>
              <a:rPr lang="nb-NO" sz="1200" dirty="0">
                <a:solidFill>
                  <a:srgbClr val="7030A0"/>
                </a:solidFill>
                <a:latin typeface="Times New Roman" panose="02020603050405020304" pitchFamily="18" charset="0"/>
                <a:cs typeface="Times New Roman" panose="02020603050405020304" pitchFamily="18" charset="0"/>
              </a:rPr>
              <a:t>lựa chọn được </a:t>
            </a:r>
            <a:r>
              <a:rPr lang="nb-NO" sz="1200" dirty="0" smtClean="0">
                <a:solidFill>
                  <a:srgbClr val="7030A0"/>
                </a:solidFill>
                <a:latin typeface="Times New Roman" panose="02020603050405020304" pitchFamily="18" charset="0"/>
                <a:cs typeface="Times New Roman" panose="02020603050405020304" pitchFamily="18" charset="0"/>
              </a:rPr>
              <a:t>NĐT thì </a:t>
            </a:r>
            <a:r>
              <a:rPr lang="nb-NO" sz="1200" dirty="0">
                <a:solidFill>
                  <a:srgbClr val="7030A0"/>
                </a:solidFill>
                <a:latin typeface="Times New Roman" panose="02020603050405020304" pitchFamily="18" charset="0"/>
                <a:cs typeface="Times New Roman" panose="02020603050405020304" pitchFamily="18" charset="0"/>
              </a:rPr>
              <a:t>sau khi chấp thuận chủ trương đầu </a:t>
            </a:r>
            <a:r>
              <a:rPr lang="nb-NO" sz="1200" dirty="0" smtClean="0">
                <a:solidFill>
                  <a:srgbClr val="7030A0"/>
                </a:solidFill>
                <a:latin typeface="Times New Roman" panose="02020603050405020304" pitchFamily="18" charset="0"/>
                <a:cs typeface="Times New Roman" panose="02020603050405020304" pitchFamily="18" charset="0"/>
              </a:rPr>
              <a:t>tư, </a:t>
            </a:r>
            <a:r>
              <a:rPr lang="nb-NO" sz="1200" dirty="0">
                <a:solidFill>
                  <a:srgbClr val="7030A0"/>
                </a:solidFill>
                <a:latin typeface="Times New Roman" panose="02020603050405020304" pitchFamily="18" charset="0"/>
                <a:cs typeface="Times New Roman" panose="02020603050405020304" pitchFamily="18" charset="0"/>
              </a:rPr>
              <a:t>cơ quan quản lý nhà ở cấp tỉnh tổ chức đấu thầu lựa chọn </a:t>
            </a:r>
            <a:r>
              <a:rPr lang="nb-NO" sz="1200" dirty="0" smtClean="0">
                <a:solidFill>
                  <a:srgbClr val="7030A0"/>
                </a:solidFill>
                <a:latin typeface="Times New Roman" panose="02020603050405020304" pitchFamily="18" charset="0"/>
                <a:cs typeface="Times New Roman" panose="02020603050405020304" pitchFamily="18" charset="0"/>
              </a:rPr>
              <a:t>NĐT</a:t>
            </a:r>
            <a:endParaRPr lang="en-US" dirty="0"/>
          </a:p>
        </p:txBody>
      </p:sp>
    </p:spTree>
    <p:extLst>
      <p:ext uri="{BB962C8B-B14F-4D97-AF65-F5344CB8AC3E}">
        <p14:creationId xmlns:p14="http://schemas.microsoft.com/office/powerpoint/2010/main" val="20701415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4B5EC7C3-84B3-49C3-B39B-CC33F944DFC8}"/>
              </a:ext>
            </a:extLst>
          </p:cNvPr>
          <p:cNvSpPr txBox="1"/>
          <p:nvPr/>
        </p:nvSpPr>
        <p:spPr>
          <a:xfrm>
            <a:off x="530784" y="454236"/>
            <a:ext cx="8016240" cy="523220"/>
          </a:xfrm>
          <a:prstGeom prst="rect">
            <a:avLst/>
          </a:prstGeom>
          <a:noFill/>
        </p:spPr>
        <p:txBody>
          <a:bodyPr wrap="square">
            <a:spAutoFit/>
          </a:bodyPr>
          <a:lstStyle/>
          <a:p>
            <a:r>
              <a:rPr lang="en-US" b="1" dirty="0" smtClean="0">
                <a:solidFill>
                  <a:schemeClr val="accent6">
                    <a:lumMod val="75000"/>
                  </a:schemeClr>
                </a:solidFill>
                <a:latin typeface="Times New Roman" panose="02020603050405020304" pitchFamily="18" charset="0"/>
                <a:cs typeface="Times New Roman" panose="02020603050405020304" pitchFamily="18" charset="0"/>
              </a:rPr>
              <a:t>4. DI DỜI, CƯỠNG CHẾ DI DỜI CÁC CHỦ SỞ HỮU, NGƯỜI SỬ DỤNG NHÀ CHUNG CƯ, BỐ TRÍ CHỖ Ở TẠM THỜI </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72)</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59E0E69E-74CB-4B89-B479-5255CAE1A566}"/>
              </a:ext>
            </a:extLst>
          </p:cNvPr>
          <p:cNvSpPr txBox="1"/>
          <p:nvPr/>
        </p:nvSpPr>
        <p:spPr>
          <a:xfrm>
            <a:off x="784412" y="1836332"/>
            <a:ext cx="315250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err="1">
                <a:solidFill>
                  <a:schemeClr val="accent6">
                    <a:lumMod val="75000"/>
                  </a:schemeClr>
                </a:solidFill>
                <a:latin typeface="Times New Roman" panose="02020603050405020304" pitchFamily="18" charset="0"/>
                <a:ea typeface="Arial"/>
                <a:cs typeface="Times New Roman" panose="02020603050405020304" pitchFamily="18" charset="0"/>
              </a:rPr>
              <a:t>Các</a:t>
            </a:r>
            <a:r>
              <a:rPr lang="en-US" b="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b="1" dirty="0" err="1">
                <a:solidFill>
                  <a:schemeClr val="accent6">
                    <a:lumMod val="75000"/>
                  </a:schemeClr>
                </a:solidFill>
                <a:latin typeface="Times New Roman" panose="02020603050405020304" pitchFamily="18" charset="0"/>
                <a:ea typeface="Arial"/>
                <a:cs typeface="Times New Roman" panose="02020603050405020304" pitchFamily="18" charset="0"/>
              </a:rPr>
              <a:t>trường</a:t>
            </a:r>
            <a:r>
              <a:rPr lang="en-US" b="1" dirty="0">
                <a:solidFill>
                  <a:schemeClr val="accent6">
                    <a:lumMod val="75000"/>
                  </a:schemeClr>
                </a:solidFill>
                <a:latin typeface="Times New Roman" panose="02020603050405020304" pitchFamily="18" charset="0"/>
                <a:ea typeface="Arial"/>
                <a:cs typeface="Times New Roman" panose="02020603050405020304" pitchFamily="18" charset="0"/>
              </a:rPr>
              <a:t> hợp di </a:t>
            </a:r>
            <a:r>
              <a:rPr lang="en-US" b="1" dirty="0" err="1">
                <a:solidFill>
                  <a:schemeClr val="accent6">
                    <a:lumMod val="75000"/>
                  </a:schemeClr>
                </a:solidFill>
                <a:latin typeface="Times New Roman" panose="02020603050405020304" pitchFamily="18" charset="0"/>
                <a:ea typeface="Arial"/>
                <a:cs typeface="Times New Roman" panose="02020603050405020304" pitchFamily="18" charset="0"/>
              </a:rPr>
              <a:t>dời</a:t>
            </a:r>
            <a:r>
              <a:rPr lang="en-US" b="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b="1" dirty="0" err="1">
                <a:solidFill>
                  <a:schemeClr val="accent6">
                    <a:lumMod val="75000"/>
                  </a:schemeClr>
                </a:solidFill>
                <a:latin typeface="Times New Roman" panose="02020603050405020304" pitchFamily="18" charset="0"/>
                <a:ea typeface="Arial"/>
                <a:cs typeface="Times New Roman" panose="02020603050405020304" pitchFamily="18" charset="0"/>
              </a:rPr>
              <a:t>khẩn</a:t>
            </a:r>
            <a:r>
              <a:rPr lang="en-US" b="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b="1" dirty="0" err="1">
                <a:solidFill>
                  <a:schemeClr val="accent6">
                    <a:lumMod val="75000"/>
                  </a:schemeClr>
                </a:solidFill>
                <a:latin typeface="Times New Roman" panose="02020603050405020304" pitchFamily="18" charset="0"/>
                <a:ea typeface="Arial"/>
                <a:cs typeface="Times New Roman" panose="02020603050405020304" pitchFamily="18" charset="0"/>
              </a:rPr>
              <a:t>cấp</a:t>
            </a:r>
            <a:r>
              <a:rPr lang="en-US" b="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b="1" dirty="0" err="1">
                <a:solidFill>
                  <a:schemeClr val="accent6">
                    <a:lumMod val="75000"/>
                  </a:schemeClr>
                </a:solidFill>
                <a:latin typeface="Times New Roman" panose="02020603050405020304" pitchFamily="18" charset="0"/>
                <a:ea typeface="Arial"/>
                <a:cs typeface="Times New Roman" panose="02020603050405020304" pitchFamily="18" charset="0"/>
              </a:rPr>
              <a:t>nhà</a:t>
            </a:r>
            <a:r>
              <a:rPr lang="en-US" b="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b="1" dirty="0" err="1">
                <a:solidFill>
                  <a:schemeClr val="accent6">
                    <a:lumMod val="75000"/>
                  </a:schemeClr>
                </a:solidFill>
                <a:latin typeface="Times New Roman" panose="02020603050405020304" pitchFamily="18" charset="0"/>
                <a:ea typeface="Arial"/>
                <a:cs typeface="Times New Roman" panose="02020603050405020304" pitchFamily="18" charset="0"/>
              </a:rPr>
              <a:t>chung</a:t>
            </a:r>
            <a:r>
              <a:rPr lang="en-US" b="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b="1" dirty="0" err="1">
                <a:solidFill>
                  <a:schemeClr val="accent6">
                    <a:lumMod val="75000"/>
                  </a:schemeClr>
                </a:solidFill>
                <a:latin typeface="Times New Roman" panose="02020603050405020304" pitchFamily="18" charset="0"/>
                <a:ea typeface="Arial"/>
                <a:cs typeface="Times New Roman" panose="02020603050405020304" pitchFamily="18" charset="0"/>
              </a:rPr>
              <a:t>cư</a:t>
            </a:r>
            <a:r>
              <a:rPr lang="en-US" b="1" dirty="0">
                <a:solidFill>
                  <a:schemeClr val="accent6">
                    <a:lumMod val="75000"/>
                  </a:schemeClr>
                </a:solidFill>
                <a:latin typeface="Times New Roman" panose="02020603050405020304" pitchFamily="18" charset="0"/>
                <a:ea typeface="Arial"/>
                <a:cs typeface="Times New Roman" panose="02020603050405020304" pitchFamily="18" charset="0"/>
              </a:rPr>
              <a:t> </a:t>
            </a:r>
          </a:p>
        </p:txBody>
      </p:sp>
      <p:sp>
        <p:nvSpPr>
          <p:cNvPr id="9" name="TextBox 8">
            <a:extLst>
              <a:ext uri="{FF2B5EF4-FFF2-40B4-BE49-F238E27FC236}">
                <a16:creationId xmlns="" xmlns:a16="http://schemas.microsoft.com/office/drawing/2014/main" id="{D7847EDE-E204-4488-B5EB-1A5141C7D4BE}"/>
              </a:ext>
            </a:extLst>
          </p:cNvPr>
          <p:cNvSpPr txBox="1"/>
          <p:nvPr/>
        </p:nvSpPr>
        <p:spPr>
          <a:xfrm>
            <a:off x="4572000" y="1836332"/>
            <a:ext cx="3496494"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dirty="0" err="1">
                <a:solidFill>
                  <a:schemeClr val="accent6">
                    <a:lumMod val="75000"/>
                  </a:schemeClr>
                </a:solidFill>
                <a:latin typeface="Times New Roman" panose="02020603050405020304" pitchFamily="18" charset="0"/>
                <a:ea typeface="Arial"/>
                <a:cs typeface="Times New Roman" panose="02020603050405020304" pitchFamily="18" charset="0"/>
              </a:rPr>
              <a:t>Các</a:t>
            </a:r>
            <a:r>
              <a:rPr lang="en-US" b="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b="1" dirty="0" err="1">
                <a:solidFill>
                  <a:schemeClr val="accent6">
                    <a:lumMod val="75000"/>
                  </a:schemeClr>
                </a:solidFill>
                <a:latin typeface="Times New Roman" panose="02020603050405020304" pitchFamily="18" charset="0"/>
                <a:ea typeface="Arial"/>
                <a:cs typeface="Times New Roman" panose="02020603050405020304" pitchFamily="18" charset="0"/>
              </a:rPr>
              <a:t>trường</a:t>
            </a:r>
            <a:r>
              <a:rPr lang="en-US" b="1" dirty="0">
                <a:solidFill>
                  <a:schemeClr val="accent6">
                    <a:lumMod val="75000"/>
                  </a:schemeClr>
                </a:solidFill>
                <a:latin typeface="Times New Roman" panose="02020603050405020304" pitchFamily="18" charset="0"/>
                <a:ea typeface="Arial"/>
                <a:cs typeface="Times New Roman" panose="02020603050405020304" pitchFamily="18" charset="0"/>
              </a:rPr>
              <a:t> hợp di </a:t>
            </a:r>
            <a:r>
              <a:rPr lang="en-US" b="1" dirty="0" err="1">
                <a:solidFill>
                  <a:schemeClr val="accent6">
                    <a:lumMod val="75000"/>
                  </a:schemeClr>
                </a:solidFill>
                <a:latin typeface="Times New Roman" panose="02020603050405020304" pitchFamily="18" charset="0"/>
                <a:ea typeface="Arial"/>
                <a:cs typeface="Times New Roman" panose="02020603050405020304" pitchFamily="18" charset="0"/>
              </a:rPr>
              <a:t>dời</a:t>
            </a:r>
            <a:r>
              <a:rPr lang="en-US" b="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b="1" dirty="0" err="1">
                <a:solidFill>
                  <a:schemeClr val="accent6">
                    <a:lumMod val="75000"/>
                  </a:schemeClr>
                </a:solidFill>
                <a:latin typeface="Times New Roman" panose="02020603050405020304" pitchFamily="18" charset="0"/>
                <a:ea typeface="Arial"/>
                <a:cs typeface="Times New Roman" panose="02020603050405020304" pitchFamily="18" charset="0"/>
              </a:rPr>
              <a:t>theo</a:t>
            </a:r>
            <a:r>
              <a:rPr lang="en-US" b="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b="1" dirty="0" err="1">
                <a:solidFill>
                  <a:schemeClr val="accent6">
                    <a:lumMod val="75000"/>
                  </a:schemeClr>
                </a:solidFill>
                <a:latin typeface="Times New Roman" panose="02020603050405020304" pitchFamily="18" charset="0"/>
                <a:ea typeface="Arial"/>
                <a:cs typeface="Times New Roman" panose="02020603050405020304" pitchFamily="18" charset="0"/>
              </a:rPr>
              <a:t>phương</a:t>
            </a:r>
            <a:r>
              <a:rPr lang="en-US" b="1" dirty="0">
                <a:solidFill>
                  <a:schemeClr val="accent6">
                    <a:lumMod val="75000"/>
                  </a:schemeClr>
                </a:solidFill>
                <a:latin typeface="Times New Roman" panose="02020603050405020304" pitchFamily="18" charset="0"/>
                <a:ea typeface="Arial"/>
                <a:cs typeface="Times New Roman" panose="02020603050405020304" pitchFamily="18" charset="0"/>
              </a:rPr>
              <a:t> án </a:t>
            </a:r>
            <a:r>
              <a:rPr lang="en-US" b="1" dirty="0" err="1">
                <a:solidFill>
                  <a:schemeClr val="accent6">
                    <a:lumMod val="75000"/>
                  </a:schemeClr>
                </a:solidFill>
                <a:latin typeface="Times New Roman" panose="02020603050405020304" pitchFamily="18" charset="0"/>
                <a:ea typeface="Arial"/>
                <a:cs typeface="Times New Roman" panose="02020603050405020304" pitchFamily="18" charset="0"/>
              </a:rPr>
              <a:t>bồi</a:t>
            </a:r>
            <a:r>
              <a:rPr lang="en-US" b="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b="1" dirty="0" err="1">
                <a:solidFill>
                  <a:schemeClr val="accent6">
                    <a:lumMod val="75000"/>
                  </a:schemeClr>
                </a:solidFill>
                <a:latin typeface="Times New Roman" panose="02020603050405020304" pitchFamily="18" charset="0"/>
                <a:ea typeface="Arial"/>
                <a:cs typeface="Times New Roman" panose="02020603050405020304" pitchFamily="18" charset="0"/>
              </a:rPr>
              <a:t>thường</a:t>
            </a:r>
            <a:r>
              <a:rPr lang="en-US" b="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b="1" dirty="0" err="1">
                <a:solidFill>
                  <a:schemeClr val="accent6">
                    <a:lumMod val="75000"/>
                  </a:schemeClr>
                </a:solidFill>
                <a:latin typeface="Times New Roman" panose="02020603050405020304" pitchFamily="18" charset="0"/>
                <a:ea typeface="Arial"/>
                <a:cs typeface="Times New Roman" panose="02020603050405020304" pitchFamily="18" charset="0"/>
              </a:rPr>
              <a:t>tái</a:t>
            </a:r>
            <a:r>
              <a:rPr lang="en-US" b="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b="1" dirty="0" err="1">
                <a:solidFill>
                  <a:schemeClr val="accent6">
                    <a:lumMod val="75000"/>
                  </a:schemeClr>
                </a:solidFill>
                <a:latin typeface="Times New Roman" panose="02020603050405020304" pitchFamily="18" charset="0"/>
                <a:ea typeface="Arial"/>
                <a:cs typeface="Times New Roman" panose="02020603050405020304" pitchFamily="18" charset="0"/>
              </a:rPr>
              <a:t>định</a:t>
            </a:r>
            <a:r>
              <a:rPr lang="en-US" b="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b="1" dirty="0" err="1">
                <a:solidFill>
                  <a:schemeClr val="accent6">
                    <a:lumMod val="75000"/>
                  </a:schemeClr>
                </a:solidFill>
                <a:latin typeface="Times New Roman" panose="02020603050405020304" pitchFamily="18" charset="0"/>
                <a:ea typeface="Arial"/>
                <a:cs typeface="Times New Roman" panose="02020603050405020304" pitchFamily="18" charset="0"/>
              </a:rPr>
              <a:t>cư</a:t>
            </a:r>
            <a:endParaRPr lang="en-US" b="1" dirty="0">
              <a:solidFill>
                <a:schemeClr val="accent6">
                  <a:lumMod val="75000"/>
                </a:schemeClr>
              </a:solidFill>
              <a:latin typeface="Times New Roman" panose="02020603050405020304" pitchFamily="18" charset="0"/>
              <a:ea typeface="Arial"/>
              <a:cs typeface="Times New Roman" panose="02020603050405020304" pitchFamily="18" charset="0"/>
            </a:endParaRPr>
          </a:p>
        </p:txBody>
      </p:sp>
      <p:sp>
        <p:nvSpPr>
          <p:cNvPr id="11" name="TextBox 10">
            <a:extLst>
              <a:ext uri="{FF2B5EF4-FFF2-40B4-BE49-F238E27FC236}">
                <a16:creationId xmlns="" xmlns:a16="http://schemas.microsoft.com/office/drawing/2014/main" id="{BD788906-E3AA-47FC-9654-048C82C499CD}"/>
              </a:ext>
            </a:extLst>
          </p:cNvPr>
          <p:cNvSpPr txBox="1"/>
          <p:nvPr/>
        </p:nvSpPr>
        <p:spPr>
          <a:xfrm>
            <a:off x="829845" y="2866343"/>
            <a:ext cx="3423373" cy="1384995"/>
          </a:xfrm>
          <a:prstGeom prst="rect">
            <a:avLst/>
          </a:prstGeom>
          <a:noFill/>
        </p:spPr>
        <p:txBody>
          <a:bodyPr wrap="square" rtlCol="0">
            <a:spAutoFit/>
          </a:bodyPr>
          <a:lstStyle/>
          <a:p>
            <a:pPr algn="just"/>
            <a:r>
              <a:rPr lang="en-US" sz="1200" dirty="0">
                <a:solidFill>
                  <a:srgbClr val="7030A0"/>
                </a:solidFill>
                <a:latin typeface="Times New Roman" panose="02020603050405020304" pitchFamily="18" charset="0"/>
                <a:cs typeface="Times New Roman" panose="02020603050405020304" pitchFamily="18" charset="0"/>
              </a:rPr>
              <a:t>(1) </a:t>
            </a:r>
            <a:r>
              <a:rPr lang="en-US" sz="1200" dirty="0" err="1">
                <a:solidFill>
                  <a:srgbClr val="7030A0"/>
                </a:solidFill>
                <a:latin typeface="Times New Roman" panose="02020603050405020304" pitchFamily="18" charset="0"/>
                <a:cs typeface="Times New Roman" panose="02020603050405020304" pitchFamily="18" charset="0"/>
              </a:rPr>
              <a:t>Nhà</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chung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cư</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bị</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hư</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hỏng</a:t>
            </a:r>
            <a:r>
              <a:rPr lang="en-US" sz="1200" dirty="0">
                <a:solidFill>
                  <a:srgbClr val="7030A0"/>
                </a:solidFill>
                <a:latin typeface="Times New Roman" panose="02020603050405020304" pitchFamily="18" charset="0"/>
                <a:cs typeface="Times New Roman" panose="02020603050405020304" pitchFamily="18" charset="0"/>
              </a:rPr>
              <a:t> do </a:t>
            </a:r>
            <a:r>
              <a:rPr lang="en-US" sz="1200" dirty="0" err="1">
                <a:solidFill>
                  <a:srgbClr val="7030A0"/>
                </a:solidFill>
                <a:latin typeface="Times New Roman" panose="02020603050405020304" pitchFamily="18" charset="0"/>
                <a:cs typeface="Times New Roman" panose="02020603050405020304" pitchFamily="18" charset="0"/>
              </a:rPr>
              <a:t>cháy</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nổ</a:t>
            </a:r>
            <a:r>
              <a:rPr lang="en-US" sz="1200" dirty="0">
                <a:solidFill>
                  <a:srgbClr val="7030A0"/>
                </a:solidFill>
                <a:latin typeface="Times New Roman" panose="02020603050405020304" pitchFamily="18" charset="0"/>
                <a:cs typeface="Times New Roman" panose="02020603050405020304" pitchFamily="18" charset="0"/>
              </a:rPr>
              <a:t> không </a:t>
            </a:r>
            <a:r>
              <a:rPr lang="en-US" sz="1200" dirty="0" err="1">
                <a:solidFill>
                  <a:srgbClr val="7030A0"/>
                </a:solidFill>
                <a:latin typeface="Times New Roman" panose="02020603050405020304" pitchFamily="18" charset="0"/>
                <a:cs typeface="Times New Roman" panose="02020603050405020304" pitchFamily="18" charset="0"/>
              </a:rPr>
              <a:t>còn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đủ</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điều</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kiện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bảo</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đảm</a:t>
            </a:r>
            <a:r>
              <a:rPr lang="en-US" sz="1200" dirty="0">
                <a:solidFill>
                  <a:srgbClr val="7030A0"/>
                </a:solidFill>
                <a:latin typeface="Times New Roman" panose="02020603050405020304" pitchFamily="18" charset="0"/>
                <a:cs typeface="Times New Roman" panose="02020603050405020304" pitchFamily="18" charset="0"/>
              </a:rPr>
              <a:t> an </a:t>
            </a:r>
            <a:r>
              <a:rPr lang="en-US" sz="1200" dirty="0" err="1">
                <a:solidFill>
                  <a:srgbClr val="7030A0"/>
                </a:solidFill>
                <a:latin typeface="Times New Roman" panose="02020603050405020304" pitchFamily="18" charset="0"/>
                <a:cs typeface="Times New Roman" panose="02020603050405020304" pitchFamily="18" charset="0"/>
              </a:rPr>
              <a:t>toàn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để</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tiếp</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tục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sử</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dụng</a:t>
            </a:r>
            <a:r>
              <a:rPr lang="en-US" sz="1200" dirty="0">
                <a:solidFill>
                  <a:srgbClr val="7030A0"/>
                </a:solidFill>
                <a:latin typeface="Times New Roman" panose="02020603050405020304" pitchFamily="18" charset="0"/>
                <a:cs typeface="Times New Roman" panose="02020603050405020304" pitchFamily="18" charset="0"/>
              </a:rPr>
              <a:t>; </a:t>
            </a:r>
          </a:p>
          <a:p>
            <a:pPr algn="just"/>
            <a:endParaRPr lang="en-US" sz="1200" dirty="0">
              <a:solidFill>
                <a:srgbClr val="7030A0"/>
              </a:solidFill>
              <a:latin typeface="Times New Roman" panose="02020603050405020304" pitchFamily="18" charset="0"/>
              <a:cs typeface="Times New Roman" panose="02020603050405020304" pitchFamily="18" charset="0"/>
            </a:endParaRPr>
          </a:p>
          <a:p>
            <a:pPr algn="just"/>
            <a:r>
              <a:rPr lang="en-US" sz="1200" dirty="0">
                <a:solidFill>
                  <a:srgbClr val="7030A0"/>
                </a:solidFill>
                <a:latin typeface="Times New Roman" panose="02020603050405020304" pitchFamily="18" charset="0"/>
                <a:cs typeface="Times New Roman" panose="02020603050405020304" pitchFamily="18" charset="0"/>
              </a:rPr>
              <a:t>(2) </a:t>
            </a:r>
            <a:r>
              <a:rPr lang="en-US" sz="1200" dirty="0" err="1">
                <a:solidFill>
                  <a:srgbClr val="7030A0"/>
                </a:solidFill>
                <a:latin typeface="Times New Roman" panose="02020603050405020304" pitchFamily="18" charset="0"/>
                <a:cs typeface="Times New Roman" panose="02020603050405020304" pitchFamily="18" charset="0"/>
              </a:rPr>
              <a:t>Nhà</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chung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cư</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bị</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hư</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hỏng</a:t>
            </a:r>
            <a:r>
              <a:rPr lang="en-US" sz="1200" dirty="0">
                <a:solidFill>
                  <a:srgbClr val="7030A0"/>
                </a:solidFill>
                <a:latin typeface="Times New Roman" panose="02020603050405020304" pitchFamily="18" charset="0"/>
                <a:cs typeface="Times New Roman" panose="02020603050405020304" pitchFamily="18" charset="0"/>
              </a:rPr>
              <a:t> do </a:t>
            </a:r>
            <a:r>
              <a:rPr lang="en-US" sz="1200" dirty="0" err="1">
                <a:solidFill>
                  <a:srgbClr val="7030A0"/>
                </a:solidFill>
                <a:latin typeface="Times New Roman" panose="02020603050405020304" pitchFamily="18" charset="0"/>
                <a:cs typeface="Times New Roman" panose="02020603050405020304" pitchFamily="18" charset="0"/>
              </a:rPr>
              <a:t>thiên</a:t>
            </a:r>
            <a:r>
              <a:rPr lang="en-US" sz="1200" dirty="0">
                <a:solidFill>
                  <a:srgbClr val="7030A0"/>
                </a:solidFill>
                <a:latin typeface="Times New Roman" panose="02020603050405020304" pitchFamily="18" charset="0"/>
                <a:cs typeface="Times New Roman" panose="02020603050405020304" pitchFamily="18" charset="0"/>
              </a:rPr>
              <a:t> tai, </a:t>
            </a:r>
            <a:r>
              <a:rPr lang="en-US" sz="1200" dirty="0" err="1">
                <a:solidFill>
                  <a:srgbClr val="7030A0"/>
                </a:solidFill>
                <a:latin typeface="Times New Roman" panose="02020603050405020304" pitchFamily="18" charset="0"/>
                <a:cs typeface="Times New Roman" panose="02020603050405020304" pitchFamily="18" charset="0"/>
              </a:rPr>
              <a:t>địch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họa</a:t>
            </a:r>
            <a:r>
              <a:rPr lang="en-US" sz="1200" dirty="0">
                <a:solidFill>
                  <a:srgbClr val="7030A0"/>
                </a:solidFill>
                <a:latin typeface="Times New Roman" panose="02020603050405020304" pitchFamily="18" charset="0"/>
                <a:cs typeface="Times New Roman" panose="02020603050405020304" pitchFamily="18" charset="0"/>
              </a:rPr>
              <a:t> không </a:t>
            </a:r>
            <a:r>
              <a:rPr lang="en-US" sz="1200" dirty="0" err="1">
                <a:solidFill>
                  <a:srgbClr val="7030A0"/>
                </a:solidFill>
                <a:latin typeface="Times New Roman" panose="02020603050405020304" pitchFamily="18" charset="0"/>
                <a:cs typeface="Times New Roman" panose="02020603050405020304" pitchFamily="18" charset="0"/>
              </a:rPr>
              <a:t>còn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đủ</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điều</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kiện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bảo</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đảm</a:t>
            </a:r>
            <a:r>
              <a:rPr lang="en-US" sz="1200" dirty="0">
                <a:solidFill>
                  <a:srgbClr val="7030A0"/>
                </a:solidFill>
                <a:latin typeface="Times New Roman" panose="02020603050405020304" pitchFamily="18" charset="0"/>
                <a:cs typeface="Times New Roman" panose="02020603050405020304" pitchFamily="18" charset="0"/>
              </a:rPr>
              <a:t> an </a:t>
            </a:r>
            <a:r>
              <a:rPr lang="en-US" sz="1200" dirty="0" err="1">
                <a:solidFill>
                  <a:srgbClr val="7030A0"/>
                </a:solidFill>
                <a:latin typeface="Times New Roman" panose="02020603050405020304" pitchFamily="18" charset="0"/>
                <a:cs typeface="Times New Roman" panose="02020603050405020304" pitchFamily="18" charset="0"/>
              </a:rPr>
              <a:t>toàn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để</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tiếp</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tục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sử</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dụng</a:t>
            </a:r>
            <a:r>
              <a:rPr lang="en-US" sz="1200" dirty="0">
                <a:solidFill>
                  <a:srgbClr val="7030A0"/>
                </a:solidFill>
                <a:latin typeface="Times New Roman" panose="02020603050405020304" pitchFamily="18" charset="0"/>
                <a:cs typeface="Times New Roman" panose="02020603050405020304" pitchFamily="18" charset="0"/>
              </a:rPr>
              <a:t>. </a:t>
            </a:r>
          </a:p>
          <a:p>
            <a:endParaRPr lang="en-US" sz="1200" dirty="0">
              <a:solidFill>
                <a:srgbClr val="7030A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ADD13D8D-20F0-43F5-995C-34C33738A4C1}"/>
              </a:ext>
            </a:extLst>
          </p:cNvPr>
          <p:cNvSpPr txBox="1"/>
          <p:nvPr/>
        </p:nvSpPr>
        <p:spPr>
          <a:xfrm>
            <a:off x="4572000" y="2710692"/>
            <a:ext cx="4184749" cy="2323713"/>
          </a:xfrm>
          <a:prstGeom prst="rect">
            <a:avLst/>
          </a:prstGeom>
          <a:noFill/>
        </p:spPr>
        <p:txBody>
          <a:bodyPr wrap="square" rtlCol="0">
            <a:spAutoFit/>
          </a:bodyPr>
          <a:lstStyle/>
          <a:p>
            <a:pPr algn="just"/>
            <a:r>
              <a:rPr lang="en-US" sz="1200" dirty="0">
                <a:solidFill>
                  <a:srgbClr val="7030A0"/>
                </a:solidFill>
                <a:latin typeface="Times New Roman" panose="02020603050405020304" pitchFamily="18" charset="0"/>
                <a:cs typeface="Times New Roman" panose="02020603050405020304" pitchFamily="18" charset="0"/>
              </a:rPr>
              <a:t>(1) </a:t>
            </a:r>
            <a:r>
              <a:rPr lang="en-US" sz="1200" dirty="0" err="1">
                <a:solidFill>
                  <a:srgbClr val="7030A0"/>
                </a:solidFill>
                <a:latin typeface="Times New Roman" panose="02020603050405020304" pitchFamily="18" charset="0"/>
                <a:cs typeface="Times New Roman" panose="02020603050405020304" pitchFamily="18" charset="0"/>
              </a:rPr>
              <a:t>Nhà</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chung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cư</a:t>
            </a:r>
            <a:r>
              <a:rPr lang="en-US" sz="1200" dirty="0">
                <a:solidFill>
                  <a:srgbClr val="7030A0"/>
                </a:solidFill>
                <a:latin typeface="Times New Roman" panose="02020603050405020304" pitchFamily="18" charset="0"/>
                <a:cs typeface="Times New Roman" panose="02020603050405020304" pitchFamily="18" charset="0"/>
              </a:rPr>
              <a:t> có </a:t>
            </a:r>
            <a:r>
              <a:rPr lang="en-US" sz="1200" dirty="0" err="1">
                <a:solidFill>
                  <a:srgbClr val="7030A0"/>
                </a:solidFill>
                <a:latin typeface="Times New Roman" panose="02020603050405020304" pitchFamily="18" charset="0"/>
                <a:cs typeface="Times New Roman" panose="02020603050405020304" pitchFamily="18" charset="0"/>
              </a:rPr>
              <a:t>các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kết</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cấu</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chịu</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lực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chính</a:t>
            </a:r>
            <a:r>
              <a:rPr lang="en-US" sz="1200" dirty="0">
                <a:solidFill>
                  <a:srgbClr val="7030A0"/>
                </a:solidFill>
                <a:latin typeface="Times New Roman" panose="02020603050405020304" pitchFamily="18" charset="0"/>
                <a:cs typeface="Times New Roman" panose="02020603050405020304" pitchFamily="18" charset="0"/>
              </a:rPr>
              <a:t> của </a:t>
            </a:r>
            <a:r>
              <a:rPr lang="en-US" sz="1200" dirty="0" err="1">
                <a:solidFill>
                  <a:srgbClr val="7030A0"/>
                </a:solidFill>
                <a:latin typeface="Times New Roman" panose="02020603050405020304" pitchFamily="18" charset="0"/>
                <a:cs typeface="Times New Roman" panose="02020603050405020304" pitchFamily="18" charset="0"/>
              </a:rPr>
              <a:t>công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trình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xuất</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hiện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tình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trạng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nguy</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hiểm</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tổng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thể</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Cấp</a:t>
            </a:r>
            <a:r>
              <a:rPr lang="en-US" sz="1200" dirty="0">
                <a:solidFill>
                  <a:srgbClr val="7030A0"/>
                </a:solidFill>
                <a:latin typeface="Times New Roman" panose="02020603050405020304" pitchFamily="18" charset="0"/>
                <a:cs typeface="Times New Roman" panose="02020603050405020304" pitchFamily="18" charset="0"/>
              </a:rPr>
              <a:t> D) </a:t>
            </a:r>
          </a:p>
          <a:p>
            <a:pPr algn="just"/>
            <a:endParaRPr lang="en-US" sz="1200" dirty="0">
              <a:solidFill>
                <a:srgbClr val="7030A0"/>
              </a:solidFill>
              <a:latin typeface="Times New Roman" panose="02020603050405020304" pitchFamily="18" charset="0"/>
              <a:cs typeface="Times New Roman" panose="02020603050405020304" pitchFamily="18" charset="0"/>
            </a:endParaRPr>
          </a:p>
          <a:p>
            <a:pPr algn="just"/>
            <a:r>
              <a:rPr lang="en-US" sz="1200" dirty="0">
                <a:solidFill>
                  <a:srgbClr val="7030A0"/>
                </a:solidFill>
                <a:latin typeface="Times New Roman" panose="02020603050405020304" pitchFamily="18" charset="0"/>
                <a:cs typeface="Times New Roman" panose="02020603050405020304" pitchFamily="18" charset="0"/>
              </a:rPr>
              <a:t>(2) </a:t>
            </a:r>
            <a:r>
              <a:rPr lang="en-US" sz="1200" dirty="0" err="1">
                <a:solidFill>
                  <a:srgbClr val="7030A0"/>
                </a:solidFill>
                <a:latin typeface="Times New Roman" panose="02020603050405020304" pitchFamily="18" charset="0"/>
                <a:cs typeface="Times New Roman" panose="02020603050405020304" pitchFamily="18" charset="0"/>
              </a:rPr>
              <a:t>Nhà</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chung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cư</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bị</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hư</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hỏng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nặng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xuất</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hiện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tình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trạng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nguy</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hiểm</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cục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bộ</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kết</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cấu</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chịu</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lực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chính</a:t>
            </a:r>
            <a:r>
              <a:rPr lang="en-US" sz="1200" dirty="0">
                <a:solidFill>
                  <a:srgbClr val="7030A0"/>
                </a:solidFill>
                <a:latin typeface="Times New Roman" panose="02020603050405020304" pitchFamily="18" charset="0"/>
                <a:cs typeface="Times New Roman" panose="02020603050405020304" pitchFamily="18" charset="0"/>
              </a:rPr>
              <a:t> của </a:t>
            </a:r>
            <a:r>
              <a:rPr lang="en-US" sz="1200" dirty="0" err="1">
                <a:solidFill>
                  <a:srgbClr val="7030A0"/>
                </a:solidFill>
                <a:latin typeface="Times New Roman" panose="02020603050405020304" pitchFamily="18" charset="0"/>
                <a:cs typeface="Times New Roman" panose="02020603050405020304" pitchFamily="18" charset="0"/>
              </a:rPr>
              <a:t>công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trình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và</a:t>
            </a:r>
            <a:r>
              <a:rPr lang="en-US" sz="1200" dirty="0">
                <a:solidFill>
                  <a:srgbClr val="7030A0"/>
                </a:solidFill>
                <a:latin typeface="Times New Roman" panose="02020603050405020304" pitchFamily="18" charset="0"/>
                <a:cs typeface="Times New Roman" panose="02020603050405020304" pitchFamily="18" charset="0"/>
              </a:rPr>
              <a:t> có </a:t>
            </a:r>
            <a:r>
              <a:rPr lang="en-US" sz="1200" dirty="0" err="1">
                <a:solidFill>
                  <a:srgbClr val="7030A0"/>
                </a:solidFill>
                <a:latin typeface="Times New Roman" panose="02020603050405020304" pitchFamily="18" charset="0"/>
                <a:cs typeface="Times New Roman" panose="02020603050405020304" pitchFamily="18" charset="0"/>
              </a:rPr>
              <a:t>một</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trong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các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yếu</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tố</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về</a:t>
            </a:r>
            <a:r>
              <a:rPr lang="en-US" sz="1200" dirty="0">
                <a:solidFill>
                  <a:srgbClr val="7030A0"/>
                </a:solidFill>
                <a:latin typeface="Times New Roman" panose="02020603050405020304" pitchFamily="18" charset="0"/>
                <a:cs typeface="Times New Roman" panose="02020603050405020304" pitchFamily="18" charset="0"/>
              </a:rPr>
              <a:t> PCCC, </a:t>
            </a:r>
            <a:r>
              <a:rPr lang="en-US" sz="1200" dirty="0" err="1">
                <a:solidFill>
                  <a:srgbClr val="7030A0"/>
                </a:solidFill>
                <a:latin typeface="Times New Roman" panose="02020603050405020304" pitchFamily="18" charset="0"/>
                <a:cs typeface="Times New Roman" panose="02020603050405020304" pitchFamily="18" charset="0"/>
              </a:rPr>
              <a:t>cấp</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thoát</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nước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xử</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lý</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nước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thải</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cấp</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điện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giao</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thông</a:t>
            </a:r>
            <a:r>
              <a:rPr lang="en-US" sz="1200" dirty="0">
                <a:solidFill>
                  <a:srgbClr val="7030A0"/>
                </a:solidFill>
                <a:latin typeface="Times New Roman" panose="02020603050405020304" pitchFamily="18" charset="0"/>
                <a:cs typeface="Times New Roman" panose="02020603050405020304" pitchFamily="18" charset="0"/>
              </a:rPr>
              <a:t> nội </a:t>
            </a:r>
            <a:r>
              <a:rPr lang="en-US" sz="1200" dirty="0" err="1">
                <a:solidFill>
                  <a:srgbClr val="7030A0"/>
                </a:solidFill>
                <a:latin typeface="Times New Roman" panose="02020603050405020304" pitchFamily="18" charset="0"/>
                <a:cs typeface="Times New Roman" panose="02020603050405020304" pitchFamily="18" charset="0"/>
              </a:rPr>
              <a:t>bộ</a:t>
            </a:r>
            <a:r>
              <a:rPr lang="en-US" sz="1200" dirty="0">
                <a:solidFill>
                  <a:srgbClr val="7030A0"/>
                </a:solidFill>
                <a:latin typeface="Times New Roman" panose="02020603050405020304" pitchFamily="18" charset="0"/>
                <a:cs typeface="Times New Roman" panose="02020603050405020304" pitchFamily="18" charset="0"/>
              </a:rPr>
              <a:t> không </a:t>
            </a:r>
            <a:r>
              <a:rPr lang="en-US" sz="1200" dirty="0" err="1">
                <a:solidFill>
                  <a:srgbClr val="7030A0"/>
                </a:solidFill>
                <a:latin typeface="Times New Roman" panose="02020603050405020304" pitchFamily="18" charset="0"/>
                <a:cs typeface="Times New Roman" panose="02020603050405020304" pitchFamily="18" charset="0"/>
              </a:rPr>
              <a:t>đáp</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ứng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yêu</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cầu</a:t>
            </a:r>
            <a:r>
              <a:rPr lang="en-US" sz="1200" dirty="0">
                <a:solidFill>
                  <a:srgbClr val="7030A0"/>
                </a:solidFill>
                <a:latin typeface="Times New Roman" panose="02020603050405020304" pitchFamily="18" charset="0"/>
                <a:cs typeface="Times New Roman" panose="02020603050405020304" pitchFamily="18" charset="0"/>
              </a:rPr>
              <a:t> của </a:t>
            </a:r>
            <a:r>
              <a:rPr lang="en-US" sz="1200" dirty="0" err="1">
                <a:solidFill>
                  <a:srgbClr val="7030A0"/>
                </a:solidFill>
                <a:latin typeface="Times New Roman" panose="02020603050405020304" pitchFamily="18" charset="0"/>
                <a:cs typeface="Times New Roman" panose="02020603050405020304" pitchFamily="18" charset="0"/>
              </a:rPr>
              <a:t>tiêu</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chuẩn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quy</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chuẩn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kỹ</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thuật</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hiện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hành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hoặc</a:t>
            </a:r>
            <a:r>
              <a:rPr lang="en-US" sz="1200" dirty="0">
                <a:solidFill>
                  <a:srgbClr val="7030A0"/>
                </a:solidFill>
                <a:latin typeface="Times New Roman" panose="02020603050405020304" pitchFamily="18" charset="0"/>
                <a:cs typeface="Times New Roman" panose="02020603050405020304" pitchFamily="18" charset="0"/>
              </a:rPr>
              <a:t> có </a:t>
            </a:r>
            <a:r>
              <a:rPr lang="en-US" sz="1200" dirty="0" err="1">
                <a:solidFill>
                  <a:srgbClr val="7030A0"/>
                </a:solidFill>
                <a:latin typeface="Times New Roman" panose="02020603050405020304" pitchFamily="18" charset="0"/>
                <a:cs typeface="Times New Roman" panose="02020603050405020304" pitchFamily="18" charset="0"/>
              </a:rPr>
              <a:t>nguy</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cơ</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mất</a:t>
            </a:r>
            <a:r>
              <a:rPr lang="en-US" sz="1200" dirty="0">
                <a:solidFill>
                  <a:srgbClr val="7030A0"/>
                </a:solidFill>
                <a:latin typeface="Times New Roman" panose="02020603050405020304" pitchFamily="18" charset="0"/>
                <a:cs typeface="Times New Roman" panose="02020603050405020304" pitchFamily="18" charset="0"/>
              </a:rPr>
              <a:t> an </a:t>
            </a:r>
            <a:r>
              <a:rPr lang="en-US" sz="1200" dirty="0" err="1">
                <a:solidFill>
                  <a:srgbClr val="7030A0"/>
                </a:solidFill>
                <a:latin typeface="Times New Roman" panose="02020603050405020304" pitchFamily="18" charset="0"/>
                <a:cs typeface="Times New Roman" panose="02020603050405020304" pitchFamily="18" charset="0"/>
              </a:rPr>
              <a:t>toàn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trong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vận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hành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khai</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thác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sử</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dụng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Cấp</a:t>
            </a:r>
            <a:r>
              <a:rPr lang="en-US" sz="1200" dirty="0">
                <a:solidFill>
                  <a:srgbClr val="7030A0"/>
                </a:solidFill>
                <a:latin typeface="Times New Roman" panose="02020603050405020304" pitchFamily="18" charset="0"/>
                <a:cs typeface="Times New Roman" panose="02020603050405020304" pitchFamily="18" charset="0"/>
              </a:rPr>
              <a:t> C)</a:t>
            </a:r>
          </a:p>
          <a:p>
            <a:pPr algn="just"/>
            <a:endParaRPr lang="en-US" sz="1200" dirty="0">
              <a:solidFill>
                <a:srgbClr val="7030A0"/>
              </a:solidFill>
              <a:latin typeface="Times New Roman" panose="02020603050405020304" pitchFamily="18" charset="0"/>
              <a:cs typeface="Times New Roman" panose="02020603050405020304" pitchFamily="18" charset="0"/>
            </a:endParaRPr>
          </a:p>
          <a:p>
            <a:pPr algn="just"/>
            <a:r>
              <a:rPr lang="en-US" sz="1200" dirty="0">
                <a:solidFill>
                  <a:srgbClr val="7030A0"/>
                </a:solidFill>
                <a:latin typeface="Times New Roman" panose="02020603050405020304" pitchFamily="18" charset="0"/>
                <a:cs typeface="Times New Roman" panose="02020603050405020304" pitchFamily="18" charset="0"/>
              </a:rPr>
              <a:t>(3) </a:t>
            </a:r>
            <a:r>
              <a:rPr lang="en-US" sz="1200" dirty="0" err="1">
                <a:solidFill>
                  <a:srgbClr val="7030A0"/>
                </a:solidFill>
                <a:latin typeface="Times New Roman" panose="02020603050405020304" pitchFamily="18" charset="0"/>
                <a:cs typeface="Times New Roman" panose="02020603050405020304" pitchFamily="18" charset="0"/>
              </a:rPr>
              <a:t>Nhà</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chung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cư</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bị</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hư</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hỏng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cấp</a:t>
            </a:r>
            <a:r>
              <a:rPr lang="en-US" sz="1200" dirty="0">
                <a:solidFill>
                  <a:srgbClr val="7030A0"/>
                </a:solidFill>
                <a:latin typeface="Times New Roman" panose="02020603050405020304" pitchFamily="18" charset="0"/>
                <a:cs typeface="Times New Roman" panose="02020603050405020304" pitchFamily="18" charset="0"/>
              </a:rPr>
              <a:t> A, B) </a:t>
            </a:r>
            <a:r>
              <a:rPr lang="en-US" sz="1200" dirty="0" err="1">
                <a:solidFill>
                  <a:srgbClr val="7030A0"/>
                </a:solidFill>
                <a:latin typeface="Times New Roman" panose="02020603050405020304" pitchFamily="18" charset="0"/>
                <a:cs typeface="Times New Roman" panose="02020603050405020304" pitchFamily="18" charset="0"/>
              </a:rPr>
              <a:t>nhưng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nằm</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trong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khu</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chung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cư</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thuộc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diện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phá</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dỡ</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theo</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quy</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hoạch</a:t>
            </a:r>
            <a:r>
              <a:rPr lang="en-US" sz="1200" dirty="0">
                <a:solidFill>
                  <a:srgbClr val="7030A0"/>
                </a:solidFill>
                <a:latin typeface="Times New Roman" panose="02020603050405020304" pitchFamily="18" charset="0"/>
                <a:cs typeface="Times New Roman" panose="02020603050405020304" pitchFamily="18" charset="0"/>
              </a:rPr>
              <a:t> đã </a:t>
            </a:r>
            <a:r>
              <a:rPr lang="en-US" sz="1200" dirty="0" err="1">
                <a:solidFill>
                  <a:srgbClr val="7030A0"/>
                </a:solidFill>
                <a:latin typeface="Times New Roman" panose="02020603050405020304" pitchFamily="18" charset="0"/>
                <a:cs typeface="Times New Roman" panose="02020603050405020304" pitchFamily="18" charset="0"/>
              </a:rPr>
              <a:t>được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phê</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duyệt</a:t>
            </a:r>
            <a:r>
              <a:rPr lang="en-US" sz="1200" dirty="0">
                <a:solidFill>
                  <a:srgbClr val="7030A0"/>
                </a:solidFill>
                <a:latin typeface="Times New Roman" panose="02020603050405020304" pitchFamily="18" charset="0"/>
                <a:cs typeface="Times New Roman" panose="02020603050405020304" pitchFamily="18" charset="0"/>
              </a:rPr>
              <a:t> </a:t>
            </a:r>
          </a:p>
        </p:txBody>
      </p:sp>
      <p:sp>
        <p:nvSpPr>
          <p:cNvPr id="10" name="Google Shape;436;p41"/>
          <p:cNvSpPr txBox="1">
            <a:spLocks noGrp="1"/>
          </p:cNvSpPr>
          <p:nvPr>
            <p:ph type="title"/>
          </p:nvPr>
        </p:nvSpPr>
        <p:spPr>
          <a:xfrm>
            <a:off x="0" y="12031"/>
            <a:ext cx="9144000"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05</a:t>
            </a:r>
            <a:r>
              <a:rPr lang="en-US" sz="1800" dirty="0" smtClean="0">
                <a:solidFill>
                  <a:srgbClr val="ED2727"/>
                </a:solidFill>
                <a:latin typeface="Times New Roman" panose="02020603050405020304" pitchFamily="18" charset="0"/>
                <a:cs typeface="Times New Roman" panose="02020603050405020304" pitchFamily="18" charset="0"/>
              </a:rPr>
              <a:t>. VỀ </a:t>
            </a:r>
            <a:r>
              <a:rPr lang="en" sz="1800" dirty="0" smtClean="0">
                <a:solidFill>
                  <a:srgbClr val="ED2727"/>
                </a:solidFill>
                <a:latin typeface="Times New Roman" panose="02020603050405020304" pitchFamily="18" charset="0"/>
                <a:cs typeface="Times New Roman" panose="02020603050405020304" pitchFamily="18" charset="0"/>
              </a:rPr>
              <a:t>CẢI TẠO, XÂY DỰNG LẠI NHÀ CHUNG CƯ</a:t>
            </a:r>
            <a:endParaRPr sz="1800" dirty="0">
              <a:solidFill>
                <a:srgbClr val="ED2727"/>
              </a:solidFill>
            </a:endParaRPr>
          </a:p>
        </p:txBody>
      </p:sp>
      <p:sp>
        <p:nvSpPr>
          <p:cNvPr id="15" name="Down Arrow 14"/>
          <p:cNvSpPr/>
          <p:nvPr/>
        </p:nvSpPr>
        <p:spPr>
          <a:xfrm>
            <a:off x="2185306" y="2467379"/>
            <a:ext cx="350714" cy="335288"/>
          </a:xfrm>
          <a:prstGeom prst="down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TextBox 15">
            <a:extLst>
              <a:ext uri="{FF2B5EF4-FFF2-40B4-BE49-F238E27FC236}">
                <a16:creationId xmlns="" xmlns:a16="http://schemas.microsoft.com/office/drawing/2014/main" id="{BD788906-E3AA-47FC-9654-048C82C499CD}"/>
              </a:ext>
            </a:extLst>
          </p:cNvPr>
          <p:cNvSpPr txBox="1"/>
          <p:nvPr/>
        </p:nvSpPr>
        <p:spPr>
          <a:xfrm>
            <a:off x="530784" y="974618"/>
            <a:ext cx="8016240" cy="492443"/>
          </a:xfrm>
          <a:prstGeom prst="rect">
            <a:avLst/>
          </a:prstGeom>
          <a:noFill/>
        </p:spPr>
        <p:txBody>
          <a:bodyPr wrap="square" rtlCol="0">
            <a:spAutoFit/>
          </a:bodyPr>
          <a:lstStyle/>
          <a:p>
            <a:pPr algn="just"/>
            <a:r>
              <a:rPr lang="en-US" dirty="0" smtClean="0">
                <a:solidFill>
                  <a:srgbClr val="FF0000"/>
                </a:solidFill>
                <a:latin typeface="Times New Roman" panose="02020603050405020304" pitchFamily="18" charset="0"/>
                <a:cs typeface="Times New Roman" panose="02020603050405020304" pitchFamily="18" charset="0"/>
              </a:rPr>
              <a:t>K6. </a:t>
            </a:r>
            <a:r>
              <a:rPr lang="en-US" dirty="0" err="1" smtClean="0">
                <a:solidFill>
                  <a:srgbClr val="7030A0"/>
                </a:solidFill>
                <a:latin typeface="Times New Roman" panose="02020603050405020304" pitchFamily="18" charset="0"/>
                <a:cs typeface="Times New Roman" panose="02020603050405020304" pitchFamily="18" charset="0"/>
              </a:rPr>
              <a:t>Chính</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phủ</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quy</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định</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việc</a:t>
            </a:r>
            <a:r>
              <a:rPr lang="en-US" dirty="0" smtClean="0">
                <a:solidFill>
                  <a:srgbClr val="7030A0"/>
                </a:solidFill>
                <a:latin typeface="Times New Roman" panose="02020603050405020304" pitchFamily="18" charset="0"/>
                <a:cs typeface="Times New Roman" panose="02020603050405020304" pitchFamily="18" charset="0"/>
              </a:rPr>
              <a:t> di </a:t>
            </a:r>
            <a:r>
              <a:rPr lang="en-US" dirty="0" err="1" smtClean="0">
                <a:solidFill>
                  <a:srgbClr val="7030A0"/>
                </a:solidFill>
                <a:latin typeface="Times New Roman" panose="02020603050405020304" pitchFamily="18" charset="0"/>
                <a:cs typeface="Times New Roman" panose="02020603050405020304" pitchFamily="18" charset="0"/>
              </a:rPr>
              <a:t>dời</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cưỡng</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chế</a:t>
            </a:r>
            <a:r>
              <a:rPr lang="en-US" dirty="0" smtClean="0">
                <a:solidFill>
                  <a:srgbClr val="7030A0"/>
                </a:solidFill>
                <a:latin typeface="Times New Roman" panose="02020603050405020304" pitchFamily="18" charset="0"/>
                <a:cs typeface="Times New Roman" panose="02020603050405020304" pitchFamily="18" charset="0"/>
              </a:rPr>
              <a:t> di </a:t>
            </a:r>
            <a:r>
              <a:rPr lang="en-US" dirty="0" err="1" smtClean="0">
                <a:solidFill>
                  <a:srgbClr val="7030A0"/>
                </a:solidFill>
                <a:latin typeface="Times New Roman" panose="02020603050405020304" pitchFamily="18" charset="0"/>
                <a:cs typeface="Times New Roman" panose="02020603050405020304" pitchFamily="18" charset="0"/>
              </a:rPr>
              <a:t>dời</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chủ</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sở</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hữu</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người</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sử</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dụng</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nhà</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chung</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cư</a:t>
            </a:r>
            <a:endParaRPr lang="en-US" dirty="0">
              <a:solidFill>
                <a:srgbClr val="7030A0"/>
              </a:solidFill>
              <a:latin typeface="Times New Roman" panose="02020603050405020304" pitchFamily="18" charset="0"/>
              <a:cs typeface="Times New Roman" panose="02020603050405020304" pitchFamily="18" charset="0"/>
            </a:endParaRPr>
          </a:p>
          <a:p>
            <a:endParaRPr lang="en-US" sz="1200" dirty="0">
              <a:solidFill>
                <a:srgbClr val="7030A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20CE801D-DCC8-4199-8ABC-8891D0A26795}"/>
              </a:ext>
            </a:extLst>
          </p:cNvPr>
          <p:cNvSpPr txBox="1"/>
          <p:nvPr/>
        </p:nvSpPr>
        <p:spPr>
          <a:xfrm>
            <a:off x="1206973" y="1353993"/>
            <a:ext cx="829313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err="1" smtClean="0">
                <a:solidFill>
                  <a:srgbClr val="FF0000"/>
                </a:solidFill>
                <a:latin typeface="Times New Roman" panose="02020603050405020304" pitchFamily="18" charset="0"/>
                <a:ea typeface="Arial"/>
                <a:cs typeface="Times New Roman" panose="02020603050405020304" pitchFamily="18" charset="0"/>
              </a:rPr>
              <a:t>Nghị</a:t>
            </a:r>
            <a:r>
              <a:rPr lang="en-US" dirty="0" smtClean="0">
                <a:solidFill>
                  <a:srgbClr val="FF0000"/>
                </a:solidFill>
                <a:latin typeface="Times New Roman" panose="02020603050405020304" pitchFamily="18" charset="0"/>
                <a:ea typeface="Arial"/>
                <a:cs typeface="Times New Roman" panose="02020603050405020304" pitchFamily="18" charset="0"/>
              </a:rPr>
              <a:t> </a:t>
            </a:r>
            <a:r>
              <a:rPr lang="en-US" dirty="0" err="1" smtClean="0">
                <a:solidFill>
                  <a:srgbClr val="FF0000"/>
                </a:solidFill>
                <a:latin typeface="Times New Roman" panose="02020603050405020304" pitchFamily="18" charset="0"/>
                <a:ea typeface="Arial"/>
                <a:cs typeface="Times New Roman" panose="02020603050405020304" pitchFamily="18" charset="0"/>
              </a:rPr>
              <a:t>định</a:t>
            </a:r>
            <a:r>
              <a:rPr lang="en-US" dirty="0" smtClean="0">
                <a:solidFill>
                  <a:srgbClr val="FF0000"/>
                </a:solidFill>
                <a:latin typeface="Times New Roman" panose="02020603050405020304" pitchFamily="18" charset="0"/>
                <a:ea typeface="Arial"/>
                <a:cs typeface="Times New Roman" panose="02020603050405020304" pitchFamily="18" charset="0"/>
              </a:rPr>
              <a:t> </a:t>
            </a:r>
            <a:r>
              <a:rPr lang="en-US" dirty="0" err="1">
                <a:solidFill>
                  <a:srgbClr val="FF0000"/>
                </a:solidFill>
                <a:latin typeface="Times New Roman" panose="02020603050405020304" pitchFamily="18" charset="0"/>
                <a:ea typeface="Arial"/>
                <a:cs typeface="Times New Roman" panose="02020603050405020304" pitchFamily="18" charset="0"/>
              </a:rPr>
              <a:t>số</a:t>
            </a:r>
            <a:r>
              <a:rPr lang="en-US" dirty="0">
                <a:solidFill>
                  <a:srgbClr val="FF0000"/>
                </a:solidFill>
                <a:latin typeface="Times New Roman" panose="02020603050405020304" pitchFamily="18" charset="0"/>
                <a:ea typeface="Arial"/>
                <a:cs typeface="Times New Roman" panose="02020603050405020304" pitchFamily="18" charset="0"/>
              </a:rPr>
              <a:t> </a:t>
            </a:r>
            <a:r>
              <a:rPr lang="en-US" dirty="0" smtClean="0">
                <a:solidFill>
                  <a:srgbClr val="FF0000"/>
                </a:solidFill>
                <a:latin typeface="Times New Roman" panose="02020603050405020304" pitchFamily="18" charset="0"/>
                <a:ea typeface="Arial"/>
                <a:cs typeface="Times New Roman" panose="02020603050405020304" pitchFamily="18" charset="0"/>
              </a:rPr>
              <a:t>98/2024/NĐ-CP: </a:t>
            </a:r>
            <a:r>
              <a:rPr lang="en-US" dirty="0" err="1" smtClean="0">
                <a:solidFill>
                  <a:srgbClr val="FF0000"/>
                </a:solidFill>
                <a:latin typeface="Times New Roman" panose="02020603050405020304" pitchFamily="18" charset="0"/>
                <a:ea typeface="Arial"/>
                <a:cs typeface="Times New Roman" panose="02020603050405020304" pitchFamily="18" charset="0"/>
              </a:rPr>
              <a:t>các</a:t>
            </a:r>
            <a:r>
              <a:rPr lang="en-US" dirty="0" smtClean="0">
                <a:solidFill>
                  <a:srgbClr val="FF0000"/>
                </a:solidFill>
                <a:latin typeface="Times New Roman" panose="02020603050405020304" pitchFamily="18" charset="0"/>
                <a:ea typeface="Arial"/>
                <a:cs typeface="Times New Roman" panose="02020603050405020304" pitchFamily="18" charset="0"/>
              </a:rPr>
              <a:t> </a:t>
            </a:r>
            <a:r>
              <a:rPr lang="en-US" dirty="0" err="1" smtClean="0">
                <a:solidFill>
                  <a:srgbClr val="FF0000"/>
                </a:solidFill>
                <a:latin typeface="Times New Roman" panose="02020603050405020304" pitchFamily="18" charset="0"/>
                <a:ea typeface="Arial"/>
                <a:cs typeface="Times New Roman" panose="02020603050405020304" pitchFamily="18" charset="0"/>
              </a:rPr>
              <a:t>trường</a:t>
            </a:r>
            <a:r>
              <a:rPr lang="en-US" dirty="0" smtClean="0">
                <a:solidFill>
                  <a:srgbClr val="FF0000"/>
                </a:solidFill>
                <a:latin typeface="Times New Roman" panose="02020603050405020304" pitchFamily="18" charset="0"/>
                <a:ea typeface="Arial"/>
                <a:cs typeface="Times New Roman" panose="02020603050405020304" pitchFamily="18" charset="0"/>
              </a:rPr>
              <a:t> </a:t>
            </a:r>
            <a:r>
              <a:rPr lang="en-US" dirty="0" err="1" smtClean="0">
                <a:solidFill>
                  <a:srgbClr val="FF0000"/>
                </a:solidFill>
                <a:latin typeface="Times New Roman" panose="02020603050405020304" pitchFamily="18" charset="0"/>
                <a:ea typeface="Arial"/>
                <a:cs typeface="Times New Roman" panose="02020603050405020304" pitchFamily="18" charset="0"/>
              </a:rPr>
              <a:t>hợp</a:t>
            </a:r>
            <a:r>
              <a:rPr lang="en-US" dirty="0" smtClean="0">
                <a:solidFill>
                  <a:srgbClr val="FF0000"/>
                </a:solidFill>
                <a:latin typeface="Times New Roman" panose="02020603050405020304" pitchFamily="18" charset="0"/>
                <a:ea typeface="Arial"/>
                <a:cs typeface="Times New Roman" panose="02020603050405020304" pitchFamily="18" charset="0"/>
              </a:rPr>
              <a:t> di </a:t>
            </a:r>
            <a:r>
              <a:rPr lang="en-US" dirty="0" err="1" smtClean="0">
                <a:solidFill>
                  <a:srgbClr val="FF0000"/>
                </a:solidFill>
                <a:latin typeface="Times New Roman" panose="02020603050405020304" pitchFamily="18" charset="0"/>
                <a:ea typeface="Arial"/>
                <a:cs typeface="Times New Roman" panose="02020603050405020304" pitchFamily="18" charset="0"/>
              </a:rPr>
              <a:t>dời</a:t>
            </a:r>
            <a:r>
              <a:rPr lang="en-US" dirty="0" smtClean="0">
                <a:solidFill>
                  <a:srgbClr val="FF0000"/>
                </a:solidFill>
                <a:latin typeface="Times New Roman" panose="02020603050405020304" pitchFamily="18" charset="0"/>
                <a:ea typeface="Arial"/>
                <a:cs typeface="Times New Roman" panose="02020603050405020304" pitchFamily="18" charset="0"/>
              </a:rPr>
              <a:t> CSH, </a:t>
            </a:r>
            <a:r>
              <a:rPr lang="en-US" dirty="0" err="1" smtClean="0">
                <a:solidFill>
                  <a:srgbClr val="FF0000"/>
                </a:solidFill>
                <a:latin typeface="Times New Roman" panose="02020603050405020304" pitchFamily="18" charset="0"/>
                <a:ea typeface="Arial"/>
                <a:cs typeface="Times New Roman" panose="02020603050405020304" pitchFamily="18" charset="0"/>
              </a:rPr>
              <a:t>người</a:t>
            </a:r>
            <a:r>
              <a:rPr lang="en-US" dirty="0" smtClean="0">
                <a:solidFill>
                  <a:srgbClr val="FF0000"/>
                </a:solidFill>
                <a:latin typeface="Times New Roman" panose="02020603050405020304" pitchFamily="18" charset="0"/>
                <a:ea typeface="Arial"/>
                <a:cs typeface="Times New Roman" panose="02020603050405020304" pitchFamily="18" charset="0"/>
              </a:rPr>
              <a:t> </a:t>
            </a:r>
            <a:r>
              <a:rPr lang="en-US" dirty="0" err="1" smtClean="0">
                <a:solidFill>
                  <a:srgbClr val="FF0000"/>
                </a:solidFill>
                <a:latin typeface="Times New Roman" panose="02020603050405020304" pitchFamily="18" charset="0"/>
                <a:ea typeface="Arial"/>
                <a:cs typeface="Times New Roman" panose="02020603050405020304" pitchFamily="18" charset="0"/>
              </a:rPr>
              <a:t>sử</a:t>
            </a:r>
            <a:r>
              <a:rPr lang="en-US" dirty="0" smtClean="0">
                <a:solidFill>
                  <a:srgbClr val="FF0000"/>
                </a:solidFill>
                <a:latin typeface="Times New Roman" panose="02020603050405020304" pitchFamily="18" charset="0"/>
                <a:ea typeface="Arial"/>
                <a:cs typeface="Times New Roman" panose="02020603050405020304" pitchFamily="18" charset="0"/>
              </a:rPr>
              <a:t> </a:t>
            </a:r>
            <a:r>
              <a:rPr lang="en-US" dirty="0" err="1" smtClean="0">
                <a:solidFill>
                  <a:srgbClr val="FF0000"/>
                </a:solidFill>
                <a:latin typeface="Times New Roman" panose="02020603050405020304" pitchFamily="18" charset="0"/>
                <a:ea typeface="Arial"/>
                <a:cs typeface="Times New Roman" panose="02020603050405020304" pitchFamily="18" charset="0"/>
              </a:rPr>
              <a:t>dụng</a:t>
            </a:r>
            <a:r>
              <a:rPr lang="en-US" dirty="0" smtClean="0">
                <a:solidFill>
                  <a:srgbClr val="FF0000"/>
                </a:solidFill>
                <a:latin typeface="Times New Roman" panose="02020603050405020304" pitchFamily="18" charset="0"/>
                <a:ea typeface="Arial"/>
                <a:cs typeface="Times New Roman" panose="02020603050405020304" pitchFamily="18" charset="0"/>
              </a:rPr>
              <a:t> NCC (</a:t>
            </a:r>
            <a:r>
              <a:rPr lang="en-US" dirty="0" err="1" smtClean="0">
                <a:solidFill>
                  <a:srgbClr val="FF0000"/>
                </a:solidFill>
                <a:latin typeface="Times New Roman" panose="02020603050405020304" pitchFamily="18" charset="0"/>
                <a:ea typeface="Arial"/>
                <a:cs typeface="Times New Roman" panose="02020603050405020304" pitchFamily="18" charset="0"/>
              </a:rPr>
              <a:t>Điều</a:t>
            </a:r>
            <a:r>
              <a:rPr lang="en-US" dirty="0" smtClean="0">
                <a:solidFill>
                  <a:srgbClr val="FF0000"/>
                </a:solidFill>
                <a:latin typeface="Times New Roman" panose="02020603050405020304" pitchFamily="18" charset="0"/>
                <a:ea typeface="Arial"/>
                <a:cs typeface="Times New Roman" panose="02020603050405020304" pitchFamily="18" charset="0"/>
              </a:rPr>
              <a:t> 23)</a:t>
            </a:r>
            <a:endParaRPr lang="en-US" dirty="0">
              <a:solidFill>
                <a:srgbClr val="FF0000"/>
              </a:solidFill>
              <a:latin typeface="Times New Roman" panose="02020603050405020304" pitchFamily="18" charset="0"/>
              <a:ea typeface="Arial"/>
              <a:cs typeface="Times New Roman" panose="02020603050405020304" pitchFamily="18" charset="0"/>
            </a:endParaRPr>
          </a:p>
        </p:txBody>
      </p:sp>
      <p:cxnSp>
        <p:nvCxnSpPr>
          <p:cNvPr id="18" name="Elbow Connector 17"/>
          <p:cNvCxnSpPr>
            <a:endCxn id="17" idx="1"/>
          </p:cNvCxnSpPr>
          <p:nvPr/>
        </p:nvCxnSpPr>
        <p:spPr>
          <a:xfrm>
            <a:off x="622143" y="1353993"/>
            <a:ext cx="584830" cy="153889"/>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Down Arrow 18"/>
          <p:cNvSpPr/>
          <p:nvPr/>
        </p:nvSpPr>
        <p:spPr>
          <a:xfrm>
            <a:off x="6320247" y="2411085"/>
            <a:ext cx="350714" cy="335288"/>
          </a:xfrm>
          <a:prstGeom prst="down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3554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50" name="Google Shape;350;p39"/>
          <p:cNvSpPr txBox="1">
            <a:spLocks noGrp="1"/>
          </p:cNvSpPr>
          <p:nvPr>
            <p:ph type="title" idx="21"/>
          </p:nvPr>
        </p:nvSpPr>
        <p:spPr>
          <a:xfrm>
            <a:off x="44450" y="202675"/>
            <a:ext cx="9048750" cy="6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smtClean="0">
                <a:solidFill>
                  <a:srgbClr val="FF0000"/>
                </a:solidFill>
                <a:latin typeface="Times New Roman" panose="02020603050405020304" pitchFamily="18" charset="0"/>
                <a:cs typeface="Times New Roman" panose="02020603050405020304" pitchFamily="18" charset="0"/>
              </a:rPr>
              <a:t>CÁC NỘI </a:t>
            </a:r>
            <a:r>
              <a:rPr lang="en" sz="2400" smtClean="0">
                <a:solidFill>
                  <a:srgbClr val="FF0000"/>
                </a:solidFill>
                <a:latin typeface="Times New Roman" panose="02020603050405020304" pitchFamily="18" charset="0"/>
                <a:cs typeface="Times New Roman" panose="02020603050405020304" pitchFamily="18" charset="0"/>
              </a:rPr>
              <a:t>DUNG CHÍNH CỦA PHÁP LUẬT VỀ NHÀ Ở</a:t>
            </a:r>
            <a:endParaRPr sz="2400" dirty="0">
              <a:solidFill>
                <a:srgbClr val="FF0000"/>
              </a:solidFill>
              <a:latin typeface="Times New Roman" panose="02020603050405020304" pitchFamily="18" charset="0"/>
              <a:cs typeface="Times New Roman" panose="02020603050405020304" pitchFamily="18" charset="0"/>
            </a:endParaRPr>
          </a:p>
        </p:txBody>
      </p:sp>
      <p:grpSp>
        <p:nvGrpSpPr>
          <p:cNvPr id="351" name="Google Shape;351;p39"/>
          <p:cNvGrpSpPr/>
          <p:nvPr/>
        </p:nvGrpSpPr>
        <p:grpSpPr>
          <a:xfrm>
            <a:off x="8132111" y="265324"/>
            <a:ext cx="583790" cy="549355"/>
            <a:chOff x="1649829" y="1700610"/>
            <a:chExt cx="470343" cy="439203"/>
          </a:xfrm>
        </p:grpSpPr>
        <p:sp>
          <p:nvSpPr>
            <p:cNvPr id="352" name="Google Shape;352;p39"/>
            <p:cNvSpPr/>
            <p:nvPr/>
          </p:nvSpPr>
          <p:spPr>
            <a:xfrm>
              <a:off x="1767926" y="2025006"/>
              <a:ext cx="96769" cy="114806"/>
            </a:xfrm>
            <a:custGeom>
              <a:avLst/>
              <a:gdLst/>
              <a:ahLst/>
              <a:cxnLst/>
              <a:rect l="l" t="t" r="r" b="b"/>
              <a:pathLst>
                <a:path w="1706" h="2024" extrusionOk="0">
                  <a:moveTo>
                    <a:pt x="854" y="1"/>
                  </a:moveTo>
                  <a:lnTo>
                    <a:pt x="549" y="675"/>
                  </a:lnTo>
                  <a:lnTo>
                    <a:pt x="1" y="1013"/>
                  </a:lnTo>
                  <a:lnTo>
                    <a:pt x="549" y="1350"/>
                  </a:lnTo>
                  <a:lnTo>
                    <a:pt x="854" y="2024"/>
                  </a:lnTo>
                  <a:lnTo>
                    <a:pt x="1157" y="1350"/>
                  </a:lnTo>
                  <a:lnTo>
                    <a:pt x="1706" y="1013"/>
                  </a:lnTo>
                  <a:lnTo>
                    <a:pt x="1157" y="675"/>
                  </a:lnTo>
                  <a:lnTo>
                    <a:pt x="8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9"/>
            <p:cNvSpPr/>
            <p:nvPr/>
          </p:nvSpPr>
          <p:spPr>
            <a:xfrm>
              <a:off x="1977345" y="1767315"/>
              <a:ext cx="142827" cy="169600"/>
            </a:xfrm>
            <a:custGeom>
              <a:avLst/>
              <a:gdLst/>
              <a:ahLst/>
              <a:cxnLst/>
              <a:rect l="l" t="t" r="r" b="b"/>
              <a:pathLst>
                <a:path w="2518" h="2990" extrusionOk="0">
                  <a:moveTo>
                    <a:pt x="1258" y="1"/>
                  </a:moveTo>
                  <a:lnTo>
                    <a:pt x="810" y="996"/>
                  </a:lnTo>
                  <a:lnTo>
                    <a:pt x="0" y="1495"/>
                  </a:lnTo>
                  <a:lnTo>
                    <a:pt x="810" y="1993"/>
                  </a:lnTo>
                  <a:lnTo>
                    <a:pt x="1258" y="2989"/>
                  </a:lnTo>
                  <a:lnTo>
                    <a:pt x="1707" y="1993"/>
                  </a:lnTo>
                  <a:lnTo>
                    <a:pt x="2517" y="1495"/>
                  </a:lnTo>
                  <a:lnTo>
                    <a:pt x="1707" y="996"/>
                  </a:lnTo>
                  <a:lnTo>
                    <a:pt x="12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9"/>
            <p:cNvSpPr/>
            <p:nvPr/>
          </p:nvSpPr>
          <p:spPr>
            <a:xfrm>
              <a:off x="1649829" y="1700610"/>
              <a:ext cx="64550" cy="76632"/>
            </a:xfrm>
            <a:custGeom>
              <a:avLst/>
              <a:gdLst/>
              <a:ahLst/>
              <a:cxnLst/>
              <a:rect l="l" t="t" r="r" b="b"/>
              <a:pathLst>
                <a:path w="1138" h="1351" extrusionOk="0">
                  <a:moveTo>
                    <a:pt x="569" y="1"/>
                  </a:moveTo>
                  <a:lnTo>
                    <a:pt x="366" y="451"/>
                  </a:lnTo>
                  <a:lnTo>
                    <a:pt x="1" y="675"/>
                  </a:lnTo>
                  <a:lnTo>
                    <a:pt x="366" y="901"/>
                  </a:lnTo>
                  <a:lnTo>
                    <a:pt x="569" y="1351"/>
                  </a:lnTo>
                  <a:lnTo>
                    <a:pt x="771" y="901"/>
                  </a:lnTo>
                  <a:lnTo>
                    <a:pt x="1137" y="675"/>
                  </a:lnTo>
                  <a:lnTo>
                    <a:pt x="771" y="451"/>
                  </a:lnTo>
                  <a:lnTo>
                    <a:pt x="5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333;p39"/>
          <p:cNvSpPr txBox="1">
            <a:spLocks noGrp="1"/>
          </p:cNvSpPr>
          <p:nvPr>
            <p:ph type="title" idx="2"/>
          </p:nvPr>
        </p:nvSpPr>
        <p:spPr>
          <a:xfrm>
            <a:off x="491519" y="1135160"/>
            <a:ext cx="471339"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solidFill>
                  <a:srgbClr val="ED2727"/>
                </a:solidFill>
                <a:latin typeface="Times New Roman" panose="02020603050405020304" pitchFamily="18" charset="0"/>
                <a:cs typeface="Times New Roman" panose="02020603050405020304" pitchFamily="18" charset="0"/>
              </a:rPr>
              <a:t>01</a:t>
            </a:r>
            <a:endParaRPr sz="1800" dirty="0">
              <a:solidFill>
                <a:srgbClr val="ED2727"/>
              </a:solidFill>
              <a:latin typeface="Times New Roman" panose="02020603050405020304" pitchFamily="18" charset="0"/>
              <a:cs typeface="Times New Roman" panose="02020603050405020304" pitchFamily="18" charset="0"/>
            </a:endParaRPr>
          </a:p>
        </p:txBody>
      </p:sp>
      <p:sp>
        <p:nvSpPr>
          <p:cNvPr id="44" name="Google Shape;332;p39"/>
          <p:cNvSpPr txBox="1">
            <a:spLocks noGrp="1"/>
          </p:cNvSpPr>
          <p:nvPr>
            <p:ph type="title"/>
          </p:nvPr>
        </p:nvSpPr>
        <p:spPr>
          <a:xfrm>
            <a:off x="870458" y="1184328"/>
            <a:ext cx="2846101" cy="457200"/>
          </a:xfrm>
          <a:prstGeom prst="rect">
            <a:avLst/>
          </a:prstGeom>
        </p:spPr>
        <p:txBody>
          <a:bodyPr spcFirstLastPara="1" wrap="square" lIns="91425" tIns="91425" rIns="91425" bIns="91425" anchor="b" anchorCtr="0">
            <a:noAutofit/>
          </a:bodyPr>
          <a:lstStyle/>
          <a:p>
            <a:pPr lvl="0"/>
            <a:r>
              <a:rPr lang="en-US" sz="1400" smtClean="0">
                <a:latin typeface="Times New Roman" panose="02020603050405020304" pitchFamily="18" charset="0"/>
                <a:cs typeface="Times New Roman" panose="02020603050405020304" pitchFamily="18" charset="0"/>
              </a:rPr>
              <a:t>QUY </a:t>
            </a:r>
            <a:r>
              <a:rPr lang="en-US" sz="1400" dirty="0">
                <a:latin typeface="Times New Roman" panose="02020603050405020304" pitchFamily="18" charset="0"/>
                <a:cs typeface="Times New Roman" panose="02020603050405020304" pitchFamily="18" charset="0"/>
              </a:rPr>
              <a:t>ĐỊNH CHUNG</a:t>
            </a:r>
          </a:p>
        </p:txBody>
      </p:sp>
      <p:sp>
        <p:nvSpPr>
          <p:cNvPr id="45" name="Google Shape;335;p39"/>
          <p:cNvSpPr txBox="1">
            <a:spLocks noGrp="1"/>
          </p:cNvSpPr>
          <p:nvPr>
            <p:ph type="title" idx="3"/>
          </p:nvPr>
        </p:nvSpPr>
        <p:spPr>
          <a:xfrm>
            <a:off x="905881" y="1614988"/>
            <a:ext cx="2011800" cy="416535"/>
          </a:xfrm>
          <a:prstGeom prst="rect">
            <a:avLst/>
          </a:prstGeom>
        </p:spPr>
        <p:txBody>
          <a:bodyPr spcFirstLastPara="1" wrap="square" lIns="91425" tIns="91425" rIns="91425" bIns="91425" anchor="b" anchorCtr="0">
            <a:noAutofit/>
          </a:bodyPr>
          <a:lstStyle/>
          <a:p>
            <a:pPr lvl="0"/>
            <a:r>
              <a:rPr lang="en-US" sz="1400" dirty="0">
                <a:latin typeface="Times New Roman" panose="02020603050405020304" pitchFamily="18" charset="0"/>
                <a:cs typeface="Times New Roman" panose="02020603050405020304" pitchFamily="18" charset="0"/>
              </a:rPr>
              <a:t>SỞ HỮU NHÀ Ở</a:t>
            </a:r>
          </a:p>
        </p:txBody>
      </p:sp>
      <p:sp>
        <p:nvSpPr>
          <p:cNvPr id="46" name="Google Shape;338;p39"/>
          <p:cNvSpPr txBox="1">
            <a:spLocks noGrp="1"/>
          </p:cNvSpPr>
          <p:nvPr>
            <p:ph type="title" idx="6"/>
          </p:nvPr>
        </p:nvSpPr>
        <p:spPr>
          <a:xfrm>
            <a:off x="870458" y="2311105"/>
            <a:ext cx="3882107" cy="348793"/>
          </a:xfrm>
          <a:prstGeom prst="rect">
            <a:avLst/>
          </a:prstGeom>
        </p:spPr>
        <p:txBody>
          <a:bodyPr spcFirstLastPara="1" wrap="square" lIns="91425" tIns="91425" rIns="91425" bIns="91425" anchor="b" anchorCtr="0">
            <a:noAutofit/>
          </a:bodyPr>
          <a:lstStyle/>
          <a:p>
            <a:pPr marL="0" indent="0" algn="just"/>
            <a:r>
              <a:rPr lang="vi-VN" sz="1400" dirty="0">
                <a:latin typeface="Times New Roman" panose="02020603050405020304" pitchFamily="18" charset="0"/>
                <a:cs typeface="Times New Roman" panose="02020603050405020304" pitchFamily="18" charset="0"/>
              </a:rPr>
              <a:t>CHIẾN </a:t>
            </a:r>
            <a:r>
              <a:rPr lang="vi-VN" sz="1400" dirty="0" smtClean="0">
                <a:latin typeface="Times New Roman" panose="02020603050405020304" pitchFamily="18" charset="0"/>
                <a:cs typeface="Times New Roman" panose="02020603050405020304" pitchFamily="18" charset="0"/>
              </a:rPr>
              <a:t>LƯỢC </a:t>
            </a:r>
            <a:r>
              <a:rPr lang="vi-VN" sz="1400" smtClean="0">
                <a:latin typeface="Times New Roman" panose="02020603050405020304" pitchFamily="18" charset="0"/>
                <a:cs typeface="Times New Roman" panose="02020603050405020304" pitchFamily="18" charset="0"/>
              </a:rPr>
              <a:t>P</a:t>
            </a:r>
            <a:r>
              <a:rPr lang="en-US" sz="1400" smtClean="0">
                <a:latin typeface="Times New Roman" panose="02020603050405020304" pitchFamily="18" charset="0"/>
                <a:cs typeface="Times New Roman" panose="02020603050405020304" pitchFamily="18" charset="0"/>
              </a:rPr>
              <a:t>T NO </a:t>
            </a:r>
            <a:r>
              <a:rPr lang="vi-VN" sz="1400" dirty="0" smtClean="0">
                <a:latin typeface="Times New Roman" panose="02020603050405020304" pitchFamily="18" charset="0"/>
                <a:cs typeface="Times New Roman" panose="02020603050405020304" pitchFamily="18" charset="0"/>
              </a:rPr>
              <a:t>QUỐC GIA</a:t>
            </a:r>
            <a:r>
              <a:rPr lang="vi-VN" sz="1400" smtClean="0">
                <a:latin typeface="Times New Roman" panose="02020603050405020304" pitchFamily="18" charset="0"/>
                <a:cs typeface="Times New Roman" panose="02020603050405020304" pitchFamily="18" charset="0"/>
              </a:rPr>
              <a:t>, CHƯƠNG</a:t>
            </a:r>
            <a:r>
              <a:rPr lang="en-US" sz="1400" smtClean="0">
                <a:latin typeface="Times New Roman" panose="02020603050405020304" pitchFamily="18" charset="0"/>
                <a:cs typeface="Times New Roman" panose="02020603050405020304" pitchFamily="18" charset="0"/>
              </a:rPr>
              <a:t/>
            </a:r>
            <a:br>
              <a:rPr lang="en-US" sz="1400" smtClean="0">
                <a:latin typeface="Times New Roman" panose="02020603050405020304" pitchFamily="18" charset="0"/>
                <a:cs typeface="Times New Roman" panose="02020603050405020304" pitchFamily="18" charset="0"/>
              </a:rPr>
            </a:br>
            <a:r>
              <a:rPr lang="en-US" sz="1400" smtClean="0">
                <a:latin typeface="Times New Roman" panose="02020603050405020304" pitchFamily="18" charset="0"/>
                <a:cs typeface="Times New Roman" panose="02020603050405020304" pitchFamily="18" charset="0"/>
              </a:rPr>
              <a:t>T</a:t>
            </a:r>
            <a:r>
              <a:rPr lang="vi-VN" sz="1400" smtClean="0">
                <a:latin typeface="Times New Roman" panose="02020603050405020304" pitchFamily="18" charset="0"/>
                <a:cs typeface="Times New Roman" panose="02020603050405020304" pitchFamily="18" charset="0"/>
              </a:rPr>
              <a:t>RÌNH</a:t>
            </a:r>
            <a:r>
              <a:rPr lang="vi-VN" sz="1400" dirty="0">
                <a:latin typeface="Times New Roman" panose="02020603050405020304" pitchFamily="18" charset="0"/>
                <a:cs typeface="Times New Roman" panose="02020603050405020304" pitchFamily="18" charset="0"/>
              </a:rPr>
              <a:t>, KẾ </a:t>
            </a:r>
            <a:r>
              <a:rPr lang="vi-VN" sz="1400">
                <a:latin typeface="Times New Roman" panose="02020603050405020304" pitchFamily="18" charset="0"/>
                <a:cs typeface="Times New Roman" panose="02020603050405020304" pitchFamily="18" charset="0"/>
              </a:rPr>
              <a:t>HOẠCH </a:t>
            </a:r>
            <a:r>
              <a:rPr lang="en-US" sz="1400" smtClean="0">
                <a:latin typeface="Times New Roman" panose="02020603050405020304" pitchFamily="18" charset="0"/>
                <a:cs typeface="Times New Roman" panose="02020603050405020304" pitchFamily="18" charset="0"/>
              </a:rPr>
              <a:t>PT NHÀ Ở </a:t>
            </a:r>
            <a:r>
              <a:rPr lang="vi-VN" sz="1400" dirty="0">
                <a:latin typeface="Times New Roman" panose="02020603050405020304" pitchFamily="18" charset="0"/>
                <a:cs typeface="Times New Roman" panose="02020603050405020304" pitchFamily="18" charset="0"/>
              </a:rPr>
              <a:t>CẤP TỈNH </a:t>
            </a:r>
          </a:p>
        </p:txBody>
      </p:sp>
      <p:sp>
        <p:nvSpPr>
          <p:cNvPr id="47" name="Google Shape;341;p39"/>
          <p:cNvSpPr txBox="1">
            <a:spLocks noGrp="1"/>
          </p:cNvSpPr>
          <p:nvPr>
            <p:ph type="title" idx="9"/>
          </p:nvPr>
        </p:nvSpPr>
        <p:spPr>
          <a:xfrm>
            <a:off x="903200" y="2631000"/>
            <a:ext cx="3859672" cy="457200"/>
          </a:xfrm>
          <a:prstGeom prst="rect">
            <a:avLst/>
          </a:prstGeom>
        </p:spPr>
        <p:txBody>
          <a:bodyPr spcFirstLastPara="1" wrap="square" lIns="91425" tIns="91425" rIns="91425" bIns="91425" anchor="b" anchorCtr="0">
            <a:noAutofit/>
          </a:bodyPr>
          <a:lstStyle/>
          <a:p>
            <a:pPr lvl="0"/>
            <a:r>
              <a:rPr lang="en" sz="1400" dirty="0">
                <a:latin typeface="Times New Roman" panose="02020603050405020304" pitchFamily="18" charset="0"/>
                <a:cs typeface="Times New Roman" panose="02020603050405020304" pitchFamily="18" charset="0"/>
              </a:rPr>
              <a:t>PHÁT TRIỂN NHÀ </a:t>
            </a:r>
            <a:r>
              <a:rPr lang="en" sz="1400" dirty="0" smtClean="0">
                <a:latin typeface="Times New Roman" panose="02020603050405020304" pitchFamily="18" charset="0"/>
                <a:cs typeface="Times New Roman" panose="02020603050405020304" pitchFamily="18" charset="0"/>
              </a:rPr>
              <a:t>Ở</a:t>
            </a:r>
            <a:endParaRPr sz="1400" i="1" dirty="0">
              <a:latin typeface="Times New Roman" panose="02020603050405020304" pitchFamily="18" charset="0"/>
              <a:cs typeface="Times New Roman" panose="02020603050405020304" pitchFamily="18" charset="0"/>
            </a:endParaRPr>
          </a:p>
        </p:txBody>
      </p:sp>
      <p:sp>
        <p:nvSpPr>
          <p:cNvPr id="48" name="Google Shape;344;p39"/>
          <p:cNvSpPr txBox="1">
            <a:spLocks noGrp="1"/>
          </p:cNvSpPr>
          <p:nvPr>
            <p:ph type="title" idx="15"/>
          </p:nvPr>
        </p:nvSpPr>
        <p:spPr>
          <a:xfrm>
            <a:off x="903201" y="3274261"/>
            <a:ext cx="4295855" cy="348793"/>
          </a:xfrm>
          <a:prstGeom prst="rect">
            <a:avLst/>
          </a:prstGeom>
        </p:spPr>
        <p:txBody>
          <a:bodyPr spcFirstLastPara="1" wrap="square" lIns="91425" tIns="91425" rIns="91425" bIns="91425" anchor="b" anchorCtr="0">
            <a:noAutofit/>
          </a:bodyPr>
          <a:lstStyle/>
          <a:p>
            <a:pPr marL="0" indent="0"/>
            <a:r>
              <a:rPr lang="en" sz="1400" dirty="0">
                <a:latin typeface="Times New Roman" panose="02020603050405020304" pitchFamily="18" charset="0"/>
                <a:cs typeface="Times New Roman" panose="02020603050405020304" pitchFamily="18" charset="0"/>
              </a:rPr>
              <a:t>CẢI TẠO, XÂY DỰNG LẠI NHÀ CHUNG CƯ</a:t>
            </a:r>
            <a:endParaRPr sz="1400" dirty="0">
              <a:latin typeface="Times New Roman" panose="02020603050405020304" pitchFamily="18" charset="0"/>
              <a:cs typeface="Times New Roman" panose="02020603050405020304" pitchFamily="18" charset="0"/>
            </a:endParaRPr>
          </a:p>
        </p:txBody>
      </p:sp>
      <p:sp>
        <p:nvSpPr>
          <p:cNvPr id="50" name="Google Shape;332;p39"/>
          <p:cNvSpPr txBox="1">
            <a:spLocks noGrp="1"/>
          </p:cNvSpPr>
          <p:nvPr>
            <p:ph type="title"/>
          </p:nvPr>
        </p:nvSpPr>
        <p:spPr>
          <a:xfrm>
            <a:off x="892893" y="4264405"/>
            <a:ext cx="3811465" cy="347233"/>
          </a:xfrm>
          <a:prstGeom prst="rect">
            <a:avLst/>
          </a:prstGeom>
        </p:spPr>
        <p:txBody>
          <a:bodyPr spcFirstLastPara="1" wrap="square" lIns="91425" tIns="91425" rIns="91425" bIns="91425" anchor="b" anchorCtr="0">
            <a:noAutofit/>
          </a:bodyPr>
          <a:lstStyle/>
          <a:p>
            <a:pPr lvl="0"/>
            <a:r>
              <a:rPr lang="en-US" sz="1400" dirty="0">
                <a:latin typeface="Times New Roman" panose="02020603050405020304" pitchFamily="18" charset="0"/>
                <a:cs typeface="Times New Roman" panose="02020603050405020304" pitchFamily="18" charset="0"/>
              </a:rPr>
              <a:t>TÀI CHÍNH ĐỂ </a:t>
            </a:r>
            <a:r>
              <a:rPr lang="en-US" sz="1400" dirty="0" smtClean="0">
                <a:latin typeface="Times New Roman" panose="02020603050405020304" pitchFamily="18" charset="0"/>
                <a:cs typeface="Times New Roman" panose="02020603050405020304" pitchFamily="18" charset="0"/>
              </a:rPr>
              <a:t>PHÁT TRIỂN NHÀ Ở</a:t>
            </a:r>
            <a:endParaRPr lang="en-US" sz="1400" dirty="0">
              <a:latin typeface="Times New Roman" panose="02020603050405020304" pitchFamily="18" charset="0"/>
              <a:cs typeface="Times New Roman" panose="02020603050405020304" pitchFamily="18" charset="0"/>
            </a:endParaRPr>
          </a:p>
        </p:txBody>
      </p:sp>
      <p:sp>
        <p:nvSpPr>
          <p:cNvPr id="51" name="Google Shape;335;p39"/>
          <p:cNvSpPr txBox="1">
            <a:spLocks noGrp="1"/>
          </p:cNvSpPr>
          <p:nvPr>
            <p:ph type="title" idx="3"/>
          </p:nvPr>
        </p:nvSpPr>
        <p:spPr>
          <a:xfrm>
            <a:off x="5501053" y="1267336"/>
            <a:ext cx="2711177" cy="348792"/>
          </a:xfrm>
          <a:prstGeom prst="rect">
            <a:avLst/>
          </a:prstGeom>
        </p:spPr>
        <p:txBody>
          <a:bodyPr spcFirstLastPara="1" wrap="square" lIns="91425" tIns="91425" rIns="91425" bIns="91425" anchor="b" anchorCtr="0">
            <a:noAutofit/>
          </a:bodyPr>
          <a:lstStyle/>
          <a:p>
            <a:pPr lvl="0"/>
            <a:r>
              <a:rPr lang="en-US" sz="1400" dirty="0">
                <a:latin typeface="Times New Roman" panose="02020603050405020304" pitchFamily="18" charset="0"/>
                <a:cs typeface="Times New Roman" panose="02020603050405020304" pitchFamily="18" charset="0"/>
              </a:rPr>
              <a:t>QUẢN LÝ, SỬ DỤNG NHÀ Ở</a:t>
            </a:r>
          </a:p>
        </p:txBody>
      </p:sp>
      <p:sp>
        <p:nvSpPr>
          <p:cNvPr id="52" name="Google Shape;333;p39"/>
          <p:cNvSpPr txBox="1">
            <a:spLocks noGrp="1"/>
          </p:cNvSpPr>
          <p:nvPr>
            <p:ph type="title" idx="2"/>
          </p:nvPr>
        </p:nvSpPr>
        <p:spPr>
          <a:xfrm>
            <a:off x="499374" y="1535744"/>
            <a:ext cx="471339"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smtClean="0">
                <a:solidFill>
                  <a:srgbClr val="ED2727"/>
                </a:solidFill>
                <a:latin typeface="Times New Roman" panose="02020603050405020304" pitchFamily="18" charset="0"/>
                <a:cs typeface="Times New Roman" panose="02020603050405020304" pitchFamily="18" charset="0"/>
              </a:rPr>
              <a:t>02</a:t>
            </a:r>
            <a:endParaRPr sz="1800" dirty="0">
              <a:solidFill>
                <a:srgbClr val="ED2727"/>
              </a:solidFill>
              <a:latin typeface="Times New Roman" panose="02020603050405020304" pitchFamily="18" charset="0"/>
              <a:cs typeface="Times New Roman" panose="02020603050405020304" pitchFamily="18" charset="0"/>
            </a:endParaRPr>
          </a:p>
        </p:txBody>
      </p:sp>
      <p:sp>
        <p:nvSpPr>
          <p:cNvPr id="53" name="Google Shape;333;p39"/>
          <p:cNvSpPr txBox="1">
            <a:spLocks noGrp="1"/>
          </p:cNvSpPr>
          <p:nvPr>
            <p:ph type="title" idx="2"/>
          </p:nvPr>
        </p:nvSpPr>
        <p:spPr>
          <a:xfrm>
            <a:off x="499373" y="2044283"/>
            <a:ext cx="471339"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smtClean="0">
                <a:solidFill>
                  <a:srgbClr val="ED2727"/>
                </a:solidFill>
                <a:latin typeface="Times New Roman" panose="02020603050405020304" pitchFamily="18" charset="0"/>
                <a:cs typeface="Times New Roman" panose="02020603050405020304" pitchFamily="18" charset="0"/>
              </a:rPr>
              <a:t>03</a:t>
            </a:r>
            <a:endParaRPr sz="1800" dirty="0">
              <a:solidFill>
                <a:srgbClr val="ED2727"/>
              </a:solidFill>
              <a:latin typeface="Times New Roman" panose="02020603050405020304" pitchFamily="18" charset="0"/>
              <a:cs typeface="Times New Roman" panose="02020603050405020304" pitchFamily="18" charset="0"/>
            </a:endParaRPr>
          </a:p>
        </p:txBody>
      </p:sp>
      <p:sp>
        <p:nvSpPr>
          <p:cNvPr id="54" name="Google Shape;333;p39"/>
          <p:cNvSpPr txBox="1">
            <a:spLocks noGrp="1"/>
          </p:cNvSpPr>
          <p:nvPr>
            <p:ph type="title" idx="2"/>
          </p:nvPr>
        </p:nvSpPr>
        <p:spPr>
          <a:xfrm>
            <a:off x="499079" y="2561845"/>
            <a:ext cx="471339"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smtClean="0">
                <a:solidFill>
                  <a:srgbClr val="ED2727"/>
                </a:solidFill>
                <a:latin typeface="Times New Roman" panose="02020603050405020304" pitchFamily="18" charset="0"/>
                <a:cs typeface="Times New Roman" panose="02020603050405020304" pitchFamily="18" charset="0"/>
              </a:rPr>
              <a:t>04</a:t>
            </a:r>
            <a:endParaRPr sz="1800" dirty="0">
              <a:solidFill>
                <a:srgbClr val="ED2727"/>
              </a:solidFill>
              <a:latin typeface="Times New Roman" panose="02020603050405020304" pitchFamily="18" charset="0"/>
              <a:cs typeface="Times New Roman" panose="02020603050405020304" pitchFamily="18" charset="0"/>
            </a:endParaRPr>
          </a:p>
        </p:txBody>
      </p:sp>
      <p:sp>
        <p:nvSpPr>
          <p:cNvPr id="55" name="Google Shape;341;p39"/>
          <p:cNvSpPr txBox="1">
            <a:spLocks noGrp="1"/>
          </p:cNvSpPr>
          <p:nvPr>
            <p:ph type="title" idx="9"/>
          </p:nvPr>
        </p:nvSpPr>
        <p:spPr>
          <a:xfrm>
            <a:off x="5504855" y="1996185"/>
            <a:ext cx="2415086" cy="457200"/>
          </a:xfrm>
          <a:prstGeom prst="rect">
            <a:avLst/>
          </a:prstGeom>
        </p:spPr>
        <p:txBody>
          <a:bodyPr spcFirstLastPara="1" wrap="square" lIns="91425" tIns="91425" rIns="91425" bIns="91425" anchor="b" anchorCtr="0">
            <a:noAutofit/>
          </a:bodyPr>
          <a:lstStyle/>
          <a:p>
            <a:pPr lvl="0"/>
            <a:r>
              <a:rPr lang="en" sz="1400" dirty="0">
                <a:latin typeface="Times New Roman" panose="02020603050405020304" pitchFamily="18" charset="0"/>
                <a:cs typeface="Times New Roman" panose="02020603050405020304" pitchFamily="18" charset="0"/>
              </a:rPr>
              <a:t>GIAO DỊCH VỀ NHÀ Ở</a:t>
            </a:r>
            <a:endParaRPr sz="1400" dirty="0">
              <a:latin typeface="Times New Roman" panose="02020603050405020304" pitchFamily="18" charset="0"/>
              <a:cs typeface="Times New Roman" panose="02020603050405020304" pitchFamily="18" charset="0"/>
            </a:endParaRPr>
          </a:p>
        </p:txBody>
      </p:sp>
      <p:sp>
        <p:nvSpPr>
          <p:cNvPr id="56" name="Google Shape;344;p39"/>
          <p:cNvSpPr txBox="1">
            <a:spLocks noGrp="1"/>
          </p:cNvSpPr>
          <p:nvPr>
            <p:ph type="title" idx="15"/>
          </p:nvPr>
        </p:nvSpPr>
        <p:spPr>
          <a:xfrm>
            <a:off x="5523721" y="2523847"/>
            <a:ext cx="3225416" cy="723788"/>
          </a:xfrm>
          <a:prstGeom prst="rect">
            <a:avLst/>
          </a:prstGeom>
        </p:spPr>
        <p:txBody>
          <a:bodyPr spcFirstLastPara="1" wrap="square" lIns="91425" tIns="91425" rIns="91425" bIns="91425" anchor="b" anchorCtr="0">
            <a:noAutofit/>
          </a:bodyPr>
          <a:lstStyle/>
          <a:p>
            <a:pPr lvl="0" algn="just"/>
            <a:r>
              <a:rPr lang="en" sz="1400" dirty="0">
                <a:latin typeface="Times New Roman" panose="02020603050405020304" pitchFamily="18" charset="0"/>
                <a:cs typeface="Times New Roman" panose="02020603050405020304" pitchFamily="18" charset="0"/>
              </a:rPr>
              <a:t>QUẢN LÝ </a:t>
            </a:r>
            <a:r>
              <a:rPr lang="en" sz="1400" dirty="0" smtClean="0">
                <a:latin typeface="Times New Roman" panose="02020603050405020304" pitchFamily="18" charset="0"/>
                <a:cs typeface="Times New Roman" panose="02020603050405020304" pitchFamily="18" charset="0"/>
              </a:rPr>
              <a:t>NHÀ NƯỚC </a:t>
            </a:r>
            <a:r>
              <a:rPr lang="en" sz="1400" dirty="0">
                <a:latin typeface="Times New Roman" panose="02020603050405020304" pitchFamily="18" charset="0"/>
                <a:cs typeface="Times New Roman" panose="02020603050405020304" pitchFamily="18" charset="0"/>
              </a:rPr>
              <a:t>VỀ NHÀ </a:t>
            </a:r>
            <a:r>
              <a:rPr lang="en" sz="1400" dirty="0" smtClean="0">
                <a:latin typeface="Times New Roman" panose="02020603050405020304" pitchFamily="18" charset="0"/>
                <a:cs typeface="Times New Roman" panose="02020603050405020304" pitchFamily="18" charset="0"/>
              </a:rPr>
              <a:t>Ở, </a:t>
            </a:r>
            <a:r>
              <a:rPr lang="en-US" sz="1400" dirty="0">
                <a:latin typeface="Times New Roman" panose="02020603050405020304" pitchFamily="18" charset="0"/>
                <a:cs typeface="Times New Roman" panose="02020603050405020304" pitchFamily="18" charset="0"/>
              </a:rPr>
              <a:t>GIẢI QUYẾT TRANH CHẤP VÀ XỬ LÝ VI </a:t>
            </a:r>
            <a:r>
              <a:rPr lang="en-US" sz="1400" dirty="0" smtClean="0">
                <a:latin typeface="Times New Roman" panose="02020603050405020304" pitchFamily="18" charset="0"/>
                <a:cs typeface="Times New Roman" panose="02020603050405020304" pitchFamily="18" charset="0"/>
              </a:rPr>
              <a:t>PHẠM</a:t>
            </a:r>
            <a:endParaRPr sz="1400" dirty="0">
              <a:latin typeface="Times New Roman" panose="02020603050405020304" pitchFamily="18" charset="0"/>
              <a:cs typeface="Times New Roman" panose="02020603050405020304" pitchFamily="18" charset="0"/>
            </a:endParaRPr>
          </a:p>
        </p:txBody>
      </p:sp>
      <p:sp>
        <p:nvSpPr>
          <p:cNvPr id="20" name="Rectangle 19"/>
          <p:cNvSpPr/>
          <p:nvPr/>
        </p:nvSpPr>
        <p:spPr>
          <a:xfrm>
            <a:off x="5501053" y="3279017"/>
            <a:ext cx="2387192" cy="307777"/>
          </a:xfrm>
          <a:prstGeom prst="rect">
            <a:avLst/>
          </a:prstGeom>
        </p:spPr>
        <p:txBody>
          <a:bodyPr wrap="none">
            <a:spAutoFit/>
          </a:bodyPr>
          <a:lstStyle/>
          <a:p>
            <a:pPr lvl="0"/>
            <a:r>
              <a:rPr lang="en-US" b="1" dirty="0" smtClean="0">
                <a:latin typeface="Times New Roman" panose="02020603050405020304" pitchFamily="18" charset="0"/>
                <a:cs typeface="Times New Roman" panose="02020603050405020304" pitchFamily="18" charset="0"/>
              </a:rPr>
              <a:t>QUY ĐỊNH CHUYỂN TIẾP</a:t>
            </a:r>
            <a:endParaRPr lang="en-US" b="1" dirty="0">
              <a:latin typeface="Times New Roman" panose="02020603050405020304" pitchFamily="18" charset="0"/>
              <a:cs typeface="Times New Roman" panose="02020603050405020304" pitchFamily="18" charset="0"/>
            </a:endParaRPr>
          </a:p>
        </p:txBody>
      </p:sp>
      <p:sp>
        <p:nvSpPr>
          <p:cNvPr id="58" name="Google Shape;333;p39"/>
          <p:cNvSpPr txBox="1">
            <a:spLocks noGrp="1"/>
          </p:cNvSpPr>
          <p:nvPr>
            <p:ph type="title" idx="2"/>
          </p:nvPr>
        </p:nvSpPr>
        <p:spPr>
          <a:xfrm>
            <a:off x="499079" y="3137397"/>
            <a:ext cx="471339"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smtClean="0">
                <a:solidFill>
                  <a:srgbClr val="ED2727"/>
                </a:solidFill>
                <a:latin typeface="Times New Roman" panose="02020603050405020304" pitchFamily="18" charset="0"/>
                <a:cs typeface="Times New Roman" panose="02020603050405020304" pitchFamily="18" charset="0"/>
              </a:rPr>
              <a:t>05</a:t>
            </a:r>
            <a:endParaRPr sz="1800" dirty="0">
              <a:solidFill>
                <a:srgbClr val="ED2727"/>
              </a:solidFill>
              <a:latin typeface="Times New Roman" panose="02020603050405020304" pitchFamily="18" charset="0"/>
              <a:cs typeface="Times New Roman" panose="02020603050405020304" pitchFamily="18" charset="0"/>
            </a:endParaRPr>
          </a:p>
        </p:txBody>
      </p:sp>
      <p:sp>
        <p:nvSpPr>
          <p:cNvPr id="60" name="Google Shape;333;p39"/>
          <p:cNvSpPr txBox="1">
            <a:spLocks noGrp="1"/>
          </p:cNvSpPr>
          <p:nvPr>
            <p:ph type="title" idx="2"/>
          </p:nvPr>
        </p:nvSpPr>
        <p:spPr>
          <a:xfrm>
            <a:off x="499672" y="3629132"/>
            <a:ext cx="471339"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smtClean="0">
                <a:solidFill>
                  <a:srgbClr val="ED2727"/>
                </a:solidFill>
                <a:latin typeface="Times New Roman" panose="02020603050405020304" pitchFamily="18" charset="0"/>
                <a:cs typeface="Times New Roman" panose="02020603050405020304" pitchFamily="18" charset="0"/>
              </a:rPr>
              <a:t>06</a:t>
            </a:r>
            <a:endParaRPr sz="1800" dirty="0">
              <a:solidFill>
                <a:srgbClr val="ED2727"/>
              </a:solidFill>
              <a:latin typeface="Times New Roman" panose="02020603050405020304" pitchFamily="18" charset="0"/>
              <a:cs typeface="Times New Roman" panose="02020603050405020304" pitchFamily="18" charset="0"/>
            </a:endParaRPr>
          </a:p>
        </p:txBody>
      </p:sp>
      <p:sp>
        <p:nvSpPr>
          <p:cNvPr id="61" name="Google Shape;333;p39"/>
          <p:cNvSpPr txBox="1">
            <a:spLocks noGrp="1"/>
          </p:cNvSpPr>
          <p:nvPr>
            <p:ph type="title" idx="2"/>
          </p:nvPr>
        </p:nvSpPr>
        <p:spPr>
          <a:xfrm>
            <a:off x="533583" y="4104854"/>
            <a:ext cx="471339"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smtClean="0">
                <a:solidFill>
                  <a:srgbClr val="ED2727"/>
                </a:solidFill>
                <a:latin typeface="Times New Roman" panose="02020603050405020304" pitchFamily="18" charset="0"/>
                <a:cs typeface="Times New Roman" panose="02020603050405020304" pitchFamily="18" charset="0"/>
              </a:rPr>
              <a:t>07</a:t>
            </a:r>
            <a:endParaRPr sz="1800" dirty="0">
              <a:solidFill>
                <a:srgbClr val="ED2727"/>
              </a:solidFill>
              <a:latin typeface="Times New Roman" panose="02020603050405020304" pitchFamily="18" charset="0"/>
              <a:cs typeface="Times New Roman" panose="02020603050405020304" pitchFamily="18" charset="0"/>
            </a:endParaRPr>
          </a:p>
        </p:txBody>
      </p:sp>
      <p:sp>
        <p:nvSpPr>
          <p:cNvPr id="62" name="Google Shape;333;p39"/>
          <p:cNvSpPr txBox="1">
            <a:spLocks noGrp="1"/>
          </p:cNvSpPr>
          <p:nvPr>
            <p:ph type="title" idx="2"/>
          </p:nvPr>
        </p:nvSpPr>
        <p:spPr>
          <a:xfrm>
            <a:off x="5109244" y="1563997"/>
            <a:ext cx="471339"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smtClean="0">
                <a:solidFill>
                  <a:srgbClr val="ED2727"/>
                </a:solidFill>
                <a:latin typeface="Times New Roman" panose="02020603050405020304" pitchFamily="18" charset="0"/>
                <a:cs typeface="Times New Roman" panose="02020603050405020304" pitchFamily="18" charset="0"/>
              </a:rPr>
              <a:t>09</a:t>
            </a:r>
            <a:endParaRPr sz="1800" dirty="0">
              <a:solidFill>
                <a:srgbClr val="ED2727"/>
              </a:solidFill>
              <a:latin typeface="Times New Roman" panose="02020603050405020304" pitchFamily="18" charset="0"/>
              <a:cs typeface="Times New Roman" panose="02020603050405020304" pitchFamily="18" charset="0"/>
            </a:endParaRPr>
          </a:p>
        </p:txBody>
      </p:sp>
      <p:sp>
        <p:nvSpPr>
          <p:cNvPr id="63" name="Google Shape;333;p39"/>
          <p:cNvSpPr txBox="1">
            <a:spLocks noGrp="1"/>
          </p:cNvSpPr>
          <p:nvPr>
            <p:ph type="title" idx="2"/>
          </p:nvPr>
        </p:nvSpPr>
        <p:spPr>
          <a:xfrm>
            <a:off x="5105983" y="1946811"/>
            <a:ext cx="471339"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800" smtClean="0">
                <a:solidFill>
                  <a:srgbClr val="ED2727"/>
                </a:solidFill>
                <a:latin typeface="Times New Roman" panose="02020603050405020304" pitchFamily="18" charset="0"/>
                <a:cs typeface="Times New Roman" panose="02020603050405020304" pitchFamily="18" charset="0"/>
              </a:rPr>
              <a:t>10</a:t>
            </a:r>
            <a:endParaRPr sz="1800" dirty="0">
              <a:solidFill>
                <a:srgbClr val="ED2727"/>
              </a:solidFill>
              <a:latin typeface="Times New Roman" panose="02020603050405020304" pitchFamily="18" charset="0"/>
              <a:cs typeface="Times New Roman" panose="02020603050405020304" pitchFamily="18" charset="0"/>
            </a:endParaRPr>
          </a:p>
        </p:txBody>
      </p:sp>
      <p:sp>
        <p:nvSpPr>
          <p:cNvPr id="64" name="Google Shape;333;p39"/>
          <p:cNvSpPr txBox="1">
            <a:spLocks noGrp="1"/>
          </p:cNvSpPr>
          <p:nvPr>
            <p:ph type="title" idx="2"/>
          </p:nvPr>
        </p:nvSpPr>
        <p:spPr>
          <a:xfrm>
            <a:off x="5104761" y="2428658"/>
            <a:ext cx="471339"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smtClean="0">
                <a:solidFill>
                  <a:srgbClr val="ED2727"/>
                </a:solidFill>
                <a:latin typeface="Times New Roman" panose="02020603050405020304" pitchFamily="18" charset="0"/>
                <a:cs typeface="Times New Roman" panose="02020603050405020304" pitchFamily="18" charset="0"/>
              </a:rPr>
              <a:t>11</a:t>
            </a:r>
            <a:endParaRPr sz="1800" dirty="0">
              <a:solidFill>
                <a:srgbClr val="ED2727"/>
              </a:solidFill>
              <a:latin typeface="Times New Roman" panose="02020603050405020304" pitchFamily="18" charset="0"/>
              <a:cs typeface="Times New Roman" panose="02020603050405020304" pitchFamily="18" charset="0"/>
            </a:endParaRPr>
          </a:p>
        </p:txBody>
      </p:sp>
      <p:sp>
        <p:nvSpPr>
          <p:cNvPr id="27" name="Google Shape;341;p39"/>
          <p:cNvSpPr txBox="1">
            <a:spLocks noGrp="1"/>
          </p:cNvSpPr>
          <p:nvPr>
            <p:ph type="title" idx="9"/>
          </p:nvPr>
        </p:nvSpPr>
        <p:spPr>
          <a:xfrm>
            <a:off x="5501053" y="1585475"/>
            <a:ext cx="4210445" cy="457200"/>
          </a:xfrm>
          <a:prstGeom prst="rect">
            <a:avLst/>
          </a:prstGeom>
        </p:spPr>
        <p:txBody>
          <a:bodyPr spcFirstLastPara="1" wrap="square" lIns="91425" tIns="91425" rIns="91425" bIns="91425" anchor="b" anchorCtr="0">
            <a:noAutofit/>
          </a:bodyPr>
          <a:lstStyle/>
          <a:p>
            <a:pPr lvl="0"/>
            <a:r>
              <a:rPr lang="en" sz="1400" dirty="0" smtClean="0">
                <a:latin typeface="Times New Roman" panose="02020603050405020304" pitchFamily="18" charset="0"/>
                <a:cs typeface="Times New Roman" panose="02020603050405020304" pitchFamily="18" charset="0"/>
              </a:rPr>
              <a:t>QUẢN LÝ, SỬ DỤNG NHÀ CHUNG CƯ</a:t>
            </a:r>
            <a:endParaRPr sz="1400" dirty="0">
              <a:latin typeface="Times New Roman" panose="02020603050405020304" pitchFamily="18" charset="0"/>
              <a:cs typeface="Times New Roman" panose="02020603050405020304" pitchFamily="18" charset="0"/>
            </a:endParaRPr>
          </a:p>
        </p:txBody>
      </p:sp>
      <p:sp>
        <p:nvSpPr>
          <p:cNvPr id="28" name="Google Shape;333;p39"/>
          <p:cNvSpPr txBox="1">
            <a:spLocks noGrp="1"/>
          </p:cNvSpPr>
          <p:nvPr>
            <p:ph type="title" idx="2"/>
          </p:nvPr>
        </p:nvSpPr>
        <p:spPr>
          <a:xfrm>
            <a:off x="5097622" y="1132657"/>
            <a:ext cx="471339"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smtClean="0">
                <a:solidFill>
                  <a:srgbClr val="ED2727"/>
                </a:solidFill>
                <a:latin typeface="Times New Roman" panose="02020603050405020304" pitchFamily="18" charset="0"/>
                <a:cs typeface="Times New Roman" panose="02020603050405020304" pitchFamily="18" charset="0"/>
              </a:rPr>
              <a:t>08</a:t>
            </a:r>
            <a:endParaRPr sz="1800" dirty="0">
              <a:solidFill>
                <a:srgbClr val="ED2727"/>
              </a:solidFill>
              <a:latin typeface="Times New Roman" panose="02020603050405020304" pitchFamily="18" charset="0"/>
              <a:cs typeface="Times New Roman" panose="02020603050405020304" pitchFamily="18" charset="0"/>
            </a:endParaRPr>
          </a:p>
        </p:txBody>
      </p:sp>
      <p:sp>
        <p:nvSpPr>
          <p:cNvPr id="29" name="Google Shape;344;p39"/>
          <p:cNvSpPr txBox="1">
            <a:spLocks noGrp="1"/>
          </p:cNvSpPr>
          <p:nvPr>
            <p:ph type="title" idx="15"/>
          </p:nvPr>
        </p:nvSpPr>
        <p:spPr>
          <a:xfrm>
            <a:off x="903200" y="3778955"/>
            <a:ext cx="4295855" cy="348793"/>
          </a:xfrm>
          <a:prstGeom prst="rect">
            <a:avLst/>
          </a:prstGeom>
        </p:spPr>
        <p:txBody>
          <a:bodyPr spcFirstLastPara="1" wrap="square" lIns="91425" tIns="91425" rIns="91425" bIns="91425" anchor="b" anchorCtr="0">
            <a:noAutofit/>
          </a:bodyPr>
          <a:lstStyle/>
          <a:p>
            <a:pPr marL="0" indent="0"/>
            <a:r>
              <a:rPr lang="en" sz="1400" dirty="0" smtClean="0">
                <a:latin typeface="Times New Roman" panose="02020603050405020304" pitchFamily="18" charset="0"/>
                <a:cs typeface="Times New Roman" panose="02020603050405020304" pitchFamily="18" charset="0"/>
              </a:rPr>
              <a:t>CHÍNH SÁCH VỀ NHÀ Ở XÃ HỘI</a:t>
            </a:r>
            <a:endParaRPr sz="1400" dirty="0">
              <a:latin typeface="Times New Roman" panose="02020603050405020304" pitchFamily="18" charset="0"/>
              <a:cs typeface="Times New Roman" panose="02020603050405020304" pitchFamily="18" charset="0"/>
            </a:endParaRPr>
          </a:p>
        </p:txBody>
      </p:sp>
      <p:sp>
        <p:nvSpPr>
          <p:cNvPr id="30" name="Google Shape;333;p39"/>
          <p:cNvSpPr txBox="1">
            <a:spLocks noGrp="1"/>
          </p:cNvSpPr>
          <p:nvPr>
            <p:ph type="title" idx="2"/>
          </p:nvPr>
        </p:nvSpPr>
        <p:spPr>
          <a:xfrm>
            <a:off x="5083342" y="3158506"/>
            <a:ext cx="471339"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smtClean="0">
                <a:solidFill>
                  <a:srgbClr val="ED2727"/>
                </a:solidFill>
                <a:latin typeface="Times New Roman" panose="02020603050405020304" pitchFamily="18" charset="0"/>
                <a:cs typeface="Times New Roman" panose="02020603050405020304" pitchFamily="18" charset="0"/>
              </a:rPr>
              <a:t>12</a:t>
            </a:r>
            <a:endParaRPr sz="1800" dirty="0">
              <a:solidFill>
                <a:srgbClr val="ED2727"/>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5486773" y="3772811"/>
            <a:ext cx="3286184" cy="738664"/>
          </a:xfrm>
          <a:prstGeom prst="rect">
            <a:avLst/>
          </a:prstGeom>
        </p:spPr>
        <p:txBody>
          <a:bodyPr wrap="square">
            <a:spAutoFit/>
          </a:bodyPr>
          <a:lstStyle/>
          <a:p>
            <a:pPr lvl="0" algn="just"/>
            <a:r>
              <a:rPr lang="en-US" b="1" dirty="0" smtClean="0">
                <a:latin typeface="Times New Roman" panose="02020603050405020304" pitchFamily="18" charset="0"/>
                <a:cs typeface="Times New Roman" panose="02020603050405020304" pitchFamily="18" charset="0"/>
              </a:rPr>
              <a:t>MỘT SỐ NỘI DUNG CỦA THÔNG TƯ SỐ 05/2024/TT-BXD </a:t>
            </a:r>
            <a:r>
              <a:rPr lang="en-US" b="1" smtClean="0">
                <a:latin typeface="Times New Roman" panose="02020603050405020304" pitchFamily="18" charset="0"/>
                <a:cs typeface="Times New Roman" panose="02020603050405020304" pitchFamily="18" charset="0"/>
              </a:rPr>
              <a:t>CỦA BÔ TRƯỞNG BỘ XÂY DỰNG</a:t>
            </a:r>
            <a:endParaRPr lang="en-US" b="1" dirty="0">
              <a:latin typeface="Times New Roman" panose="02020603050405020304" pitchFamily="18" charset="0"/>
              <a:cs typeface="Times New Roman" panose="02020603050405020304" pitchFamily="18" charset="0"/>
            </a:endParaRPr>
          </a:p>
        </p:txBody>
      </p:sp>
      <p:sp>
        <p:nvSpPr>
          <p:cNvPr id="32" name="Google Shape;333;p39"/>
          <p:cNvSpPr txBox="1">
            <a:spLocks noGrp="1"/>
          </p:cNvSpPr>
          <p:nvPr>
            <p:ph type="title" idx="2"/>
          </p:nvPr>
        </p:nvSpPr>
        <p:spPr>
          <a:xfrm>
            <a:off x="5083342" y="3654436"/>
            <a:ext cx="471339"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smtClean="0">
                <a:solidFill>
                  <a:srgbClr val="ED2727"/>
                </a:solidFill>
                <a:latin typeface="Times New Roman" panose="02020603050405020304" pitchFamily="18" charset="0"/>
                <a:cs typeface="Times New Roman" panose="02020603050405020304" pitchFamily="18" charset="0"/>
              </a:rPr>
              <a:t>13</a:t>
            </a:r>
            <a:endParaRPr sz="1800" dirty="0">
              <a:solidFill>
                <a:srgbClr val="ED2727"/>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1ADFA168-C651-463C-A3A7-E716CCC94BFB}"/>
              </a:ext>
            </a:extLst>
          </p:cNvPr>
          <p:cNvSpPr txBox="1"/>
          <p:nvPr/>
        </p:nvSpPr>
        <p:spPr>
          <a:xfrm>
            <a:off x="1071154" y="931817"/>
            <a:ext cx="2995749"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marR="0" lvl="0" algn="l" rtl="0">
              <a:lnSpc>
                <a:spcPct val="100000"/>
              </a:lnSpc>
              <a:spcBef>
                <a:spcPts val="0"/>
              </a:spcBef>
              <a:spcAft>
                <a:spcPts val="0"/>
              </a:spcAft>
            </a:defPPr>
            <a:lvl1pPr algn="ctr">
              <a:defRPr b="1">
                <a:latin typeface="Times New Roman" panose="02020603050405020304" pitchFamily="18" charset="0"/>
                <a:cs typeface="Times New Roman" panose="02020603050405020304" pitchFamily="18" charset="0"/>
              </a:defRPr>
            </a:lvl1pPr>
          </a:lstStyle>
          <a:p>
            <a:r>
              <a:rPr lang="en-US" dirty="0" err="1">
                <a:solidFill>
                  <a:schemeClr val="accent6">
                    <a:lumMod val="75000"/>
                  </a:schemeClr>
                </a:solidFill>
                <a:ea typeface="Arial"/>
              </a:rPr>
              <a:t>Trình</a:t>
            </a:r>
            <a:r>
              <a:rPr lang="en-US" dirty="0">
                <a:solidFill>
                  <a:schemeClr val="accent6">
                    <a:lumMod val="75000"/>
                  </a:schemeClr>
                </a:solidFill>
                <a:ea typeface="Arial"/>
              </a:rPr>
              <a:t> </a:t>
            </a:r>
            <a:r>
              <a:rPr lang="en-US" dirty="0" err="1">
                <a:solidFill>
                  <a:schemeClr val="accent6">
                    <a:lumMod val="75000"/>
                  </a:schemeClr>
                </a:solidFill>
                <a:ea typeface="Arial"/>
              </a:rPr>
              <a:t>tự</a:t>
            </a:r>
            <a:r>
              <a:rPr lang="en-US" dirty="0">
                <a:solidFill>
                  <a:schemeClr val="accent6">
                    <a:lumMod val="75000"/>
                  </a:schemeClr>
                </a:solidFill>
                <a:ea typeface="Arial"/>
              </a:rPr>
              <a:t> </a:t>
            </a:r>
            <a:r>
              <a:rPr lang="en-US" dirty="0" err="1">
                <a:solidFill>
                  <a:schemeClr val="accent6">
                    <a:lumMod val="75000"/>
                  </a:schemeClr>
                </a:solidFill>
                <a:ea typeface="Arial"/>
              </a:rPr>
              <a:t>thủ</a:t>
            </a:r>
            <a:r>
              <a:rPr lang="en-US" dirty="0">
                <a:solidFill>
                  <a:schemeClr val="accent6">
                    <a:lumMod val="75000"/>
                  </a:schemeClr>
                </a:solidFill>
                <a:ea typeface="Arial"/>
              </a:rPr>
              <a:t> </a:t>
            </a:r>
            <a:r>
              <a:rPr lang="en-US" dirty="0" err="1">
                <a:solidFill>
                  <a:schemeClr val="accent6">
                    <a:lumMod val="75000"/>
                  </a:schemeClr>
                </a:solidFill>
                <a:ea typeface="Arial"/>
              </a:rPr>
              <a:t>tục</a:t>
            </a:r>
            <a:r>
              <a:rPr lang="en-US" dirty="0">
                <a:solidFill>
                  <a:schemeClr val="accent6">
                    <a:lumMod val="75000"/>
                  </a:schemeClr>
                </a:solidFill>
                <a:ea typeface="Arial"/>
              </a:rPr>
              <a:t> di </a:t>
            </a:r>
            <a:r>
              <a:rPr lang="en-US" dirty="0" err="1">
                <a:solidFill>
                  <a:schemeClr val="accent6">
                    <a:lumMod val="75000"/>
                  </a:schemeClr>
                </a:solidFill>
                <a:ea typeface="Arial"/>
              </a:rPr>
              <a:t>dời</a:t>
            </a:r>
            <a:r>
              <a:rPr lang="en-US" dirty="0">
                <a:solidFill>
                  <a:schemeClr val="accent6">
                    <a:lumMod val="75000"/>
                  </a:schemeClr>
                </a:solidFill>
                <a:ea typeface="Arial"/>
              </a:rPr>
              <a:t> </a:t>
            </a:r>
            <a:r>
              <a:rPr lang="en-US" dirty="0" err="1">
                <a:solidFill>
                  <a:schemeClr val="accent6">
                    <a:lumMod val="75000"/>
                  </a:schemeClr>
                </a:solidFill>
                <a:ea typeface="Arial"/>
              </a:rPr>
              <a:t>khẩn</a:t>
            </a:r>
            <a:r>
              <a:rPr lang="en-US" dirty="0">
                <a:solidFill>
                  <a:schemeClr val="accent6">
                    <a:lumMod val="75000"/>
                  </a:schemeClr>
                </a:solidFill>
                <a:ea typeface="Arial"/>
              </a:rPr>
              <a:t> </a:t>
            </a:r>
            <a:r>
              <a:rPr lang="en-US" dirty="0" err="1">
                <a:solidFill>
                  <a:schemeClr val="accent6">
                    <a:lumMod val="75000"/>
                  </a:schemeClr>
                </a:solidFill>
                <a:ea typeface="Arial"/>
              </a:rPr>
              <a:t>cấp</a:t>
            </a:r>
            <a:r>
              <a:rPr lang="en-US" dirty="0">
                <a:solidFill>
                  <a:schemeClr val="accent6">
                    <a:lumMod val="75000"/>
                  </a:schemeClr>
                </a:solidFill>
                <a:ea typeface="Arial"/>
              </a:rPr>
              <a:t> </a:t>
            </a:r>
            <a:r>
              <a:rPr lang="en-US" dirty="0" err="1">
                <a:solidFill>
                  <a:schemeClr val="accent6">
                    <a:lumMod val="75000"/>
                  </a:schemeClr>
                </a:solidFill>
                <a:ea typeface="Arial"/>
              </a:rPr>
              <a:t>nhà</a:t>
            </a:r>
            <a:r>
              <a:rPr lang="en-US" dirty="0">
                <a:solidFill>
                  <a:schemeClr val="accent6">
                    <a:lumMod val="75000"/>
                  </a:schemeClr>
                </a:solidFill>
                <a:ea typeface="Arial"/>
              </a:rPr>
              <a:t> </a:t>
            </a:r>
            <a:r>
              <a:rPr lang="en-US" dirty="0" err="1">
                <a:solidFill>
                  <a:schemeClr val="accent6">
                    <a:lumMod val="75000"/>
                  </a:schemeClr>
                </a:solidFill>
                <a:ea typeface="Arial"/>
              </a:rPr>
              <a:t>chung</a:t>
            </a:r>
            <a:r>
              <a:rPr lang="en-US" dirty="0">
                <a:solidFill>
                  <a:schemeClr val="accent6">
                    <a:lumMod val="75000"/>
                  </a:schemeClr>
                </a:solidFill>
                <a:ea typeface="Arial"/>
              </a:rPr>
              <a:t> </a:t>
            </a:r>
            <a:r>
              <a:rPr lang="en-US" dirty="0" err="1">
                <a:solidFill>
                  <a:schemeClr val="accent6">
                    <a:lumMod val="75000"/>
                  </a:schemeClr>
                </a:solidFill>
                <a:ea typeface="Arial"/>
              </a:rPr>
              <a:t>cư</a:t>
            </a:r>
            <a:r>
              <a:rPr lang="en-US" dirty="0">
                <a:solidFill>
                  <a:schemeClr val="accent6">
                    <a:lumMod val="75000"/>
                  </a:schemeClr>
                </a:solidFill>
                <a:ea typeface="Arial"/>
              </a:rPr>
              <a:t> </a:t>
            </a:r>
            <a:r>
              <a:rPr lang="en-US" b="0" dirty="0">
                <a:solidFill>
                  <a:schemeClr val="accent6">
                    <a:lumMod val="75000"/>
                  </a:schemeClr>
                </a:solidFill>
                <a:ea typeface="Arial"/>
              </a:rPr>
              <a:t>(khoản 1 </a:t>
            </a:r>
            <a:r>
              <a:rPr lang="en-US" b="0" dirty="0" err="1">
                <a:solidFill>
                  <a:schemeClr val="accent6">
                    <a:lumMod val="75000"/>
                  </a:schemeClr>
                </a:solidFill>
                <a:ea typeface="Arial"/>
              </a:rPr>
              <a:t>Điều</a:t>
            </a:r>
            <a:r>
              <a:rPr lang="en-US" b="0" dirty="0">
                <a:solidFill>
                  <a:schemeClr val="accent6">
                    <a:lumMod val="75000"/>
                  </a:schemeClr>
                </a:solidFill>
                <a:ea typeface="Arial"/>
              </a:rPr>
              <a:t> 24 </a:t>
            </a:r>
            <a:r>
              <a:rPr lang="en-US" b="0" dirty="0" err="1">
                <a:solidFill>
                  <a:schemeClr val="accent6">
                    <a:lumMod val="75000"/>
                  </a:schemeClr>
                </a:solidFill>
                <a:ea typeface="Arial"/>
              </a:rPr>
              <a:t>Nghị</a:t>
            </a:r>
            <a:r>
              <a:rPr lang="en-US" b="0" dirty="0">
                <a:solidFill>
                  <a:schemeClr val="accent6">
                    <a:lumMod val="75000"/>
                  </a:schemeClr>
                </a:solidFill>
                <a:ea typeface="Arial"/>
              </a:rPr>
              <a:t> </a:t>
            </a:r>
            <a:r>
              <a:rPr lang="en-US" b="0" dirty="0" err="1">
                <a:solidFill>
                  <a:schemeClr val="accent6">
                    <a:lumMod val="75000"/>
                  </a:schemeClr>
                </a:solidFill>
                <a:ea typeface="Arial"/>
              </a:rPr>
              <a:t>định</a:t>
            </a:r>
            <a:r>
              <a:rPr lang="en-US" b="0" dirty="0">
                <a:solidFill>
                  <a:schemeClr val="accent6">
                    <a:lumMod val="75000"/>
                  </a:schemeClr>
                </a:solidFill>
                <a:ea typeface="Arial"/>
              </a:rPr>
              <a:t> </a:t>
            </a:r>
            <a:r>
              <a:rPr lang="en-US" b="0" dirty="0" err="1">
                <a:solidFill>
                  <a:schemeClr val="accent6">
                    <a:lumMod val="75000"/>
                  </a:schemeClr>
                </a:solidFill>
                <a:ea typeface="Arial"/>
              </a:rPr>
              <a:t>số</a:t>
            </a:r>
            <a:r>
              <a:rPr lang="en-US" b="0" dirty="0">
                <a:solidFill>
                  <a:schemeClr val="accent6">
                    <a:lumMod val="75000"/>
                  </a:schemeClr>
                </a:solidFill>
                <a:ea typeface="Arial"/>
              </a:rPr>
              <a:t> 98/2024/NĐ-CP)</a:t>
            </a:r>
          </a:p>
          <a:p>
            <a:r>
              <a:rPr lang="en-US" b="0" dirty="0">
                <a:solidFill>
                  <a:schemeClr val="accent6">
                    <a:lumMod val="75000"/>
                  </a:schemeClr>
                </a:solidFill>
                <a:ea typeface="Arial"/>
              </a:rPr>
              <a:t>- UBND </a:t>
            </a:r>
            <a:r>
              <a:rPr lang="en-US" b="0" dirty="0" err="1">
                <a:solidFill>
                  <a:schemeClr val="accent6">
                    <a:lumMod val="75000"/>
                  </a:schemeClr>
                </a:solidFill>
                <a:ea typeface="Arial"/>
              </a:rPr>
              <a:t>cấp</a:t>
            </a:r>
            <a:r>
              <a:rPr lang="en-US" b="0" dirty="0">
                <a:solidFill>
                  <a:schemeClr val="accent6">
                    <a:lumMod val="75000"/>
                  </a:schemeClr>
                </a:solidFill>
                <a:ea typeface="Arial"/>
              </a:rPr>
              <a:t> </a:t>
            </a:r>
            <a:r>
              <a:rPr lang="en-US" b="0" dirty="0" err="1">
                <a:solidFill>
                  <a:schemeClr val="accent6">
                    <a:lumMod val="75000"/>
                  </a:schemeClr>
                </a:solidFill>
                <a:ea typeface="Arial"/>
              </a:rPr>
              <a:t>tỉnh</a:t>
            </a:r>
            <a:r>
              <a:rPr lang="en-US" b="0" dirty="0">
                <a:solidFill>
                  <a:schemeClr val="accent6">
                    <a:lumMod val="75000"/>
                  </a:schemeClr>
                </a:solidFill>
                <a:ea typeface="Arial"/>
              </a:rPr>
              <a:t> ban </a:t>
            </a:r>
            <a:r>
              <a:rPr lang="en-US" b="0" dirty="0" err="1">
                <a:solidFill>
                  <a:schemeClr val="accent6">
                    <a:lumMod val="75000"/>
                  </a:schemeClr>
                </a:solidFill>
                <a:ea typeface="Arial"/>
              </a:rPr>
              <a:t>hành</a:t>
            </a:r>
            <a:r>
              <a:rPr lang="en-US" b="0" dirty="0">
                <a:solidFill>
                  <a:schemeClr val="accent6">
                    <a:lumMod val="75000"/>
                  </a:schemeClr>
                </a:solidFill>
                <a:ea typeface="Arial"/>
              </a:rPr>
              <a:t> QĐ di </a:t>
            </a:r>
            <a:r>
              <a:rPr lang="en-US" b="0" dirty="0" err="1">
                <a:solidFill>
                  <a:schemeClr val="accent6">
                    <a:lumMod val="75000"/>
                  </a:schemeClr>
                </a:solidFill>
                <a:ea typeface="Arial"/>
              </a:rPr>
              <a:t>dời</a:t>
            </a:r>
            <a:r>
              <a:rPr lang="en-US" b="0" dirty="0">
                <a:solidFill>
                  <a:schemeClr val="accent6">
                    <a:lumMod val="75000"/>
                  </a:schemeClr>
                </a:solidFill>
                <a:ea typeface="Arial"/>
              </a:rPr>
              <a:t>; </a:t>
            </a:r>
          </a:p>
          <a:p>
            <a:r>
              <a:rPr lang="en-US" b="0" dirty="0">
                <a:solidFill>
                  <a:schemeClr val="accent6">
                    <a:lumMod val="75000"/>
                  </a:schemeClr>
                </a:solidFill>
                <a:ea typeface="Arial"/>
              </a:rPr>
              <a:t>- UBND </a:t>
            </a:r>
            <a:r>
              <a:rPr lang="en-US" b="0" dirty="0" err="1">
                <a:solidFill>
                  <a:schemeClr val="accent6">
                    <a:lumMod val="75000"/>
                  </a:schemeClr>
                </a:solidFill>
                <a:ea typeface="Arial"/>
              </a:rPr>
              <a:t>cấp</a:t>
            </a:r>
            <a:r>
              <a:rPr lang="en-US" b="0" dirty="0">
                <a:solidFill>
                  <a:schemeClr val="accent6">
                    <a:lumMod val="75000"/>
                  </a:schemeClr>
                </a:solidFill>
                <a:ea typeface="Arial"/>
              </a:rPr>
              <a:t> </a:t>
            </a:r>
            <a:r>
              <a:rPr lang="en-US" b="0" dirty="0" err="1">
                <a:solidFill>
                  <a:schemeClr val="accent6">
                    <a:lumMod val="75000"/>
                  </a:schemeClr>
                </a:solidFill>
                <a:ea typeface="Arial"/>
              </a:rPr>
              <a:t>huyện</a:t>
            </a:r>
            <a:r>
              <a:rPr lang="en-US" b="0" dirty="0">
                <a:solidFill>
                  <a:schemeClr val="accent6">
                    <a:lumMod val="75000"/>
                  </a:schemeClr>
                </a:solidFill>
                <a:ea typeface="Arial"/>
              </a:rPr>
              <a:t> </a:t>
            </a:r>
            <a:r>
              <a:rPr lang="en-US" b="0" dirty="0" err="1">
                <a:solidFill>
                  <a:schemeClr val="accent6">
                    <a:lumMod val="75000"/>
                  </a:schemeClr>
                </a:solidFill>
                <a:ea typeface="Arial"/>
              </a:rPr>
              <a:t>chủ</a:t>
            </a:r>
            <a:r>
              <a:rPr lang="en-US" b="0" dirty="0">
                <a:solidFill>
                  <a:schemeClr val="accent6">
                    <a:lumMod val="75000"/>
                  </a:schemeClr>
                </a:solidFill>
                <a:ea typeface="Arial"/>
              </a:rPr>
              <a:t> </a:t>
            </a:r>
            <a:r>
              <a:rPr lang="en-US" b="0" dirty="0" err="1">
                <a:solidFill>
                  <a:schemeClr val="accent6">
                    <a:lumMod val="75000"/>
                  </a:schemeClr>
                </a:solidFill>
                <a:ea typeface="Arial"/>
              </a:rPr>
              <a:t>trì</a:t>
            </a:r>
            <a:r>
              <a:rPr lang="en-US" b="0" dirty="0">
                <a:solidFill>
                  <a:schemeClr val="accent6">
                    <a:lumMod val="75000"/>
                  </a:schemeClr>
                </a:solidFill>
                <a:ea typeface="Arial"/>
              </a:rPr>
              <a:t> </a:t>
            </a:r>
            <a:r>
              <a:rPr lang="en-US" b="0" dirty="0" err="1">
                <a:solidFill>
                  <a:schemeClr val="accent6">
                    <a:lumMod val="75000"/>
                  </a:schemeClr>
                </a:solidFill>
                <a:ea typeface="Arial"/>
              </a:rPr>
              <a:t>tổ</a:t>
            </a:r>
            <a:r>
              <a:rPr lang="en-US" b="0" dirty="0">
                <a:solidFill>
                  <a:schemeClr val="accent6">
                    <a:lumMod val="75000"/>
                  </a:schemeClr>
                </a:solidFill>
                <a:ea typeface="Arial"/>
              </a:rPr>
              <a:t> </a:t>
            </a:r>
            <a:r>
              <a:rPr lang="en-US" b="0" dirty="0" err="1">
                <a:solidFill>
                  <a:schemeClr val="accent6">
                    <a:lumMod val="75000"/>
                  </a:schemeClr>
                </a:solidFill>
                <a:ea typeface="Arial"/>
              </a:rPr>
              <a:t>chức</a:t>
            </a:r>
            <a:r>
              <a:rPr lang="en-US" b="0" dirty="0">
                <a:solidFill>
                  <a:schemeClr val="accent6">
                    <a:lumMod val="75000"/>
                  </a:schemeClr>
                </a:solidFill>
                <a:ea typeface="Arial"/>
              </a:rPr>
              <a:t> </a:t>
            </a:r>
            <a:r>
              <a:rPr lang="en-US" b="0" dirty="0" err="1">
                <a:solidFill>
                  <a:schemeClr val="accent6">
                    <a:lumMod val="75000"/>
                  </a:schemeClr>
                </a:solidFill>
                <a:ea typeface="Arial"/>
              </a:rPr>
              <a:t>thực</a:t>
            </a:r>
            <a:r>
              <a:rPr lang="en-US" b="0" dirty="0">
                <a:solidFill>
                  <a:schemeClr val="accent6">
                    <a:lumMod val="75000"/>
                  </a:schemeClr>
                </a:solidFill>
                <a:ea typeface="Arial"/>
              </a:rPr>
              <a:t> </a:t>
            </a:r>
            <a:r>
              <a:rPr lang="en-US" b="0" dirty="0" err="1">
                <a:solidFill>
                  <a:schemeClr val="accent6">
                    <a:lumMod val="75000"/>
                  </a:schemeClr>
                </a:solidFill>
                <a:ea typeface="Arial"/>
              </a:rPr>
              <a:t>hiện</a:t>
            </a:r>
            <a:r>
              <a:rPr lang="en-US" b="0" dirty="0">
                <a:solidFill>
                  <a:schemeClr val="accent6">
                    <a:lumMod val="75000"/>
                  </a:schemeClr>
                </a:solidFill>
                <a:ea typeface="Arial"/>
              </a:rPr>
              <a:t> di </a:t>
            </a:r>
            <a:r>
              <a:rPr lang="en-US" b="0" dirty="0" err="1">
                <a:solidFill>
                  <a:schemeClr val="accent6">
                    <a:lumMod val="75000"/>
                  </a:schemeClr>
                </a:solidFill>
                <a:ea typeface="Arial"/>
              </a:rPr>
              <a:t>dời</a:t>
            </a:r>
            <a:endParaRPr lang="en-US" b="0" dirty="0">
              <a:solidFill>
                <a:schemeClr val="accent6">
                  <a:lumMod val="75000"/>
                </a:schemeClr>
              </a:solidFill>
              <a:ea typeface="Arial"/>
            </a:endParaRPr>
          </a:p>
        </p:txBody>
      </p:sp>
      <p:sp>
        <p:nvSpPr>
          <p:cNvPr id="9" name="TextBox 8">
            <a:extLst>
              <a:ext uri="{FF2B5EF4-FFF2-40B4-BE49-F238E27FC236}">
                <a16:creationId xmlns="" xmlns:a16="http://schemas.microsoft.com/office/drawing/2014/main" id="{1E2ADB3D-0DE6-4504-887C-4D71D2FCDB21}"/>
              </a:ext>
            </a:extLst>
          </p:cNvPr>
          <p:cNvSpPr txBox="1"/>
          <p:nvPr/>
        </p:nvSpPr>
        <p:spPr>
          <a:xfrm>
            <a:off x="4841965" y="931816"/>
            <a:ext cx="3352800"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marR="0" lvl="0" algn="l" rtl="0">
              <a:lnSpc>
                <a:spcPct val="100000"/>
              </a:lnSpc>
              <a:spcBef>
                <a:spcPts val="0"/>
              </a:spcBef>
              <a:spcAft>
                <a:spcPts val="0"/>
              </a:spcAft>
              <a:defRPr/>
            </a:defPPr>
            <a:lvl1pPr algn="ctr">
              <a:defRPr b="1">
                <a:latin typeface="Times New Roman" panose="02020603050405020304" pitchFamily="18" charset="0"/>
                <a:cs typeface="Times New Roman" panose="02020603050405020304" pitchFamily="18" charset="0"/>
              </a:defRPr>
            </a:lvl1pPr>
          </a:lstStyle>
          <a:p>
            <a:r>
              <a:rPr lang="en-US" dirty="0" err="1">
                <a:solidFill>
                  <a:schemeClr val="accent6">
                    <a:lumMod val="75000"/>
                  </a:schemeClr>
                </a:solidFill>
                <a:ea typeface="Arial"/>
              </a:rPr>
              <a:t>Trình</a:t>
            </a:r>
            <a:r>
              <a:rPr lang="en-US" dirty="0">
                <a:solidFill>
                  <a:schemeClr val="accent6">
                    <a:lumMod val="75000"/>
                  </a:schemeClr>
                </a:solidFill>
                <a:ea typeface="Arial"/>
              </a:rPr>
              <a:t> </a:t>
            </a:r>
            <a:r>
              <a:rPr lang="en-US" dirty="0" err="1">
                <a:solidFill>
                  <a:schemeClr val="accent6">
                    <a:lumMod val="75000"/>
                  </a:schemeClr>
                </a:solidFill>
                <a:ea typeface="Arial"/>
              </a:rPr>
              <a:t>tự</a:t>
            </a:r>
            <a:r>
              <a:rPr lang="en-US" dirty="0">
                <a:solidFill>
                  <a:schemeClr val="accent6">
                    <a:lumMod val="75000"/>
                  </a:schemeClr>
                </a:solidFill>
                <a:ea typeface="Arial"/>
              </a:rPr>
              <a:t> </a:t>
            </a:r>
            <a:r>
              <a:rPr lang="en-US" dirty="0" err="1">
                <a:solidFill>
                  <a:schemeClr val="accent6">
                    <a:lumMod val="75000"/>
                  </a:schemeClr>
                </a:solidFill>
                <a:ea typeface="Arial"/>
              </a:rPr>
              <a:t>thủ</a:t>
            </a:r>
            <a:r>
              <a:rPr lang="en-US" dirty="0">
                <a:solidFill>
                  <a:schemeClr val="accent6">
                    <a:lumMod val="75000"/>
                  </a:schemeClr>
                </a:solidFill>
                <a:ea typeface="Arial"/>
              </a:rPr>
              <a:t> </a:t>
            </a:r>
            <a:r>
              <a:rPr lang="en-US" dirty="0" err="1">
                <a:solidFill>
                  <a:schemeClr val="accent6">
                    <a:lumMod val="75000"/>
                  </a:schemeClr>
                </a:solidFill>
                <a:ea typeface="Arial"/>
              </a:rPr>
              <a:t>tục</a:t>
            </a:r>
            <a:r>
              <a:rPr lang="en-US" dirty="0">
                <a:solidFill>
                  <a:schemeClr val="accent6">
                    <a:lumMod val="75000"/>
                  </a:schemeClr>
                </a:solidFill>
                <a:ea typeface="Arial"/>
              </a:rPr>
              <a:t> di </a:t>
            </a:r>
            <a:r>
              <a:rPr lang="en-US" dirty="0" err="1">
                <a:solidFill>
                  <a:schemeClr val="accent6">
                    <a:lumMod val="75000"/>
                  </a:schemeClr>
                </a:solidFill>
                <a:ea typeface="Arial"/>
              </a:rPr>
              <a:t>dời</a:t>
            </a:r>
            <a:r>
              <a:rPr lang="en-US" dirty="0">
                <a:solidFill>
                  <a:schemeClr val="accent6">
                    <a:lumMod val="75000"/>
                  </a:schemeClr>
                </a:solidFill>
                <a:ea typeface="Arial"/>
              </a:rPr>
              <a:t> </a:t>
            </a:r>
            <a:r>
              <a:rPr lang="en-US" dirty="0" err="1">
                <a:solidFill>
                  <a:schemeClr val="accent6">
                    <a:lumMod val="75000"/>
                  </a:schemeClr>
                </a:solidFill>
                <a:ea typeface="Arial"/>
              </a:rPr>
              <a:t>theo</a:t>
            </a:r>
            <a:r>
              <a:rPr lang="en-US" dirty="0">
                <a:solidFill>
                  <a:schemeClr val="accent6">
                    <a:lumMod val="75000"/>
                  </a:schemeClr>
                </a:solidFill>
                <a:ea typeface="Arial"/>
              </a:rPr>
              <a:t> </a:t>
            </a:r>
            <a:r>
              <a:rPr lang="en-US" dirty="0" err="1">
                <a:solidFill>
                  <a:schemeClr val="accent6">
                    <a:lumMod val="75000"/>
                  </a:schemeClr>
                </a:solidFill>
                <a:ea typeface="Arial"/>
              </a:rPr>
              <a:t>phương</a:t>
            </a:r>
            <a:r>
              <a:rPr lang="en-US" dirty="0">
                <a:solidFill>
                  <a:schemeClr val="accent6">
                    <a:lumMod val="75000"/>
                  </a:schemeClr>
                </a:solidFill>
                <a:ea typeface="Arial"/>
              </a:rPr>
              <a:t> án </a:t>
            </a:r>
            <a:r>
              <a:rPr lang="en-US" dirty="0" err="1">
                <a:solidFill>
                  <a:schemeClr val="accent6">
                    <a:lumMod val="75000"/>
                  </a:schemeClr>
                </a:solidFill>
                <a:ea typeface="Arial"/>
              </a:rPr>
              <a:t>bồi</a:t>
            </a:r>
            <a:r>
              <a:rPr lang="en-US" dirty="0">
                <a:solidFill>
                  <a:schemeClr val="accent6">
                    <a:lumMod val="75000"/>
                  </a:schemeClr>
                </a:solidFill>
                <a:ea typeface="Arial"/>
              </a:rPr>
              <a:t> </a:t>
            </a:r>
            <a:r>
              <a:rPr lang="en-US" dirty="0" err="1">
                <a:solidFill>
                  <a:schemeClr val="accent6">
                    <a:lumMod val="75000"/>
                  </a:schemeClr>
                </a:solidFill>
                <a:ea typeface="Arial"/>
              </a:rPr>
              <a:t>thường</a:t>
            </a:r>
            <a:r>
              <a:rPr lang="en-US" dirty="0">
                <a:solidFill>
                  <a:schemeClr val="accent6">
                    <a:lumMod val="75000"/>
                  </a:schemeClr>
                </a:solidFill>
                <a:ea typeface="Arial"/>
              </a:rPr>
              <a:t>, </a:t>
            </a:r>
            <a:r>
              <a:rPr lang="en-US" dirty="0" err="1">
                <a:solidFill>
                  <a:schemeClr val="accent6">
                    <a:lumMod val="75000"/>
                  </a:schemeClr>
                </a:solidFill>
                <a:ea typeface="Arial"/>
              </a:rPr>
              <a:t>tái</a:t>
            </a:r>
            <a:r>
              <a:rPr lang="en-US" dirty="0">
                <a:solidFill>
                  <a:schemeClr val="accent6">
                    <a:lumMod val="75000"/>
                  </a:schemeClr>
                </a:solidFill>
                <a:ea typeface="Arial"/>
              </a:rPr>
              <a:t> </a:t>
            </a:r>
            <a:r>
              <a:rPr lang="en-US" dirty="0" err="1">
                <a:solidFill>
                  <a:schemeClr val="accent6">
                    <a:lumMod val="75000"/>
                  </a:schemeClr>
                </a:solidFill>
                <a:ea typeface="Arial"/>
              </a:rPr>
              <a:t>định</a:t>
            </a:r>
            <a:r>
              <a:rPr lang="en-US" dirty="0">
                <a:solidFill>
                  <a:schemeClr val="accent6">
                    <a:lumMod val="75000"/>
                  </a:schemeClr>
                </a:solidFill>
                <a:ea typeface="Arial"/>
              </a:rPr>
              <a:t> </a:t>
            </a:r>
            <a:r>
              <a:rPr lang="en-US" dirty="0" err="1">
                <a:solidFill>
                  <a:schemeClr val="accent6">
                    <a:lumMod val="75000"/>
                  </a:schemeClr>
                </a:solidFill>
                <a:ea typeface="Arial"/>
              </a:rPr>
              <a:t>cư</a:t>
            </a:r>
            <a:r>
              <a:rPr lang="en-US" dirty="0">
                <a:solidFill>
                  <a:schemeClr val="accent6">
                    <a:lumMod val="75000"/>
                  </a:schemeClr>
                </a:solidFill>
                <a:ea typeface="Arial"/>
              </a:rPr>
              <a:t> </a:t>
            </a:r>
            <a:r>
              <a:rPr lang="en-US" b="0" dirty="0">
                <a:solidFill>
                  <a:schemeClr val="accent6">
                    <a:lumMod val="75000"/>
                  </a:schemeClr>
                </a:solidFill>
                <a:ea typeface="Arial"/>
              </a:rPr>
              <a:t>(khoản 2 </a:t>
            </a:r>
            <a:r>
              <a:rPr lang="en-US" b="0" dirty="0" err="1">
                <a:solidFill>
                  <a:schemeClr val="accent6">
                    <a:lumMod val="75000"/>
                  </a:schemeClr>
                </a:solidFill>
                <a:ea typeface="Arial"/>
              </a:rPr>
              <a:t>Điều</a:t>
            </a:r>
            <a:r>
              <a:rPr lang="en-US" b="0" dirty="0">
                <a:solidFill>
                  <a:schemeClr val="accent6">
                    <a:lumMod val="75000"/>
                  </a:schemeClr>
                </a:solidFill>
                <a:ea typeface="Arial"/>
              </a:rPr>
              <a:t> 24 </a:t>
            </a:r>
            <a:r>
              <a:rPr lang="en-US" b="0" dirty="0" err="1">
                <a:solidFill>
                  <a:schemeClr val="accent6">
                    <a:lumMod val="75000"/>
                  </a:schemeClr>
                </a:solidFill>
                <a:ea typeface="Arial"/>
              </a:rPr>
              <a:t>Nghị</a:t>
            </a:r>
            <a:r>
              <a:rPr lang="en-US" b="0" dirty="0">
                <a:solidFill>
                  <a:schemeClr val="accent6">
                    <a:lumMod val="75000"/>
                  </a:schemeClr>
                </a:solidFill>
                <a:ea typeface="Arial"/>
              </a:rPr>
              <a:t> </a:t>
            </a:r>
            <a:r>
              <a:rPr lang="en-US" b="0" dirty="0" err="1">
                <a:solidFill>
                  <a:schemeClr val="accent6">
                    <a:lumMod val="75000"/>
                  </a:schemeClr>
                </a:solidFill>
                <a:ea typeface="Arial"/>
              </a:rPr>
              <a:t>định</a:t>
            </a:r>
            <a:r>
              <a:rPr lang="en-US" b="0" dirty="0">
                <a:solidFill>
                  <a:schemeClr val="accent6">
                    <a:lumMod val="75000"/>
                  </a:schemeClr>
                </a:solidFill>
                <a:ea typeface="Arial"/>
              </a:rPr>
              <a:t> </a:t>
            </a:r>
            <a:r>
              <a:rPr lang="en-US" b="0" dirty="0" err="1">
                <a:solidFill>
                  <a:schemeClr val="accent6">
                    <a:lumMod val="75000"/>
                  </a:schemeClr>
                </a:solidFill>
                <a:ea typeface="Arial"/>
              </a:rPr>
              <a:t>số</a:t>
            </a:r>
            <a:r>
              <a:rPr lang="en-US" b="0" dirty="0">
                <a:solidFill>
                  <a:schemeClr val="accent6">
                    <a:lumMod val="75000"/>
                  </a:schemeClr>
                </a:solidFill>
                <a:ea typeface="Arial"/>
              </a:rPr>
              <a:t> 98/2024/NĐ-CP)</a:t>
            </a:r>
          </a:p>
          <a:p>
            <a:pPr algn="l"/>
            <a:r>
              <a:rPr lang="en-US" b="0" dirty="0">
                <a:solidFill>
                  <a:schemeClr val="accent6">
                    <a:lumMod val="75000"/>
                  </a:schemeClr>
                </a:solidFill>
                <a:ea typeface="Arial"/>
              </a:rPr>
              <a:t>- UBND </a:t>
            </a:r>
            <a:r>
              <a:rPr lang="en-US" b="0" dirty="0" err="1">
                <a:solidFill>
                  <a:schemeClr val="accent6">
                    <a:lumMod val="75000"/>
                  </a:schemeClr>
                </a:solidFill>
                <a:ea typeface="Arial"/>
              </a:rPr>
              <a:t>cấp</a:t>
            </a:r>
            <a:r>
              <a:rPr lang="en-US" b="0" dirty="0">
                <a:solidFill>
                  <a:schemeClr val="accent6">
                    <a:lumMod val="75000"/>
                  </a:schemeClr>
                </a:solidFill>
                <a:ea typeface="Arial"/>
              </a:rPr>
              <a:t> </a:t>
            </a:r>
            <a:r>
              <a:rPr lang="en-US" b="0" dirty="0" err="1">
                <a:solidFill>
                  <a:schemeClr val="accent6">
                    <a:lumMod val="75000"/>
                  </a:schemeClr>
                </a:solidFill>
                <a:ea typeface="Arial"/>
              </a:rPr>
              <a:t>tỉnh</a:t>
            </a:r>
            <a:r>
              <a:rPr lang="en-US" b="0" dirty="0">
                <a:solidFill>
                  <a:schemeClr val="accent6">
                    <a:lumMod val="75000"/>
                  </a:schemeClr>
                </a:solidFill>
                <a:ea typeface="Arial"/>
              </a:rPr>
              <a:t> ban </a:t>
            </a:r>
            <a:r>
              <a:rPr lang="en-US" b="0" dirty="0" err="1">
                <a:solidFill>
                  <a:schemeClr val="accent6">
                    <a:lumMod val="75000"/>
                  </a:schemeClr>
                </a:solidFill>
                <a:ea typeface="Arial"/>
              </a:rPr>
              <a:t>hành</a:t>
            </a:r>
            <a:r>
              <a:rPr lang="en-US" b="0" dirty="0">
                <a:solidFill>
                  <a:schemeClr val="accent6">
                    <a:lumMod val="75000"/>
                  </a:schemeClr>
                </a:solidFill>
                <a:ea typeface="Arial"/>
              </a:rPr>
              <a:t> QĐ di </a:t>
            </a:r>
            <a:r>
              <a:rPr lang="en-US" b="0" dirty="0" err="1">
                <a:solidFill>
                  <a:schemeClr val="accent6">
                    <a:lumMod val="75000"/>
                  </a:schemeClr>
                </a:solidFill>
                <a:ea typeface="Arial"/>
              </a:rPr>
              <a:t>dời</a:t>
            </a:r>
            <a:r>
              <a:rPr lang="en-US" b="0" dirty="0">
                <a:solidFill>
                  <a:schemeClr val="accent6">
                    <a:lumMod val="75000"/>
                  </a:schemeClr>
                </a:solidFill>
                <a:ea typeface="Arial"/>
              </a:rPr>
              <a:t>; </a:t>
            </a:r>
          </a:p>
          <a:p>
            <a:pPr algn="l"/>
            <a:r>
              <a:rPr lang="en-US" b="0" dirty="0">
                <a:solidFill>
                  <a:schemeClr val="accent6">
                    <a:lumMod val="75000"/>
                  </a:schemeClr>
                </a:solidFill>
                <a:ea typeface="Arial"/>
              </a:rPr>
              <a:t>- UBND </a:t>
            </a:r>
            <a:r>
              <a:rPr lang="en-US" b="0" dirty="0" err="1">
                <a:solidFill>
                  <a:schemeClr val="accent6">
                    <a:lumMod val="75000"/>
                  </a:schemeClr>
                </a:solidFill>
                <a:ea typeface="Arial"/>
              </a:rPr>
              <a:t>cấp</a:t>
            </a:r>
            <a:r>
              <a:rPr lang="en-US" b="0" dirty="0">
                <a:solidFill>
                  <a:schemeClr val="accent6">
                    <a:lumMod val="75000"/>
                  </a:schemeClr>
                </a:solidFill>
                <a:ea typeface="Arial"/>
              </a:rPr>
              <a:t> </a:t>
            </a:r>
            <a:r>
              <a:rPr lang="en-US" b="0" dirty="0" err="1">
                <a:solidFill>
                  <a:schemeClr val="accent6">
                    <a:lumMod val="75000"/>
                  </a:schemeClr>
                </a:solidFill>
                <a:ea typeface="Arial"/>
              </a:rPr>
              <a:t>huyện</a:t>
            </a:r>
            <a:r>
              <a:rPr lang="en-US" b="0" dirty="0">
                <a:solidFill>
                  <a:schemeClr val="accent6">
                    <a:lumMod val="75000"/>
                  </a:schemeClr>
                </a:solidFill>
                <a:ea typeface="Arial"/>
              </a:rPr>
              <a:t> </a:t>
            </a:r>
            <a:r>
              <a:rPr lang="en-US" b="0" dirty="0" err="1">
                <a:solidFill>
                  <a:schemeClr val="accent6">
                    <a:lumMod val="75000"/>
                  </a:schemeClr>
                </a:solidFill>
                <a:ea typeface="Arial"/>
              </a:rPr>
              <a:t>chủ</a:t>
            </a:r>
            <a:r>
              <a:rPr lang="en-US" b="0" dirty="0">
                <a:solidFill>
                  <a:schemeClr val="accent6">
                    <a:lumMod val="75000"/>
                  </a:schemeClr>
                </a:solidFill>
                <a:ea typeface="Arial"/>
              </a:rPr>
              <a:t> </a:t>
            </a:r>
            <a:r>
              <a:rPr lang="en-US" b="0" dirty="0" err="1">
                <a:solidFill>
                  <a:schemeClr val="accent6">
                    <a:lumMod val="75000"/>
                  </a:schemeClr>
                </a:solidFill>
                <a:ea typeface="Arial"/>
              </a:rPr>
              <a:t>trì</a:t>
            </a:r>
            <a:r>
              <a:rPr lang="en-US" b="0" dirty="0">
                <a:solidFill>
                  <a:schemeClr val="accent6">
                    <a:lumMod val="75000"/>
                  </a:schemeClr>
                </a:solidFill>
                <a:ea typeface="Arial"/>
              </a:rPr>
              <a:t> </a:t>
            </a:r>
            <a:r>
              <a:rPr lang="en-US" b="0" dirty="0" err="1">
                <a:solidFill>
                  <a:schemeClr val="accent6">
                    <a:lumMod val="75000"/>
                  </a:schemeClr>
                </a:solidFill>
                <a:ea typeface="Arial"/>
              </a:rPr>
              <a:t>tổ</a:t>
            </a:r>
            <a:r>
              <a:rPr lang="en-US" b="0" dirty="0">
                <a:solidFill>
                  <a:schemeClr val="accent6">
                    <a:lumMod val="75000"/>
                  </a:schemeClr>
                </a:solidFill>
                <a:ea typeface="Arial"/>
              </a:rPr>
              <a:t> </a:t>
            </a:r>
            <a:r>
              <a:rPr lang="en-US" b="0" dirty="0" err="1">
                <a:solidFill>
                  <a:schemeClr val="accent6">
                    <a:lumMod val="75000"/>
                  </a:schemeClr>
                </a:solidFill>
                <a:ea typeface="Arial"/>
              </a:rPr>
              <a:t>chức</a:t>
            </a:r>
            <a:r>
              <a:rPr lang="en-US" b="0" dirty="0">
                <a:solidFill>
                  <a:schemeClr val="accent6">
                    <a:lumMod val="75000"/>
                  </a:schemeClr>
                </a:solidFill>
                <a:ea typeface="Arial"/>
              </a:rPr>
              <a:t> </a:t>
            </a:r>
            <a:r>
              <a:rPr lang="en-US" b="0" dirty="0" err="1">
                <a:solidFill>
                  <a:schemeClr val="accent6">
                    <a:lumMod val="75000"/>
                  </a:schemeClr>
                </a:solidFill>
                <a:ea typeface="Arial"/>
              </a:rPr>
              <a:t>thực</a:t>
            </a:r>
            <a:r>
              <a:rPr lang="en-US" b="0" dirty="0">
                <a:solidFill>
                  <a:schemeClr val="accent6">
                    <a:lumMod val="75000"/>
                  </a:schemeClr>
                </a:solidFill>
                <a:ea typeface="Arial"/>
              </a:rPr>
              <a:t> </a:t>
            </a:r>
            <a:r>
              <a:rPr lang="en-US" b="0" dirty="0" err="1">
                <a:solidFill>
                  <a:schemeClr val="accent6">
                    <a:lumMod val="75000"/>
                  </a:schemeClr>
                </a:solidFill>
                <a:ea typeface="Arial"/>
              </a:rPr>
              <a:t>hiện</a:t>
            </a:r>
            <a:r>
              <a:rPr lang="en-US" b="0" dirty="0">
                <a:solidFill>
                  <a:schemeClr val="accent6">
                    <a:lumMod val="75000"/>
                  </a:schemeClr>
                </a:solidFill>
                <a:ea typeface="Arial"/>
              </a:rPr>
              <a:t> di </a:t>
            </a:r>
            <a:r>
              <a:rPr lang="en-US" b="0" dirty="0" err="1">
                <a:solidFill>
                  <a:schemeClr val="accent6">
                    <a:lumMod val="75000"/>
                  </a:schemeClr>
                </a:solidFill>
                <a:ea typeface="Arial"/>
              </a:rPr>
              <a:t>dời</a:t>
            </a:r>
            <a:endParaRPr lang="en-US" b="0" dirty="0">
              <a:solidFill>
                <a:schemeClr val="accent6">
                  <a:lumMod val="75000"/>
                </a:schemeClr>
              </a:solidFill>
              <a:ea typeface="Arial"/>
            </a:endParaRPr>
          </a:p>
        </p:txBody>
      </p:sp>
      <p:sp>
        <p:nvSpPr>
          <p:cNvPr id="10" name="TextBox 9">
            <a:extLst>
              <a:ext uri="{FF2B5EF4-FFF2-40B4-BE49-F238E27FC236}">
                <a16:creationId xmlns="" xmlns:a16="http://schemas.microsoft.com/office/drawing/2014/main" id="{68C43B71-C8B6-4C27-B988-C3FE9D282BF7}"/>
              </a:ext>
            </a:extLst>
          </p:cNvPr>
          <p:cNvSpPr txBox="1"/>
          <p:nvPr/>
        </p:nvSpPr>
        <p:spPr>
          <a:xfrm>
            <a:off x="1071153" y="3002756"/>
            <a:ext cx="2899955" cy="73866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Trình</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tự</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thủ</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tục</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cưỡng</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chế</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di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dời</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nhà</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chung</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cư</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(khoản 1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Điều</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25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Nghị</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định</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số</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98/2024/NĐ-CP)</a:t>
            </a:r>
          </a:p>
        </p:txBody>
      </p:sp>
      <p:sp>
        <p:nvSpPr>
          <p:cNvPr id="11" name="TextBox 10">
            <a:extLst>
              <a:ext uri="{FF2B5EF4-FFF2-40B4-BE49-F238E27FC236}">
                <a16:creationId xmlns="" xmlns:a16="http://schemas.microsoft.com/office/drawing/2014/main" id="{1C2D1315-EF7B-4108-A6C3-5B3961843EC0}"/>
              </a:ext>
            </a:extLst>
          </p:cNvPr>
          <p:cNvSpPr txBox="1"/>
          <p:nvPr/>
        </p:nvSpPr>
        <p:spPr>
          <a:xfrm>
            <a:off x="5233851" y="3050436"/>
            <a:ext cx="2899955" cy="73866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Trình</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tự</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thủ</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tục</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cưỡng</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chế</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di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dời</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(khoản 2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Điều</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25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Nghị</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định</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số</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98/2024/NĐ-CP)</a:t>
            </a:r>
          </a:p>
        </p:txBody>
      </p:sp>
      <p:sp>
        <p:nvSpPr>
          <p:cNvPr id="15" name="TextBox 14">
            <a:extLst>
              <a:ext uri="{FF2B5EF4-FFF2-40B4-BE49-F238E27FC236}">
                <a16:creationId xmlns="" xmlns:a16="http://schemas.microsoft.com/office/drawing/2014/main" id="{47B6A1D1-1D59-4802-9F07-7CB4F3E0DDF2}"/>
              </a:ext>
            </a:extLst>
          </p:cNvPr>
          <p:cNvSpPr txBox="1"/>
          <p:nvPr/>
        </p:nvSpPr>
        <p:spPr>
          <a:xfrm>
            <a:off x="1010194" y="4091729"/>
            <a:ext cx="7620001" cy="738664"/>
          </a:xfrm>
          <a:prstGeom prst="rect">
            <a:avLst/>
          </a:prstGeom>
          <a:noFill/>
        </p:spPr>
        <p:txBody>
          <a:bodyPr wrap="square" rtlCol="0">
            <a:spAutoFit/>
          </a:bodyPr>
          <a:lstStyle/>
          <a:p>
            <a:pPr algn="just"/>
            <a:r>
              <a:rPr lang="en-US" b="1" dirty="0" err="1">
                <a:solidFill>
                  <a:schemeClr val="accent6">
                    <a:lumMod val="75000"/>
                  </a:schemeClr>
                </a:solidFill>
                <a:latin typeface="Times New Roman" panose="02020603050405020304" pitchFamily="18" charset="0"/>
                <a:cs typeface="Times New Roman" panose="02020603050405020304" pitchFamily="18" charset="0"/>
              </a:rPr>
              <a:t>Lưu</a:t>
            </a:r>
            <a:r>
              <a:rPr lang="en-US" b="1" dirty="0">
                <a:solidFill>
                  <a:schemeClr val="accent6">
                    <a:lumMod val="75000"/>
                  </a:schemeClr>
                </a:solidFill>
                <a:latin typeface="Times New Roman" panose="02020603050405020304" pitchFamily="18" charset="0"/>
                <a:cs typeface="Times New Roman" panose="02020603050405020304" pitchFamily="18" charset="0"/>
              </a:rPr>
              <a:t> ý: </a:t>
            </a:r>
            <a:r>
              <a:rPr lang="en-US" dirty="0" err="1">
                <a:solidFill>
                  <a:schemeClr val="accent6">
                    <a:lumMod val="75000"/>
                  </a:schemeClr>
                </a:solidFill>
                <a:latin typeface="Times New Roman" panose="02020603050405020304" pitchFamily="18" charset="0"/>
                <a:cs typeface="Times New Roman" panose="02020603050405020304" pitchFamily="18" charset="0"/>
              </a:rPr>
              <a:t>đối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với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căn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hộ</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thuộc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tài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sản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công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thuộc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diện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phải</a:t>
            </a:r>
            <a:r>
              <a:rPr lang="en-US" dirty="0">
                <a:solidFill>
                  <a:schemeClr val="accent6">
                    <a:lumMod val="75000"/>
                  </a:schemeClr>
                </a:solidFill>
                <a:latin typeface="Times New Roman" panose="02020603050405020304" pitchFamily="18" charset="0"/>
                <a:cs typeface="Times New Roman" panose="02020603050405020304" pitchFamily="18" charset="0"/>
              </a:rPr>
              <a:t> di </a:t>
            </a:r>
            <a:r>
              <a:rPr lang="en-US" dirty="0" err="1">
                <a:solidFill>
                  <a:schemeClr val="accent6">
                    <a:lumMod val="75000"/>
                  </a:schemeClr>
                </a:solidFill>
                <a:latin typeface="Times New Roman" panose="02020603050405020304" pitchFamily="18" charset="0"/>
                <a:cs typeface="Times New Roman" panose="02020603050405020304" pitchFamily="18" charset="0"/>
              </a:rPr>
              <a:t>dời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thì</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cơ</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quan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nước</a:t>
            </a:r>
            <a:r>
              <a:rPr lang="en-US" dirty="0">
                <a:solidFill>
                  <a:schemeClr val="accent6">
                    <a:lumMod val="75000"/>
                  </a:schemeClr>
                </a:solidFill>
                <a:latin typeface="Times New Roman" panose="02020603050405020304" pitchFamily="18" charset="0"/>
                <a:cs typeface="Times New Roman" panose="02020603050405020304" pitchFamily="18" charset="0"/>
              </a:rPr>
              <a:t> có </a:t>
            </a:r>
            <a:r>
              <a:rPr lang="en-US" dirty="0" err="1">
                <a:solidFill>
                  <a:schemeClr val="accent6">
                    <a:lumMod val="75000"/>
                  </a:schemeClr>
                </a:solidFill>
                <a:latin typeface="Times New Roman" panose="02020603050405020304" pitchFamily="18" charset="0"/>
                <a:cs typeface="Times New Roman" panose="02020603050405020304" pitchFamily="18" charset="0"/>
              </a:rPr>
              <a:t>thẩm</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quyền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phải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thực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hiện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thủ</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tục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thu</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hồi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a:solidFill>
                  <a:schemeClr val="accent6">
                    <a:lumMod val="75000"/>
                  </a:schemeClr>
                </a:solidFill>
                <a:latin typeface="Times New Roman" panose="02020603050405020304" pitchFamily="18" charset="0"/>
                <a:cs typeface="Times New Roman" panose="02020603050405020304" pitchFamily="18" charset="0"/>
              </a:rPr>
              <a:t>thuộc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tài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sản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công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theo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của </a:t>
            </a:r>
            <a:r>
              <a:rPr lang="en-US" dirty="0" err="1">
                <a:solidFill>
                  <a:schemeClr val="accent6">
                    <a:lumMod val="75000"/>
                  </a:schemeClr>
                </a:solidFill>
                <a:latin typeface="Times New Roman" panose="02020603050405020304" pitchFamily="18" charset="0"/>
                <a:cs typeface="Times New Roman" panose="02020603050405020304" pitchFamily="18" charset="0"/>
              </a:rPr>
              <a:t>pháp</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luật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a:solidFill>
                  <a:schemeClr val="accent6">
                    <a:lumMod val="75000"/>
                  </a:schemeClr>
                </a:solidFill>
                <a:latin typeface="Times New Roman" panose="02020603050405020304" pitchFamily="18" charset="0"/>
                <a:cs typeface="Times New Roman" panose="02020603050405020304" pitchFamily="18" charset="0"/>
              </a:rPr>
              <a:t>quyết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thu</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hồi</a:t>
            </a:r>
            <a:r>
              <a:rPr lang="en-US" dirty="0">
                <a:solidFill>
                  <a:schemeClr val="accent6">
                    <a:lumMod val="75000"/>
                  </a:schemeClr>
                </a:solidFill>
                <a:latin typeface="Times New Roman" panose="02020603050405020304" pitchFamily="18" charset="0"/>
                <a:cs typeface="Times New Roman" panose="02020603050405020304" pitchFamily="18" charset="0"/>
              </a:rPr>
              <a:t> ban </a:t>
            </a:r>
            <a:r>
              <a:rPr lang="en-US" dirty="0" err="1">
                <a:solidFill>
                  <a:schemeClr val="accent6">
                    <a:lumMod val="75000"/>
                  </a:schemeClr>
                </a:solidFill>
                <a:latin typeface="Times New Roman" panose="02020603050405020304" pitchFamily="18" charset="0"/>
                <a:cs typeface="Times New Roman" panose="02020603050405020304" pitchFamily="18" charset="0"/>
              </a:rPr>
              <a:t>hành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cùng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với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quyết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di </a:t>
            </a:r>
            <a:r>
              <a:rPr lang="en-US" dirty="0" err="1">
                <a:solidFill>
                  <a:schemeClr val="accent6">
                    <a:lumMod val="75000"/>
                  </a:schemeClr>
                </a:solidFill>
                <a:latin typeface="Times New Roman" panose="02020603050405020304" pitchFamily="18" charset="0"/>
                <a:cs typeface="Times New Roman" panose="02020603050405020304" pitchFamily="18" charset="0"/>
              </a:rPr>
              <a:t>dời</a:t>
            </a:r>
            <a:r>
              <a:rPr lang="en-US" dirty="0">
                <a:solidFill>
                  <a:schemeClr val="accent6">
                    <a:lumMod val="75000"/>
                  </a:schemeClr>
                </a:solidFill>
                <a:latin typeface="Times New Roman" panose="02020603050405020304" pitchFamily="18" charset="0"/>
                <a:cs typeface="Times New Roman" panose="02020603050405020304" pitchFamily="18" charset="0"/>
              </a:rPr>
              <a:t> – </a:t>
            </a:r>
            <a:r>
              <a:rPr lang="en-US" dirty="0" err="1">
                <a:solidFill>
                  <a:schemeClr val="accent6">
                    <a:lumMod val="75000"/>
                  </a:schemeClr>
                </a:solidFill>
                <a:latin typeface="Times New Roman" panose="02020603050405020304" pitchFamily="18" charset="0"/>
                <a:cs typeface="Times New Roman" panose="02020603050405020304" pitchFamily="18" charset="0"/>
              </a:rPr>
              <a:t>Điều</a:t>
            </a:r>
            <a:r>
              <a:rPr lang="en-US" dirty="0">
                <a:solidFill>
                  <a:schemeClr val="accent6">
                    <a:lumMod val="75000"/>
                  </a:schemeClr>
                </a:solidFill>
                <a:latin typeface="Times New Roman" panose="02020603050405020304" pitchFamily="18" charset="0"/>
                <a:cs typeface="Times New Roman" panose="02020603050405020304" pitchFamily="18" charset="0"/>
              </a:rPr>
              <a:t> 78 </a:t>
            </a:r>
            <a:r>
              <a:rPr lang="en-US" dirty="0" err="1">
                <a:solidFill>
                  <a:schemeClr val="accent6">
                    <a:lumMod val="75000"/>
                  </a:schemeClr>
                </a:solidFill>
                <a:latin typeface="Times New Roman" panose="02020603050405020304" pitchFamily="18" charset="0"/>
                <a:cs typeface="Times New Roman" panose="02020603050405020304" pitchFamily="18" charset="0"/>
              </a:rPr>
              <a:t>Nghị</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số</a:t>
            </a:r>
            <a:r>
              <a:rPr lang="en-US" dirty="0">
                <a:solidFill>
                  <a:schemeClr val="accent6">
                    <a:lumMod val="75000"/>
                  </a:schemeClr>
                </a:solidFill>
                <a:latin typeface="Times New Roman" panose="02020603050405020304" pitchFamily="18" charset="0"/>
                <a:cs typeface="Times New Roman" panose="02020603050405020304" pitchFamily="18" charset="0"/>
              </a:rPr>
              <a:t> 95/2024/NĐ-CP)</a:t>
            </a:r>
          </a:p>
        </p:txBody>
      </p:sp>
      <p:sp>
        <p:nvSpPr>
          <p:cNvPr id="16" name="TextBox 15">
            <a:extLst>
              <a:ext uri="{FF2B5EF4-FFF2-40B4-BE49-F238E27FC236}">
                <a16:creationId xmlns="" xmlns:a16="http://schemas.microsoft.com/office/drawing/2014/main" id="{DBFB7FDB-8E32-4D6E-9C7B-83280A7F9D9D}"/>
              </a:ext>
            </a:extLst>
          </p:cNvPr>
          <p:cNvSpPr txBox="1"/>
          <p:nvPr/>
        </p:nvSpPr>
        <p:spPr>
          <a:xfrm>
            <a:off x="1010194" y="526789"/>
            <a:ext cx="7123612" cy="307777"/>
          </a:xfrm>
          <a:prstGeom prst="rect">
            <a:avLst/>
          </a:prstGeom>
          <a:noFill/>
        </p:spPr>
        <p:txBody>
          <a:bodyPr wrap="square" rtlCol="0">
            <a:spAutoFit/>
          </a:bodyPr>
          <a:lstStyle/>
          <a:p>
            <a:r>
              <a:rPr lang="en-US" b="1" dirty="0" smtClean="0">
                <a:solidFill>
                  <a:schemeClr val="accent6">
                    <a:lumMod val="75000"/>
                  </a:schemeClr>
                </a:solidFill>
                <a:latin typeface="Times New Roman" panose="02020603050405020304" pitchFamily="18" charset="0"/>
                <a:cs typeface="Times New Roman" panose="02020603050405020304" pitchFamily="18" charset="0"/>
              </a:rPr>
              <a:t>4.1. TRÌNH TỰ, THỦ TỤC DI DỜI, CƯỠNG CHẾ DI DỜI</a:t>
            </a:r>
            <a:endParaRPr lang="en-US"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4" name="Google Shape;436;p41"/>
          <p:cNvSpPr txBox="1">
            <a:spLocks noGrp="1"/>
          </p:cNvSpPr>
          <p:nvPr>
            <p:ph type="title"/>
          </p:nvPr>
        </p:nvSpPr>
        <p:spPr>
          <a:xfrm>
            <a:off x="0" y="12031"/>
            <a:ext cx="9144000"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05</a:t>
            </a:r>
            <a:r>
              <a:rPr lang="en-US" sz="1800" dirty="0" smtClean="0">
                <a:solidFill>
                  <a:srgbClr val="ED2727"/>
                </a:solidFill>
                <a:latin typeface="Times New Roman" panose="02020603050405020304" pitchFamily="18" charset="0"/>
                <a:cs typeface="Times New Roman" panose="02020603050405020304" pitchFamily="18" charset="0"/>
              </a:rPr>
              <a:t>. VỀ </a:t>
            </a:r>
            <a:r>
              <a:rPr lang="en" sz="1800" dirty="0" smtClean="0">
                <a:solidFill>
                  <a:srgbClr val="ED2727"/>
                </a:solidFill>
                <a:latin typeface="Times New Roman" panose="02020603050405020304" pitchFamily="18" charset="0"/>
                <a:cs typeface="Times New Roman" panose="02020603050405020304" pitchFamily="18" charset="0"/>
              </a:rPr>
              <a:t>CẢI TẠO, XÂY DỰNG LẠI NHÀ CHUNG CƯ</a:t>
            </a:r>
            <a:endParaRPr sz="1800" dirty="0">
              <a:solidFill>
                <a:srgbClr val="ED2727"/>
              </a:solidFill>
            </a:endParaRPr>
          </a:p>
        </p:txBody>
      </p:sp>
      <p:sp>
        <p:nvSpPr>
          <p:cNvPr id="17" name="Down Arrow 16"/>
          <p:cNvSpPr/>
          <p:nvPr/>
        </p:nvSpPr>
        <p:spPr>
          <a:xfrm>
            <a:off x="2345773" y="2414062"/>
            <a:ext cx="313537" cy="513695"/>
          </a:xfrm>
          <a:prstGeom prst="down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Down Arrow 17"/>
          <p:cNvSpPr/>
          <p:nvPr/>
        </p:nvSpPr>
        <p:spPr>
          <a:xfrm>
            <a:off x="6479176" y="2426776"/>
            <a:ext cx="313537" cy="513695"/>
          </a:xfrm>
          <a:prstGeom prst="down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7872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E93799DD-9511-4674-904E-03A2E1158EB8}"/>
              </a:ext>
            </a:extLst>
          </p:cNvPr>
          <p:cNvSpPr txBox="1"/>
          <p:nvPr/>
        </p:nvSpPr>
        <p:spPr>
          <a:xfrm>
            <a:off x="469783" y="2833747"/>
            <a:ext cx="3589966"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HÌNH THỨC BỐ TRÍ </a:t>
            </a:r>
            <a:r>
              <a:rPr lang="en-US" dirty="0" smtClean="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26) </a:t>
            </a:r>
            <a:endParaRPr lang="en-US" dirty="0">
              <a:latin typeface="Times New Roman" panose="02020603050405020304" pitchFamily="18" charset="0"/>
              <a:cs typeface="Times New Roman" panose="02020603050405020304" pitchFamily="18" charset="0"/>
            </a:endParaRPr>
          </a:p>
          <a:p>
            <a:pPr algn="just"/>
            <a:r>
              <a:rPr lang="en-US" dirty="0" smtClean="0">
                <a:solidFill>
                  <a:srgbClr val="FF0000"/>
                </a:solidFill>
                <a:latin typeface="Times New Roman" panose="02020603050405020304" pitchFamily="18" charset="0"/>
                <a:ea typeface="Arial"/>
                <a:cs typeface="Times New Roman" panose="02020603050405020304" pitchFamily="18" charset="0"/>
              </a:rPr>
              <a:t>1</a:t>
            </a:r>
            <a:r>
              <a:rPr lang="en-US" dirty="0" smtClean="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ea typeface="Arial"/>
                <a:cs typeface="Times New Roman" panose="02020603050405020304" pitchFamily="18" charset="0"/>
              </a:rPr>
              <a:t>Quỹ</a:t>
            </a:r>
            <a:r>
              <a:rPr lang="en-US" dirty="0" smtClean="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nhà</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tái</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định</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cư</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có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sẵn</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hoặc</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đầu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tư</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xây dựng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quỹ</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nhà</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tái</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định</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cư</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a:t>
            </a:r>
          </a:p>
          <a:p>
            <a:pPr algn="just"/>
            <a:r>
              <a:rPr lang="en-US" dirty="0" smtClean="0">
                <a:solidFill>
                  <a:srgbClr val="FF0000"/>
                </a:solidFill>
                <a:latin typeface="Times New Roman" panose="02020603050405020304" pitchFamily="18" charset="0"/>
                <a:ea typeface="Arial"/>
                <a:cs typeface="Times New Roman" panose="02020603050405020304" pitchFamily="18" charset="0"/>
              </a:rPr>
              <a:t>2</a:t>
            </a:r>
            <a:r>
              <a:rPr lang="en-US" dirty="0" smtClean="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ea typeface="Arial"/>
                <a:cs typeface="Times New Roman" panose="02020603050405020304" pitchFamily="18" charset="0"/>
              </a:rPr>
              <a:t>Quỹ</a:t>
            </a:r>
            <a:r>
              <a:rPr lang="en-US" dirty="0" smtClean="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nhà</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ở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thuộc</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tài</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sản</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công</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p>
          <a:p>
            <a:pPr algn="just"/>
            <a:r>
              <a:rPr lang="en-US" dirty="0" smtClean="0">
                <a:solidFill>
                  <a:srgbClr val="FF0000"/>
                </a:solidFill>
                <a:latin typeface="Times New Roman" panose="02020603050405020304" pitchFamily="18" charset="0"/>
                <a:ea typeface="Arial"/>
                <a:cs typeface="Times New Roman" panose="02020603050405020304" pitchFamily="18" charset="0"/>
              </a:rPr>
              <a:t>3</a:t>
            </a:r>
            <a:r>
              <a:rPr lang="en-US" dirty="0" smtClean="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ea typeface="Arial"/>
                <a:cs typeface="Times New Roman" panose="02020603050405020304" pitchFamily="18" charset="0"/>
              </a:rPr>
              <a:t>Mua</a:t>
            </a:r>
            <a:r>
              <a:rPr lang="en-US" dirty="0" smtClean="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nhà</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ở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thương</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mại</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p>
          <a:p>
            <a:pPr algn="just"/>
            <a:r>
              <a:rPr lang="en-US" dirty="0" smtClean="0">
                <a:solidFill>
                  <a:srgbClr val="FF0000"/>
                </a:solidFill>
                <a:latin typeface="Times New Roman" panose="02020603050405020304" pitchFamily="18" charset="0"/>
                <a:ea typeface="Arial"/>
                <a:cs typeface="Times New Roman" panose="02020603050405020304" pitchFamily="18" charset="0"/>
              </a:rPr>
              <a:t>4</a:t>
            </a:r>
            <a:r>
              <a:rPr lang="en-US" dirty="0" smtClean="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ea typeface="Arial"/>
                <a:cs typeface="Times New Roman" panose="02020603050405020304" pitchFamily="18" charset="0"/>
              </a:rPr>
              <a:t>Thanh</a:t>
            </a:r>
            <a:r>
              <a:rPr lang="en-US" dirty="0" smtClean="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toán</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tiền</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để</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tự</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lo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chỗ</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ở </a:t>
            </a:r>
          </a:p>
          <a:p>
            <a:pPr algn="just"/>
            <a:r>
              <a:rPr lang="en-US" i="1" dirty="0" err="1">
                <a:solidFill>
                  <a:schemeClr val="accent6">
                    <a:lumMod val="75000"/>
                  </a:schemeClr>
                </a:solidFill>
                <a:latin typeface="Times New Roman" panose="02020603050405020304" pitchFamily="18" charset="0"/>
                <a:ea typeface="Arial"/>
                <a:cs typeface="Times New Roman" panose="02020603050405020304" pitchFamily="18" charset="0"/>
              </a:rPr>
              <a:t>Trường</a:t>
            </a:r>
            <a:r>
              <a:rPr lang="en-US" i="1" dirty="0">
                <a:solidFill>
                  <a:schemeClr val="accent6">
                    <a:lumMod val="75000"/>
                  </a:schemeClr>
                </a:solidFill>
                <a:latin typeface="Times New Roman" panose="02020603050405020304" pitchFamily="18" charset="0"/>
                <a:ea typeface="Arial"/>
                <a:cs typeface="Times New Roman" panose="02020603050405020304" pitchFamily="18" charset="0"/>
              </a:rPr>
              <a:t> hợp </a:t>
            </a:r>
            <a:r>
              <a:rPr lang="en-US" i="1" dirty="0" err="1">
                <a:solidFill>
                  <a:schemeClr val="accent6">
                    <a:lumMod val="75000"/>
                  </a:schemeClr>
                </a:solidFill>
                <a:latin typeface="Times New Roman" panose="02020603050405020304" pitchFamily="18" charset="0"/>
                <a:ea typeface="Arial"/>
                <a:cs typeface="Times New Roman" panose="02020603050405020304" pitchFamily="18" charset="0"/>
              </a:rPr>
              <a:t>bố</a:t>
            </a:r>
            <a:r>
              <a:rPr lang="en-US" i="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i="1" dirty="0" err="1">
                <a:solidFill>
                  <a:schemeClr val="accent6">
                    <a:lumMod val="75000"/>
                  </a:schemeClr>
                </a:solidFill>
                <a:latin typeface="Times New Roman" panose="02020603050405020304" pitchFamily="18" charset="0"/>
                <a:ea typeface="Arial"/>
                <a:cs typeface="Times New Roman" panose="02020603050405020304" pitchFamily="18" charset="0"/>
              </a:rPr>
              <a:t>trí</a:t>
            </a:r>
            <a:r>
              <a:rPr lang="en-US" i="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i="1" dirty="0" err="1">
                <a:solidFill>
                  <a:schemeClr val="accent6">
                    <a:lumMod val="75000"/>
                  </a:schemeClr>
                </a:solidFill>
                <a:latin typeface="Times New Roman" panose="02020603050405020304" pitchFamily="18" charset="0"/>
                <a:ea typeface="Arial"/>
                <a:cs typeface="Times New Roman" panose="02020603050405020304" pitchFamily="18" charset="0"/>
              </a:rPr>
              <a:t>chỗ</a:t>
            </a:r>
            <a:r>
              <a:rPr lang="en-US" i="1" dirty="0">
                <a:solidFill>
                  <a:schemeClr val="accent6">
                    <a:lumMod val="75000"/>
                  </a:schemeClr>
                </a:solidFill>
                <a:latin typeface="Times New Roman" panose="02020603050405020304" pitchFamily="18" charset="0"/>
                <a:ea typeface="Arial"/>
                <a:cs typeface="Times New Roman" panose="02020603050405020304" pitchFamily="18" charset="0"/>
              </a:rPr>
              <a:t> ở </a:t>
            </a:r>
            <a:r>
              <a:rPr lang="en-US" i="1" dirty="0" err="1">
                <a:solidFill>
                  <a:schemeClr val="accent6">
                    <a:lumMod val="75000"/>
                  </a:schemeClr>
                </a:solidFill>
                <a:latin typeface="Times New Roman" panose="02020603050405020304" pitchFamily="18" charset="0"/>
                <a:ea typeface="Arial"/>
                <a:cs typeface="Times New Roman" panose="02020603050405020304" pitchFamily="18" charset="0"/>
              </a:rPr>
              <a:t>tạm</a:t>
            </a:r>
            <a:r>
              <a:rPr lang="en-US" i="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i="1" dirty="0" err="1">
                <a:solidFill>
                  <a:schemeClr val="accent6">
                    <a:lumMod val="75000"/>
                  </a:schemeClr>
                </a:solidFill>
                <a:latin typeface="Times New Roman" panose="02020603050405020304" pitchFamily="18" charset="0"/>
                <a:ea typeface="Arial"/>
                <a:cs typeface="Times New Roman" panose="02020603050405020304" pitchFamily="18" charset="0"/>
              </a:rPr>
              <a:t>thời</a:t>
            </a:r>
            <a:r>
              <a:rPr lang="en-US" i="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i="1" dirty="0" err="1">
                <a:solidFill>
                  <a:schemeClr val="accent6">
                    <a:lumMod val="75000"/>
                  </a:schemeClr>
                </a:solidFill>
                <a:latin typeface="Times New Roman" panose="02020603050405020304" pitchFamily="18" charset="0"/>
                <a:ea typeface="Arial"/>
                <a:cs typeface="Times New Roman" panose="02020603050405020304" pitchFamily="18" charset="0"/>
              </a:rPr>
              <a:t>tại</a:t>
            </a:r>
            <a:r>
              <a:rPr lang="en-US" i="1" dirty="0">
                <a:solidFill>
                  <a:schemeClr val="accent6">
                    <a:lumMod val="75000"/>
                  </a:schemeClr>
                </a:solidFill>
                <a:latin typeface="Times New Roman" panose="02020603050405020304" pitchFamily="18" charset="0"/>
                <a:ea typeface="Arial"/>
                <a:cs typeface="Times New Roman" panose="02020603050405020304" pitchFamily="18" charset="0"/>
              </a:rPr>
              <a:t> mục 1, 3 </a:t>
            </a:r>
            <a:r>
              <a:rPr lang="en-US" i="1" dirty="0" err="1">
                <a:solidFill>
                  <a:schemeClr val="accent6">
                    <a:lumMod val="75000"/>
                  </a:schemeClr>
                </a:solidFill>
                <a:latin typeface="Times New Roman" panose="02020603050405020304" pitchFamily="18" charset="0"/>
                <a:ea typeface="Arial"/>
                <a:cs typeface="Times New Roman" panose="02020603050405020304" pitchFamily="18" charset="0"/>
              </a:rPr>
              <a:t>mà</a:t>
            </a:r>
            <a:r>
              <a:rPr lang="en-US" i="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i="1" dirty="0" err="1">
                <a:solidFill>
                  <a:schemeClr val="accent6">
                    <a:lumMod val="75000"/>
                  </a:schemeClr>
                </a:solidFill>
                <a:latin typeface="Times New Roman" panose="02020603050405020304" pitchFamily="18" charset="0"/>
                <a:ea typeface="Arial"/>
                <a:cs typeface="Times New Roman" panose="02020603050405020304" pitchFamily="18" charset="0"/>
              </a:rPr>
              <a:t>chủ</a:t>
            </a:r>
            <a:r>
              <a:rPr lang="en-US" i="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i="1" dirty="0" err="1">
                <a:solidFill>
                  <a:schemeClr val="accent6">
                    <a:lumMod val="75000"/>
                  </a:schemeClr>
                </a:solidFill>
                <a:latin typeface="Times New Roman" panose="02020603050405020304" pitchFamily="18" charset="0"/>
                <a:ea typeface="Arial"/>
                <a:cs typeface="Times New Roman" panose="02020603050405020304" pitchFamily="18" charset="0"/>
              </a:rPr>
              <a:t>sở</a:t>
            </a:r>
            <a:r>
              <a:rPr lang="en-US" i="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i="1" dirty="0" err="1">
                <a:solidFill>
                  <a:schemeClr val="accent6">
                    <a:lumMod val="75000"/>
                  </a:schemeClr>
                </a:solidFill>
                <a:latin typeface="Times New Roman" panose="02020603050405020304" pitchFamily="18" charset="0"/>
                <a:ea typeface="Arial"/>
                <a:cs typeface="Times New Roman" panose="02020603050405020304" pitchFamily="18" charset="0"/>
              </a:rPr>
              <a:t>hữu</a:t>
            </a:r>
            <a:r>
              <a:rPr lang="en-US" i="1" dirty="0">
                <a:solidFill>
                  <a:schemeClr val="accent6">
                    <a:lumMod val="75000"/>
                  </a:schemeClr>
                </a:solidFill>
                <a:latin typeface="Times New Roman" panose="02020603050405020304" pitchFamily="18" charset="0"/>
                <a:ea typeface="Arial"/>
                <a:cs typeface="Times New Roman" panose="02020603050405020304" pitchFamily="18" charset="0"/>
              </a:rPr>
              <a:t> có </a:t>
            </a:r>
            <a:r>
              <a:rPr lang="en-US" i="1" dirty="0" err="1">
                <a:solidFill>
                  <a:schemeClr val="accent6">
                    <a:lumMod val="75000"/>
                  </a:schemeClr>
                </a:solidFill>
                <a:latin typeface="Times New Roman" panose="02020603050405020304" pitchFamily="18" charset="0"/>
                <a:ea typeface="Arial"/>
                <a:cs typeface="Times New Roman" panose="02020603050405020304" pitchFamily="18" charset="0"/>
              </a:rPr>
              <a:t>nhu</a:t>
            </a:r>
            <a:r>
              <a:rPr lang="en-US" i="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i="1" dirty="0" err="1">
                <a:solidFill>
                  <a:schemeClr val="accent6">
                    <a:lumMod val="75000"/>
                  </a:schemeClr>
                </a:solidFill>
                <a:latin typeface="Times New Roman" panose="02020603050405020304" pitchFamily="18" charset="0"/>
                <a:ea typeface="Arial"/>
                <a:cs typeface="Times New Roman" panose="02020603050405020304" pitchFamily="18" charset="0"/>
              </a:rPr>
              <a:t>cầu</a:t>
            </a:r>
            <a:r>
              <a:rPr lang="en-US" i="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i="1" dirty="0" err="1">
                <a:solidFill>
                  <a:schemeClr val="accent6">
                    <a:lumMod val="75000"/>
                  </a:schemeClr>
                </a:solidFill>
                <a:latin typeface="Times New Roman" panose="02020603050405020304" pitchFamily="18" charset="0"/>
                <a:ea typeface="Arial"/>
                <a:cs typeface="Times New Roman" panose="02020603050405020304" pitchFamily="18" charset="0"/>
              </a:rPr>
              <a:t>thì</a:t>
            </a:r>
            <a:r>
              <a:rPr lang="en-US" i="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i="1" dirty="0" err="1">
                <a:solidFill>
                  <a:schemeClr val="accent6">
                    <a:lumMod val="75000"/>
                  </a:schemeClr>
                </a:solidFill>
                <a:latin typeface="Times New Roman" panose="02020603050405020304" pitchFamily="18" charset="0"/>
                <a:ea typeface="Arial"/>
                <a:cs typeface="Times New Roman" panose="02020603050405020304" pitchFamily="18" charset="0"/>
              </a:rPr>
              <a:t>được</a:t>
            </a:r>
            <a:r>
              <a:rPr lang="en-US" i="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i="1" dirty="0" err="1">
                <a:solidFill>
                  <a:schemeClr val="accent6">
                    <a:lumMod val="75000"/>
                  </a:schemeClr>
                </a:solidFill>
                <a:latin typeface="Times New Roman" panose="02020603050405020304" pitchFamily="18" charset="0"/>
                <a:ea typeface="Arial"/>
                <a:cs typeface="Times New Roman" panose="02020603050405020304" pitchFamily="18" charset="0"/>
              </a:rPr>
              <a:t>mua</a:t>
            </a:r>
            <a:r>
              <a:rPr lang="en-US" i="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i="1" dirty="0" err="1">
                <a:solidFill>
                  <a:schemeClr val="accent6">
                    <a:lumMod val="75000"/>
                  </a:schemeClr>
                </a:solidFill>
                <a:latin typeface="Times New Roman" panose="02020603050405020304" pitchFamily="18" charset="0"/>
                <a:ea typeface="Arial"/>
                <a:cs typeface="Times New Roman" panose="02020603050405020304" pitchFamily="18" charset="0"/>
              </a:rPr>
              <a:t>nhà</a:t>
            </a:r>
            <a:r>
              <a:rPr lang="en-US" i="1" dirty="0">
                <a:solidFill>
                  <a:schemeClr val="accent6">
                    <a:lumMod val="75000"/>
                  </a:schemeClr>
                </a:solidFill>
                <a:latin typeface="Times New Roman" panose="02020603050405020304" pitchFamily="18" charset="0"/>
                <a:ea typeface="Arial"/>
                <a:cs typeface="Times New Roman" panose="02020603050405020304" pitchFamily="18" charset="0"/>
              </a:rPr>
              <a:t> ở </a:t>
            </a:r>
            <a:r>
              <a:rPr lang="en-US" i="1" dirty="0" err="1">
                <a:solidFill>
                  <a:schemeClr val="accent6">
                    <a:lumMod val="75000"/>
                  </a:schemeClr>
                </a:solidFill>
                <a:latin typeface="Times New Roman" panose="02020603050405020304" pitchFamily="18" charset="0"/>
                <a:ea typeface="Arial"/>
                <a:cs typeface="Times New Roman" panose="02020603050405020304" pitchFamily="18" charset="0"/>
              </a:rPr>
              <a:t>này</a:t>
            </a:r>
            <a:r>
              <a:rPr lang="en-US" i="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i="1" dirty="0" err="1">
                <a:solidFill>
                  <a:schemeClr val="accent6">
                    <a:lumMod val="75000"/>
                  </a:schemeClr>
                </a:solidFill>
                <a:latin typeface="Times New Roman" panose="02020603050405020304" pitchFamily="18" charset="0"/>
                <a:ea typeface="Arial"/>
                <a:cs typeface="Times New Roman" panose="02020603050405020304" pitchFamily="18" charset="0"/>
              </a:rPr>
              <a:t>thay</a:t>
            </a:r>
            <a:r>
              <a:rPr lang="en-US" i="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i="1" dirty="0" err="1">
                <a:solidFill>
                  <a:schemeClr val="accent6">
                    <a:lumMod val="75000"/>
                  </a:schemeClr>
                </a:solidFill>
                <a:latin typeface="Times New Roman" panose="02020603050405020304" pitchFamily="18" charset="0"/>
                <a:ea typeface="Arial"/>
                <a:cs typeface="Times New Roman" panose="02020603050405020304" pitchFamily="18" charset="0"/>
              </a:rPr>
              <a:t>cho</a:t>
            </a:r>
            <a:r>
              <a:rPr lang="en-US" i="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i="1" dirty="0" err="1">
                <a:solidFill>
                  <a:schemeClr val="accent6">
                    <a:lumMod val="75000"/>
                  </a:schemeClr>
                </a:solidFill>
                <a:latin typeface="Times New Roman" panose="02020603050405020304" pitchFamily="18" charset="0"/>
                <a:ea typeface="Arial"/>
                <a:cs typeface="Times New Roman" panose="02020603050405020304" pitchFamily="18" charset="0"/>
              </a:rPr>
              <a:t>việc</a:t>
            </a:r>
            <a:r>
              <a:rPr lang="en-US" i="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i="1" dirty="0" err="1">
                <a:solidFill>
                  <a:schemeClr val="accent6">
                    <a:lumMod val="75000"/>
                  </a:schemeClr>
                </a:solidFill>
                <a:latin typeface="Times New Roman" panose="02020603050405020304" pitchFamily="18" charset="0"/>
                <a:ea typeface="Arial"/>
                <a:cs typeface="Times New Roman" panose="02020603050405020304" pitchFamily="18" charset="0"/>
              </a:rPr>
              <a:t>tái</a:t>
            </a:r>
            <a:r>
              <a:rPr lang="en-US" i="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i="1" dirty="0" err="1">
                <a:solidFill>
                  <a:schemeClr val="accent6">
                    <a:lumMod val="75000"/>
                  </a:schemeClr>
                </a:solidFill>
                <a:latin typeface="Times New Roman" panose="02020603050405020304" pitchFamily="18" charset="0"/>
                <a:ea typeface="Arial"/>
                <a:cs typeface="Times New Roman" panose="02020603050405020304" pitchFamily="18" charset="0"/>
              </a:rPr>
              <a:t>định</a:t>
            </a:r>
            <a:r>
              <a:rPr lang="en-US" i="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i="1" dirty="0" err="1">
                <a:solidFill>
                  <a:schemeClr val="accent6">
                    <a:lumMod val="75000"/>
                  </a:schemeClr>
                </a:solidFill>
                <a:latin typeface="Times New Roman" panose="02020603050405020304" pitchFamily="18" charset="0"/>
                <a:ea typeface="Arial"/>
                <a:cs typeface="Times New Roman" panose="02020603050405020304" pitchFamily="18" charset="0"/>
              </a:rPr>
              <a:t>cư</a:t>
            </a:r>
            <a:r>
              <a:rPr lang="en-US" i="1" dirty="0">
                <a:solidFill>
                  <a:schemeClr val="accent6">
                    <a:lumMod val="75000"/>
                  </a:schemeClr>
                </a:solidFill>
                <a:latin typeface="Times New Roman" panose="02020603050405020304" pitchFamily="18" charset="0"/>
                <a:ea typeface="Arial"/>
                <a:cs typeface="Times New Roman" panose="02020603050405020304" pitchFamily="18" charset="0"/>
              </a:rPr>
              <a:t>; </a:t>
            </a:r>
          </a:p>
        </p:txBody>
      </p:sp>
      <p:sp>
        <p:nvSpPr>
          <p:cNvPr id="8" name="TextBox 7">
            <a:extLst>
              <a:ext uri="{FF2B5EF4-FFF2-40B4-BE49-F238E27FC236}">
                <a16:creationId xmlns="" xmlns:a16="http://schemas.microsoft.com/office/drawing/2014/main" id="{597C9C06-CA38-4998-BB69-92CD99B5B510}"/>
              </a:ext>
            </a:extLst>
          </p:cNvPr>
          <p:cNvSpPr txBox="1"/>
          <p:nvPr/>
        </p:nvSpPr>
        <p:spPr>
          <a:xfrm>
            <a:off x="4297560" y="2833747"/>
            <a:ext cx="4695438" cy="2031325"/>
          </a:xfrm>
          <a:prstGeom prst="rect">
            <a:avLst/>
          </a:prstGeom>
          <a:solidFill>
            <a:srgbClr val="FFFF00"/>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TRÁCH NHIỆM BỐ TRÍ </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Điều</a:t>
            </a:r>
            <a:r>
              <a:rPr lang="en-US" dirty="0" smtClean="0">
                <a:latin typeface="Times New Roman" panose="02020603050405020304" pitchFamily="18" charset="0"/>
                <a:cs typeface="Times New Roman" panose="02020603050405020304" pitchFamily="18" charset="0"/>
              </a:rPr>
              <a:t> 27) </a:t>
            </a:r>
            <a:endParaRPr lang="en-US" dirty="0">
              <a:latin typeface="Times New Roman" panose="02020603050405020304" pitchFamily="18" charset="0"/>
              <a:cs typeface="Times New Roman" panose="02020603050405020304" pitchFamily="18" charset="0"/>
            </a:endParaRPr>
          </a:p>
          <a:p>
            <a:pPr algn="just"/>
            <a:r>
              <a:rPr lang="en-US" dirty="0" smtClean="0">
                <a:solidFill>
                  <a:srgbClr val="FF0000"/>
                </a:solidFill>
                <a:latin typeface="Times New Roman" panose="02020603050405020304" pitchFamily="18" charset="0"/>
                <a:ea typeface="Arial"/>
                <a:cs typeface="Times New Roman" panose="02020603050405020304" pitchFamily="18" charset="0"/>
              </a:rPr>
              <a:t>1</a:t>
            </a:r>
            <a:r>
              <a:rPr lang="en-US" dirty="0" smtClean="0">
                <a:solidFill>
                  <a:schemeClr val="accent6">
                    <a:lumMod val="75000"/>
                  </a:schemeClr>
                </a:solidFill>
                <a:latin typeface="Times New Roman" panose="02020603050405020304" pitchFamily="18" charset="0"/>
                <a:ea typeface="Arial"/>
                <a:cs typeface="Times New Roman" panose="02020603050405020304" pitchFamily="18" charset="0"/>
              </a:rPr>
              <a:t>. Di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dời</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khẩn</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cấp</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do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thiên</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tai: UBND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tỉnh</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bố</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trí</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nguồn</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chi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thường</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xuyên</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để</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bố</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trí</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chỗ</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ở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tạm</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thời</a:t>
            </a:r>
            <a:endParaRPr lang="en-US" dirty="0">
              <a:solidFill>
                <a:schemeClr val="accent6">
                  <a:lumMod val="75000"/>
                </a:schemeClr>
              </a:solidFill>
              <a:latin typeface="Times New Roman" panose="02020603050405020304" pitchFamily="18" charset="0"/>
              <a:ea typeface="Arial"/>
              <a:cs typeface="Times New Roman" panose="02020603050405020304" pitchFamily="18" charset="0"/>
            </a:endParaRPr>
          </a:p>
          <a:p>
            <a:pPr algn="just"/>
            <a:r>
              <a:rPr lang="en-US" dirty="0" smtClean="0">
                <a:solidFill>
                  <a:srgbClr val="FF0000"/>
                </a:solidFill>
                <a:latin typeface="Times New Roman" panose="02020603050405020304" pitchFamily="18" charset="0"/>
                <a:ea typeface="Arial"/>
                <a:cs typeface="Times New Roman" panose="02020603050405020304" pitchFamily="18" charset="0"/>
              </a:rPr>
              <a:t>2</a:t>
            </a:r>
            <a:r>
              <a:rPr lang="en-US" dirty="0" smtClean="0">
                <a:solidFill>
                  <a:schemeClr val="accent6">
                    <a:lumMod val="75000"/>
                  </a:schemeClr>
                </a:solidFill>
                <a:latin typeface="Times New Roman" panose="02020603050405020304" pitchFamily="18" charset="0"/>
                <a:ea typeface="Arial"/>
                <a:cs typeface="Times New Roman" panose="02020603050405020304" pitchFamily="18" charset="0"/>
              </a:rPr>
              <a:t>. Di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dời</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khẩn</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cấp</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do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cháy</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nổ</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hoặc</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di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dời</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đối</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với</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nhà</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nguy</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hiểm</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cấp</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D): UBND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tỉnh</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bố</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trí</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nguồn</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chi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thường</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xuyên</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để</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bố</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trí</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chỗ</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ở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tạm</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thời</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cho</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đến</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khi</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lựa</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chọn</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được</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CĐT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dự</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án; </a:t>
            </a:r>
          </a:p>
          <a:p>
            <a:pPr algn="just"/>
            <a:r>
              <a:rPr lang="en-US" dirty="0" smtClean="0">
                <a:solidFill>
                  <a:srgbClr val="FF0000"/>
                </a:solidFill>
                <a:latin typeface="Times New Roman" panose="02020603050405020304" pitchFamily="18" charset="0"/>
                <a:ea typeface="Arial"/>
                <a:cs typeface="Times New Roman" panose="02020603050405020304" pitchFamily="18" charset="0"/>
              </a:rPr>
              <a:t>3</a:t>
            </a:r>
            <a:r>
              <a:rPr lang="en-US" dirty="0" smtClean="0">
                <a:solidFill>
                  <a:schemeClr val="accent6">
                    <a:lumMod val="75000"/>
                  </a:schemeClr>
                </a:solidFill>
                <a:latin typeface="Times New Roman" panose="02020603050405020304" pitchFamily="18" charset="0"/>
                <a:ea typeface="Arial"/>
                <a:cs typeface="Times New Roman" panose="02020603050405020304" pitchFamily="18" charset="0"/>
              </a:rPr>
              <a:t>. Di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dời</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theo</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PA BT, TĐC: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chủ</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đầu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tư</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bố</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trí</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chỗ</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ở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tạm</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thời</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kinh</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phí</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bố</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trí</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chỗ</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ở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tạm</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thời</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được</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tính</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vào</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tổng</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mức</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đầu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tư</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của </a:t>
            </a:r>
            <a:r>
              <a:rPr lang="en-US" dirty="0" err="1">
                <a:solidFill>
                  <a:schemeClr val="accent6">
                    <a:lumMod val="75000"/>
                  </a:schemeClr>
                </a:solidFill>
                <a:latin typeface="Times New Roman" panose="02020603050405020304" pitchFamily="18" charset="0"/>
                <a:ea typeface="Arial"/>
                <a:cs typeface="Times New Roman" panose="02020603050405020304" pitchFamily="18" charset="0"/>
              </a:rPr>
              <a:t>dự</a:t>
            </a:r>
            <a:r>
              <a:rPr lang="en-US" dirty="0">
                <a:solidFill>
                  <a:schemeClr val="accent6">
                    <a:lumMod val="75000"/>
                  </a:schemeClr>
                </a:solidFill>
                <a:latin typeface="Times New Roman" panose="02020603050405020304" pitchFamily="18" charset="0"/>
                <a:ea typeface="Arial"/>
                <a:cs typeface="Times New Roman" panose="02020603050405020304" pitchFamily="18" charset="0"/>
              </a:rPr>
              <a:t> án  </a:t>
            </a:r>
          </a:p>
        </p:txBody>
      </p:sp>
      <p:sp>
        <p:nvSpPr>
          <p:cNvPr id="5" name="TextBox 4">
            <a:extLst>
              <a:ext uri="{FF2B5EF4-FFF2-40B4-BE49-F238E27FC236}">
                <a16:creationId xmlns="" xmlns:a16="http://schemas.microsoft.com/office/drawing/2014/main" id="{DBFB7FDB-8E32-4D6E-9C7B-83280A7F9D9D}"/>
              </a:ext>
            </a:extLst>
          </p:cNvPr>
          <p:cNvSpPr txBox="1"/>
          <p:nvPr/>
        </p:nvSpPr>
        <p:spPr>
          <a:xfrm>
            <a:off x="783771" y="524092"/>
            <a:ext cx="7123612" cy="307777"/>
          </a:xfrm>
          <a:prstGeom prst="rect">
            <a:avLst/>
          </a:prstGeom>
          <a:noFill/>
        </p:spPr>
        <p:txBody>
          <a:bodyPr wrap="square" rtlCol="0">
            <a:spAutoFit/>
          </a:bodyPr>
          <a:lstStyle/>
          <a:p>
            <a:r>
              <a:rPr lang="en-US" b="1" dirty="0" smtClean="0">
                <a:solidFill>
                  <a:schemeClr val="accent6">
                    <a:lumMod val="75000"/>
                  </a:schemeClr>
                </a:solidFill>
                <a:latin typeface="Times New Roman" panose="02020603050405020304" pitchFamily="18" charset="0"/>
                <a:cs typeface="Times New Roman" panose="02020603050405020304" pitchFamily="18" charset="0"/>
              </a:rPr>
              <a:t>4.2. CHỖ Ở TẠM THỜI </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khoản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3, 4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72)</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9" name="Google Shape;436;p41"/>
          <p:cNvSpPr txBox="1">
            <a:spLocks/>
          </p:cNvSpPr>
          <p:nvPr/>
        </p:nvSpPr>
        <p:spPr>
          <a:xfrm>
            <a:off x="0" y="12031"/>
            <a:ext cx="9144000" cy="44220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1800" b="1" dirty="0" smtClean="0">
                <a:solidFill>
                  <a:srgbClr val="FF0000"/>
                </a:solidFill>
                <a:latin typeface="Times New Roman" panose="02020603050405020304" pitchFamily="18" charset="0"/>
                <a:cs typeface="Times New Roman" panose="02020603050405020304" pitchFamily="18" charset="0"/>
              </a:rPr>
              <a:t>05</a:t>
            </a:r>
            <a:r>
              <a:rPr lang="vi-VN" sz="1800" b="1" dirty="0" smtClean="0">
                <a:solidFill>
                  <a:srgbClr val="ED2727"/>
                </a:solidFill>
                <a:latin typeface="Times New Roman" panose="02020603050405020304" pitchFamily="18" charset="0"/>
                <a:cs typeface="Times New Roman" panose="02020603050405020304" pitchFamily="18" charset="0"/>
              </a:rPr>
              <a:t>. VỀ CẢI TẠO, XÂY DỰNG LẠI NHÀ CHUNG CƯ</a:t>
            </a:r>
            <a:endParaRPr lang="vi-VN" sz="1800" b="1" dirty="0">
              <a:solidFill>
                <a:srgbClr val="ED2727"/>
              </a:solidFill>
            </a:endParaRPr>
          </a:p>
        </p:txBody>
      </p:sp>
      <p:sp>
        <p:nvSpPr>
          <p:cNvPr id="2" name="Rectangle 1"/>
          <p:cNvSpPr/>
          <p:nvPr/>
        </p:nvSpPr>
        <p:spPr>
          <a:xfrm>
            <a:off x="792479" y="831869"/>
            <a:ext cx="7806237" cy="307585"/>
          </a:xfrm>
          <a:prstGeom prst="rect">
            <a:avLst/>
          </a:prstGeom>
        </p:spPr>
        <p:txBody>
          <a:bodyPr wrap="square">
            <a:spAutoFit/>
          </a:bodyPr>
          <a:lstStyle/>
          <a:p>
            <a:pPr algn="just">
              <a:lnSpc>
                <a:spcPts val="1750"/>
              </a:lnSpc>
              <a:spcBef>
                <a:spcPts val="600"/>
              </a:spcBef>
              <a:spcAft>
                <a:spcPts val="600"/>
              </a:spcAft>
            </a:pPr>
            <a:r>
              <a:rPr lang="en-US" dirty="0" smtClean="0">
                <a:solidFill>
                  <a:srgbClr val="FF0000"/>
                </a:solidFill>
                <a:latin typeface="Times New Roman" panose="02020603050405020304" pitchFamily="18" charset="0"/>
                <a:cs typeface="Times New Roman" panose="02020603050405020304" pitchFamily="18" charset="0"/>
              </a:rPr>
              <a:t>K3</a:t>
            </a:r>
            <a:r>
              <a:rPr lang="en-US" dirty="0" smtClean="0">
                <a:solidFill>
                  <a:srgbClr val="7030A0"/>
                </a:solidFill>
                <a:latin typeface="Times New Roman" panose="02020603050405020304" pitchFamily="18" charset="0"/>
                <a:cs typeface="Times New Roman" panose="02020603050405020304" pitchFamily="18" charset="0"/>
              </a:rPr>
              <a:t>. C</a:t>
            </a:r>
            <a:r>
              <a:rPr lang="vi-VN" dirty="0" smtClean="0">
                <a:solidFill>
                  <a:srgbClr val="7030A0"/>
                </a:solidFill>
                <a:latin typeface="Times New Roman" panose="02020603050405020304" pitchFamily="18" charset="0"/>
                <a:cs typeface="Times New Roman" panose="02020603050405020304" pitchFamily="18" charset="0"/>
              </a:rPr>
              <a:t>hỉ </a:t>
            </a:r>
            <a:r>
              <a:rPr lang="vi-VN" dirty="0">
                <a:solidFill>
                  <a:srgbClr val="7030A0"/>
                </a:solidFill>
                <a:latin typeface="Times New Roman" panose="02020603050405020304" pitchFamily="18" charset="0"/>
                <a:cs typeface="Times New Roman" panose="02020603050405020304" pitchFamily="18" charset="0"/>
              </a:rPr>
              <a:t>áp dụng đối với trường hợp các chủ sở hữu nhà chung cư có nhu cầu tái định cư bằng nhà ở.</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3" name="Rectangle 2"/>
          <p:cNvSpPr/>
          <p:nvPr/>
        </p:nvSpPr>
        <p:spPr>
          <a:xfrm>
            <a:off x="792479" y="1169187"/>
            <a:ext cx="8200519" cy="1182375"/>
          </a:xfrm>
          <a:prstGeom prst="rect">
            <a:avLst/>
          </a:prstGeom>
        </p:spPr>
        <p:txBody>
          <a:bodyPr wrap="square">
            <a:spAutoFit/>
          </a:bodyPr>
          <a:lstStyle/>
          <a:p>
            <a:pPr algn="just">
              <a:lnSpc>
                <a:spcPts val="1700"/>
              </a:lnSpc>
              <a:spcBef>
                <a:spcPts val="600"/>
              </a:spcBef>
              <a:spcAft>
                <a:spcPts val="600"/>
              </a:spcAft>
            </a:pPr>
            <a:r>
              <a:rPr lang="en-US" dirty="0" smtClean="0">
                <a:solidFill>
                  <a:srgbClr val="FF0000"/>
                </a:solidFill>
                <a:latin typeface="Times New Roman" panose="02020603050405020304" pitchFamily="18" charset="0"/>
                <a:cs typeface="Times New Roman" panose="02020603050405020304" pitchFamily="18" charset="0"/>
              </a:rPr>
              <a:t>K4</a:t>
            </a:r>
            <a:r>
              <a:rPr lang="en-US" dirty="0" smtClean="0">
                <a:solidFill>
                  <a:srgbClr val="7030A0"/>
                </a:solidFill>
                <a:latin typeface="Times New Roman" panose="02020603050405020304" pitchFamily="18" charset="0"/>
                <a:cs typeface="Times New Roman" panose="02020603050405020304" pitchFamily="18" charset="0"/>
              </a:rPr>
              <a:t>. P</a:t>
            </a:r>
            <a:r>
              <a:rPr lang="vi-VN" dirty="0" smtClean="0">
                <a:solidFill>
                  <a:srgbClr val="7030A0"/>
                </a:solidFill>
                <a:latin typeface="Times New Roman" panose="02020603050405020304" pitchFamily="18" charset="0"/>
                <a:cs typeface="Times New Roman" panose="02020603050405020304" pitchFamily="18" charset="0"/>
              </a:rPr>
              <a:t>hải </a:t>
            </a:r>
            <a:r>
              <a:rPr lang="vi-VN" dirty="0">
                <a:solidFill>
                  <a:srgbClr val="7030A0"/>
                </a:solidFill>
                <a:latin typeface="Times New Roman" panose="02020603050405020304" pitchFamily="18" charset="0"/>
                <a:cs typeface="Times New Roman" panose="02020603050405020304" pitchFamily="18" charset="0"/>
              </a:rPr>
              <a:t>bảo đảm yêu cầu, điều kiện về hạ tầng phục vụ sinh hoạt cho các chủ sở hữu. </a:t>
            </a:r>
            <a:r>
              <a:rPr lang="en-US" dirty="0" smtClean="0">
                <a:solidFill>
                  <a:srgbClr val="7030A0"/>
                </a:solidFill>
                <a:latin typeface="Times New Roman" panose="02020603050405020304" pitchFamily="18" charset="0"/>
                <a:cs typeface="Times New Roman" panose="02020603050405020304" pitchFamily="18" charset="0"/>
              </a:rPr>
              <a:t>T/h </a:t>
            </a:r>
            <a:r>
              <a:rPr lang="vi-VN" dirty="0" smtClean="0">
                <a:solidFill>
                  <a:srgbClr val="7030A0"/>
                </a:solidFill>
                <a:latin typeface="Times New Roman" panose="02020603050405020304" pitchFamily="18" charset="0"/>
                <a:cs typeface="Times New Roman" panose="02020603050405020304" pitchFamily="18" charset="0"/>
              </a:rPr>
              <a:t>thuê </a:t>
            </a:r>
            <a:r>
              <a:rPr lang="vi-VN" dirty="0">
                <a:solidFill>
                  <a:srgbClr val="7030A0"/>
                </a:solidFill>
                <a:latin typeface="Times New Roman" panose="02020603050405020304" pitchFamily="18" charset="0"/>
                <a:cs typeface="Times New Roman" panose="02020603050405020304" pitchFamily="18" charset="0"/>
              </a:rPr>
              <a:t>nhà ở thuộc </a:t>
            </a:r>
            <a:r>
              <a:rPr lang="en-US" dirty="0" smtClean="0">
                <a:solidFill>
                  <a:srgbClr val="7030A0"/>
                </a:solidFill>
                <a:latin typeface="Times New Roman" panose="02020603050405020304" pitchFamily="18" charset="0"/>
                <a:cs typeface="Times New Roman" panose="02020603050405020304" pitchFamily="18" charset="0"/>
              </a:rPr>
              <a:t>TS </a:t>
            </a:r>
            <a:r>
              <a:rPr lang="vi-VN" dirty="0" smtClean="0">
                <a:solidFill>
                  <a:srgbClr val="7030A0"/>
                </a:solidFill>
                <a:latin typeface="Times New Roman" panose="02020603050405020304" pitchFamily="18" charset="0"/>
                <a:cs typeface="Times New Roman" panose="02020603050405020304" pitchFamily="18" charset="0"/>
              </a:rPr>
              <a:t>công </a:t>
            </a:r>
            <a:r>
              <a:rPr lang="en-US" dirty="0" err="1" smtClean="0">
                <a:solidFill>
                  <a:srgbClr val="7030A0"/>
                </a:solidFill>
                <a:latin typeface="Times New Roman" panose="02020603050405020304" pitchFamily="18" charset="0"/>
                <a:cs typeface="Times New Roman" panose="02020603050405020304" pitchFamily="18" charset="0"/>
              </a:rPr>
              <a:t>hoặc</a:t>
            </a:r>
            <a:r>
              <a:rPr lang="en-US" dirty="0" smtClean="0">
                <a:solidFill>
                  <a:srgbClr val="7030A0"/>
                </a:solidFill>
                <a:latin typeface="Times New Roman" panose="02020603050405020304" pitchFamily="18" charset="0"/>
                <a:cs typeface="Times New Roman" panose="02020603050405020304" pitchFamily="18" charset="0"/>
              </a:rPr>
              <a:t> NCC </a:t>
            </a:r>
            <a:r>
              <a:rPr lang="en-US" dirty="0" err="1" smtClean="0">
                <a:solidFill>
                  <a:srgbClr val="7030A0"/>
                </a:solidFill>
                <a:latin typeface="Times New Roman" panose="02020603050405020304" pitchFamily="18" charset="0"/>
                <a:cs typeface="Times New Roman" panose="02020603050405020304" pitchFamily="18" charset="0"/>
              </a:rPr>
              <a:t>bị</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hư</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hỏng</a:t>
            </a:r>
            <a:r>
              <a:rPr lang="en-US" dirty="0" smtClean="0">
                <a:solidFill>
                  <a:srgbClr val="7030A0"/>
                </a:solidFill>
                <a:latin typeface="Times New Roman" panose="02020603050405020304" pitchFamily="18" charset="0"/>
                <a:cs typeface="Times New Roman" panose="02020603050405020304" pitchFamily="18" charset="0"/>
              </a:rPr>
              <a:t> do </a:t>
            </a:r>
            <a:r>
              <a:rPr lang="en-US" dirty="0" err="1" smtClean="0">
                <a:solidFill>
                  <a:srgbClr val="7030A0"/>
                </a:solidFill>
                <a:latin typeface="Times New Roman" panose="02020603050405020304" pitchFamily="18" charset="0"/>
                <a:cs typeface="Times New Roman" panose="02020603050405020304" pitchFamily="18" charset="0"/>
              </a:rPr>
              <a:t>thiên</a:t>
            </a:r>
            <a:r>
              <a:rPr lang="en-US" dirty="0" smtClean="0">
                <a:solidFill>
                  <a:srgbClr val="7030A0"/>
                </a:solidFill>
                <a:latin typeface="Times New Roman" panose="02020603050405020304" pitchFamily="18" charset="0"/>
                <a:cs typeface="Times New Roman" panose="02020603050405020304" pitchFamily="18" charset="0"/>
              </a:rPr>
              <a:t> tai, </a:t>
            </a:r>
            <a:r>
              <a:rPr lang="en-US" dirty="0" err="1" smtClean="0">
                <a:solidFill>
                  <a:srgbClr val="7030A0"/>
                </a:solidFill>
                <a:latin typeface="Times New Roman" panose="02020603050405020304" pitchFamily="18" charset="0"/>
                <a:cs typeface="Times New Roman" panose="02020603050405020304" pitchFamily="18" charset="0"/>
              </a:rPr>
              <a:t>địch</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họa</a:t>
            </a:r>
            <a:r>
              <a:rPr lang="en-US" dirty="0" smtClean="0">
                <a:solidFill>
                  <a:srgbClr val="7030A0"/>
                </a:solidFill>
                <a:latin typeface="Times New Roman" panose="02020603050405020304" pitchFamily="18" charset="0"/>
                <a:cs typeface="Times New Roman" panose="02020603050405020304" pitchFamily="18" charset="0"/>
              </a:rPr>
              <a:t> </a:t>
            </a:r>
            <a:r>
              <a:rPr lang="vi-VN" dirty="0" smtClean="0">
                <a:solidFill>
                  <a:srgbClr val="7030A0"/>
                </a:solidFill>
                <a:latin typeface="Times New Roman" panose="02020603050405020304" pitchFamily="18" charset="0"/>
                <a:cs typeface="Times New Roman" panose="02020603050405020304" pitchFamily="18" charset="0"/>
              </a:rPr>
              <a:t>thì </a:t>
            </a:r>
            <a:r>
              <a:rPr lang="en-US" dirty="0" smtClean="0">
                <a:solidFill>
                  <a:srgbClr val="7030A0"/>
                </a:solidFill>
                <a:latin typeface="Times New Roman" panose="02020603050405020304" pitchFamily="18" charset="0"/>
                <a:cs typeface="Times New Roman" panose="02020603050405020304" pitchFamily="18" charset="0"/>
              </a:rPr>
              <a:t>UBND </a:t>
            </a:r>
            <a:r>
              <a:rPr lang="vi-VN" dirty="0" smtClean="0">
                <a:solidFill>
                  <a:srgbClr val="7030A0"/>
                </a:solidFill>
                <a:latin typeface="Times New Roman" panose="02020603050405020304" pitchFamily="18" charset="0"/>
                <a:cs typeface="Times New Roman" panose="02020603050405020304" pitchFamily="18" charset="0"/>
              </a:rPr>
              <a:t>tỉnh bố </a:t>
            </a:r>
            <a:r>
              <a:rPr lang="vi-VN" dirty="0">
                <a:solidFill>
                  <a:srgbClr val="7030A0"/>
                </a:solidFill>
                <a:latin typeface="Times New Roman" panose="02020603050405020304" pitchFamily="18" charset="0"/>
                <a:cs typeface="Times New Roman" panose="02020603050405020304" pitchFamily="18" charset="0"/>
              </a:rPr>
              <a:t>trí chỗ ở tạm thời hoặc thanh toán tiền để người thuê tự lo chỗ ở trong thời gian thực hiện dự </a:t>
            </a:r>
            <a:r>
              <a:rPr lang="vi-VN" dirty="0" smtClean="0">
                <a:solidFill>
                  <a:srgbClr val="7030A0"/>
                </a:solidFill>
                <a:latin typeface="Times New Roman" panose="02020603050405020304" pitchFamily="18" charset="0"/>
                <a:cs typeface="Times New Roman" panose="02020603050405020304" pitchFamily="18" charset="0"/>
              </a:rPr>
              <a:t>án.</a:t>
            </a:r>
            <a:r>
              <a:rPr lang="en-US" dirty="0" smtClean="0">
                <a:solidFill>
                  <a:srgbClr val="7030A0"/>
                </a:solidFill>
                <a:latin typeface="Times New Roman" panose="02020603050405020304" pitchFamily="18" charset="0"/>
                <a:cs typeface="Times New Roman" panose="02020603050405020304" pitchFamily="18" charset="0"/>
              </a:rPr>
              <a:t> T/h NCC </a:t>
            </a:r>
            <a:r>
              <a:rPr lang="en-US" dirty="0" err="1" smtClean="0">
                <a:solidFill>
                  <a:srgbClr val="7030A0"/>
                </a:solidFill>
                <a:latin typeface="Times New Roman" panose="02020603050405020304" pitchFamily="18" charset="0"/>
                <a:cs typeface="Times New Roman" panose="02020603050405020304" pitchFamily="18" charset="0"/>
              </a:rPr>
              <a:t>nguy</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hiểm</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tổng</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thể</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có</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nguy</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cơ</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sụp</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đổ</a:t>
            </a:r>
            <a:r>
              <a:rPr lang="en-US" dirty="0" smtClean="0">
                <a:solidFill>
                  <a:srgbClr val="7030A0"/>
                </a:solidFill>
                <a:latin typeface="Times New Roman" panose="02020603050405020304" pitchFamily="18" charset="0"/>
                <a:cs typeface="Times New Roman" panose="02020603050405020304" pitchFamily="18" charset="0"/>
              </a:rPr>
              <a:t> </a:t>
            </a:r>
            <a:r>
              <a:rPr lang="vi-VN" dirty="0" smtClean="0">
                <a:solidFill>
                  <a:srgbClr val="7030A0"/>
                </a:solidFill>
                <a:latin typeface="Times New Roman" panose="02020603050405020304" pitchFamily="18" charset="0"/>
                <a:cs typeface="Times New Roman" panose="02020603050405020304" pitchFamily="18" charset="0"/>
              </a:rPr>
              <a:t>thì </a:t>
            </a:r>
            <a:r>
              <a:rPr lang="en-US" dirty="0" smtClean="0">
                <a:solidFill>
                  <a:srgbClr val="7030A0"/>
                </a:solidFill>
                <a:latin typeface="Times New Roman" panose="02020603050405020304" pitchFamily="18" charset="0"/>
                <a:cs typeface="Times New Roman" panose="02020603050405020304" pitchFamily="18" charset="0"/>
              </a:rPr>
              <a:t>UBND</a:t>
            </a:r>
            <a:r>
              <a:rPr lang="vi-VN" dirty="0" smtClean="0">
                <a:solidFill>
                  <a:srgbClr val="7030A0"/>
                </a:solidFill>
                <a:latin typeface="Times New Roman" panose="02020603050405020304" pitchFamily="18" charset="0"/>
                <a:cs typeface="Times New Roman" panose="02020603050405020304" pitchFamily="18" charset="0"/>
              </a:rPr>
              <a:t> </a:t>
            </a:r>
            <a:r>
              <a:rPr lang="vi-VN" dirty="0">
                <a:solidFill>
                  <a:srgbClr val="7030A0"/>
                </a:solidFill>
                <a:latin typeface="Times New Roman" panose="02020603050405020304" pitchFamily="18" charset="0"/>
                <a:cs typeface="Times New Roman" panose="02020603050405020304" pitchFamily="18" charset="0"/>
              </a:rPr>
              <a:t>tỉnh </a:t>
            </a:r>
            <a:r>
              <a:rPr lang="vi-VN" dirty="0" smtClean="0">
                <a:solidFill>
                  <a:srgbClr val="7030A0"/>
                </a:solidFill>
                <a:latin typeface="Times New Roman" panose="02020603050405020304" pitchFamily="18" charset="0"/>
                <a:cs typeface="Times New Roman" panose="02020603050405020304" pitchFamily="18" charset="0"/>
              </a:rPr>
              <a:t>bố </a:t>
            </a:r>
            <a:r>
              <a:rPr lang="vi-VN" dirty="0">
                <a:solidFill>
                  <a:srgbClr val="7030A0"/>
                </a:solidFill>
                <a:latin typeface="Times New Roman" panose="02020603050405020304" pitchFamily="18" charset="0"/>
                <a:cs typeface="Times New Roman" panose="02020603050405020304" pitchFamily="18" charset="0"/>
              </a:rPr>
              <a:t>trí chỗ ở tạm thời cho đến khi lựa chọn được </a:t>
            </a:r>
            <a:r>
              <a:rPr lang="en-US" dirty="0" smtClean="0">
                <a:solidFill>
                  <a:srgbClr val="7030A0"/>
                </a:solidFill>
                <a:latin typeface="Times New Roman" panose="02020603050405020304" pitchFamily="18" charset="0"/>
                <a:cs typeface="Times New Roman" panose="02020603050405020304" pitchFamily="18" charset="0"/>
              </a:rPr>
              <a:t>CĐT. T/h </a:t>
            </a:r>
            <a:r>
              <a:rPr lang="en-US" dirty="0" err="1" smtClean="0">
                <a:solidFill>
                  <a:srgbClr val="7030A0"/>
                </a:solidFill>
                <a:latin typeface="Times New Roman" panose="02020603050405020304" pitchFamily="18" charset="0"/>
                <a:cs typeface="Times New Roman" panose="02020603050405020304" pitchFamily="18" charset="0"/>
              </a:rPr>
              <a:t>phải</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phá</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dỡ</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còn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lại</a:t>
            </a:r>
            <a:r>
              <a:rPr lang="vi-VN" dirty="0" smtClean="0">
                <a:solidFill>
                  <a:srgbClr val="7030A0"/>
                </a:solidFill>
                <a:latin typeface="Times New Roman" panose="02020603050405020304" pitchFamily="18" charset="0"/>
                <a:cs typeface="Times New Roman" panose="02020603050405020304" pitchFamily="18" charset="0"/>
              </a:rPr>
              <a:t> </a:t>
            </a:r>
            <a:r>
              <a:rPr lang="vi-VN" dirty="0">
                <a:solidFill>
                  <a:srgbClr val="7030A0"/>
                </a:solidFill>
                <a:latin typeface="Times New Roman" panose="02020603050405020304" pitchFamily="18" charset="0"/>
                <a:cs typeface="Times New Roman" panose="02020603050405020304" pitchFamily="18" charset="0"/>
              </a:rPr>
              <a:t>thì </a:t>
            </a:r>
            <a:r>
              <a:rPr lang="en-US" dirty="0" smtClean="0">
                <a:solidFill>
                  <a:srgbClr val="7030A0"/>
                </a:solidFill>
                <a:latin typeface="Times New Roman" panose="02020603050405020304" pitchFamily="18" charset="0"/>
                <a:cs typeface="Times New Roman" panose="02020603050405020304" pitchFamily="18" charset="0"/>
              </a:rPr>
              <a:t>CĐT</a:t>
            </a:r>
            <a:r>
              <a:rPr lang="vi-VN" dirty="0" smtClean="0">
                <a:solidFill>
                  <a:srgbClr val="7030A0"/>
                </a:solidFill>
                <a:latin typeface="Times New Roman" panose="02020603050405020304" pitchFamily="18" charset="0"/>
                <a:cs typeface="Times New Roman" panose="02020603050405020304" pitchFamily="18" charset="0"/>
              </a:rPr>
              <a:t> </a:t>
            </a:r>
            <a:r>
              <a:rPr lang="vi-VN" dirty="0">
                <a:solidFill>
                  <a:srgbClr val="7030A0"/>
                </a:solidFill>
                <a:latin typeface="Times New Roman" panose="02020603050405020304" pitchFamily="18" charset="0"/>
                <a:cs typeface="Times New Roman" panose="02020603050405020304" pitchFamily="18" charset="0"/>
              </a:rPr>
              <a:t>bố trí chỗ ở tạm thời trong thời gian thực hiện dự án.</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725456" y="2404568"/>
            <a:ext cx="2334293" cy="307777"/>
          </a:xfrm>
          <a:prstGeom prst="rect">
            <a:avLst/>
          </a:prstGeom>
        </p:spPr>
        <p:txBody>
          <a:bodyPr wrap="none">
            <a:spAutoFit/>
          </a:bodyPr>
          <a:lstStyle/>
          <a:p>
            <a:r>
              <a:rPr lang="en-US" dirty="0" err="1">
                <a:solidFill>
                  <a:srgbClr val="FF0000"/>
                </a:solidFill>
                <a:latin typeface="Times New Roman" panose="02020603050405020304" pitchFamily="18" charset="0"/>
                <a:cs typeface="Times New Roman" panose="02020603050405020304" pitchFamily="18" charset="0"/>
              </a:rPr>
              <a:t>Nghị</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định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số</a:t>
            </a:r>
            <a:r>
              <a:rPr lang="en-US" dirty="0">
                <a:solidFill>
                  <a:srgbClr val="FF0000"/>
                </a:solidFill>
                <a:latin typeface="Times New Roman" panose="02020603050405020304" pitchFamily="18" charset="0"/>
                <a:cs typeface="Times New Roman" panose="02020603050405020304" pitchFamily="18" charset="0"/>
              </a:rPr>
              <a:t> 98/2024/NĐ-CP</a:t>
            </a:r>
            <a:endParaRPr lang="en-US" dirty="0">
              <a:solidFill>
                <a:srgbClr val="FF0000"/>
              </a:solidFill>
            </a:endParaRPr>
          </a:p>
        </p:txBody>
      </p:sp>
      <p:cxnSp>
        <p:nvCxnSpPr>
          <p:cNvPr id="11" name="Elbow Connector 10"/>
          <p:cNvCxnSpPr>
            <a:endCxn id="4" idx="1"/>
          </p:cNvCxnSpPr>
          <p:nvPr/>
        </p:nvCxnSpPr>
        <p:spPr>
          <a:xfrm>
            <a:off x="1006679" y="2351562"/>
            <a:ext cx="718777" cy="206895"/>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0225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D047622-66BD-4A98-BEEF-92EEAD0FFF1E}"/>
              </a:ext>
            </a:extLst>
          </p:cNvPr>
          <p:cNvSpPr txBox="1"/>
          <p:nvPr/>
        </p:nvSpPr>
        <p:spPr>
          <a:xfrm>
            <a:off x="582533" y="384620"/>
            <a:ext cx="8029303" cy="307777"/>
          </a:xfrm>
          <a:prstGeom prst="rect">
            <a:avLst/>
          </a:prstGeom>
          <a:noFill/>
        </p:spPr>
        <p:txBody>
          <a:bodyPr wrap="square" rtlCol="0">
            <a:spAutoFit/>
          </a:bodyPr>
          <a:lstStyle/>
          <a:p>
            <a:r>
              <a:rPr lang="en-US" b="1" dirty="0" smtClean="0">
                <a:solidFill>
                  <a:schemeClr val="accent6">
                    <a:lumMod val="75000"/>
                  </a:schemeClr>
                </a:solidFill>
                <a:latin typeface="Times New Roman" panose="02020603050405020304" pitchFamily="18" charset="0"/>
                <a:cs typeface="Times New Roman" panose="02020603050405020304" pitchFamily="18" charset="0"/>
              </a:rPr>
              <a:t>5. BỒI THƯỜNG, HỖ TRỢ, TÁI ĐỊNH CƯ </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70, 71)</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6BD57A0F-160B-49EE-BFA7-5B5BBC9197CE}"/>
              </a:ext>
            </a:extLst>
          </p:cNvPr>
          <p:cNvSpPr txBox="1"/>
          <p:nvPr/>
        </p:nvSpPr>
        <p:spPr>
          <a:xfrm>
            <a:off x="5444914" y="1689948"/>
            <a:ext cx="3255948" cy="461665"/>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200" dirty="0" err="1">
                <a:solidFill>
                  <a:srgbClr val="FF0000"/>
                </a:solidFill>
                <a:latin typeface="Times New Roman" panose="02020603050405020304" pitchFamily="18" charset="0"/>
                <a:cs typeface="Times New Roman" panose="02020603050405020304" pitchFamily="18" charset="0"/>
              </a:rPr>
              <a:t>Bồi</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thường</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smtClean="0">
                <a:solidFill>
                  <a:srgbClr val="FF0000"/>
                </a:solidFill>
                <a:latin typeface="Times New Roman" panose="02020603050405020304" pitchFamily="18" charset="0"/>
                <a:cs typeface="Times New Roman" panose="02020603050405020304" pitchFamily="18" charset="0"/>
              </a:rPr>
              <a:t>TĐC </a:t>
            </a:r>
            <a:r>
              <a:rPr lang="en-US" sz="1200" dirty="0" err="1" smtClean="0">
                <a:solidFill>
                  <a:srgbClr val="FF0000"/>
                </a:solidFill>
                <a:latin typeface="Times New Roman" panose="02020603050405020304" pitchFamily="18" charset="0"/>
                <a:cs typeface="Times New Roman" panose="02020603050405020304" pitchFamily="18" charset="0"/>
              </a:rPr>
              <a:t>nhà</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a:solidFill>
                  <a:srgbClr val="FF0000"/>
                </a:solidFill>
                <a:latin typeface="Times New Roman" panose="02020603050405020304" pitchFamily="18" charset="0"/>
                <a:cs typeface="Times New Roman" panose="02020603050405020304" pitchFamily="18" charset="0"/>
              </a:rPr>
              <a:t>ở, </a:t>
            </a:r>
            <a:r>
              <a:rPr lang="en-US" sz="1200" dirty="0" err="1">
                <a:solidFill>
                  <a:srgbClr val="FF0000"/>
                </a:solidFill>
                <a:latin typeface="Times New Roman" panose="02020603050405020304" pitchFamily="18" charset="0"/>
                <a:cs typeface="Times New Roman" panose="02020603050405020304" pitchFamily="18" charset="0"/>
              </a:rPr>
              <a:t>công</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trình</a:t>
            </a:r>
            <a:r>
              <a:rPr lang="en-US" sz="1200" dirty="0">
                <a:solidFill>
                  <a:srgbClr val="FF0000"/>
                </a:solidFill>
                <a:latin typeface="Times New Roman" panose="02020603050405020304" pitchFamily="18" charset="0"/>
                <a:cs typeface="Times New Roman" panose="02020603050405020304" pitchFamily="18" charset="0"/>
              </a:rPr>
              <a:t> xây dựng </a:t>
            </a:r>
            <a:r>
              <a:rPr lang="en-US" sz="1200" dirty="0" err="1">
                <a:solidFill>
                  <a:srgbClr val="FF0000"/>
                </a:solidFill>
                <a:latin typeface="Times New Roman" panose="02020603050405020304" pitchFamily="18" charset="0"/>
                <a:cs typeface="Times New Roman" panose="02020603050405020304" pitchFamily="18" charset="0"/>
              </a:rPr>
              <a:t>thuộc</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tài</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sản</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công</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Điều</a:t>
            </a:r>
            <a:r>
              <a:rPr lang="en-US" sz="1200" dirty="0">
                <a:solidFill>
                  <a:srgbClr val="FF0000"/>
                </a:solidFill>
                <a:latin typeface="Times New Roman" panose="02020603050405020304" pitchFamily="18" charset="0"/>
                <a:cs typeface="Times New Roman" panose="02020603050405020304" pitchFamily="18" charset="0"/>
              </a:rPr>
              <a:t> 33 – </a:t>
            </a:r>
            <a:r>
              <a:rPr lang="en-US" sz="1200" dirty="0" smtClean="0">
                <a:solidFill>
                  <a:srgbClr val="FF0000"/>
                </a:solidFill>
                <a:latin typeface="Times New Roman" panose="02020603050405020304" pitchFamily="18" charset="0"/>
                <a:cs typeface="Times New Roman" panose="02020603050405020304" pitchFamily="18" charset="0"/>
              </a:rPr>
              <a:t>35)</a:t>
            </a:r>
            <a:endParaRPr lang="en-US" sz="1200"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3902D6AA-EC15-4B91-82F0-2A700166B757}"/>
              </a:ext>
            </a:extLst>
          </p:cNvPr>
          <p:cNvSpPr txBox="1"/>
          <p:nvPr/>
        </p:nvSpPr>
        <p:spPr>
          <a:xfrm>
            <a:off x="1051133" y="2163316"/>
            <a:ext cx="4016524" cy="138499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defPPr marR="0" lvl="0" algn="l" rtl="0">
              <a:lnSpc>
                <a:spcPct val="100000"/>
              </a:lnSpc>
              <a:spcBef>
                <a:spcPts val="0"/>
              </a:spcBef>
              <a:spcAft>
                <a:spcPts val="0"/>
              </a:spcAft>
            </a:defPPr>
            <a:lvl1pPr algn="just">
              <a:defRPr sz="1200">
                <a:latin typeface="Times New Roman" panose="02020603050405020304" pitchFamily="18" charset="0"/>
                <a:cs typeface="Times New Roman" panose="02020603050405020304" pitchFamily="18" charset="0"/>
              </a:defRPr>
            </a:lvl1pPr>
          </a:lstStyle>
          <a:p>
            <a:r>
              <a:rPr lang="en-US" dirty="0">
                <a:solidFill>
                  <a:schemeClr val="accent6">
                    <a:lumMod val="75000"/>
                  </a:schemeClr>
                </a:solidFill>
                <a:ea typeface="Arial"/>
              </a:rPr>
              <a:t>- </a:t>
            </a:r>
            <a:r>
              <a:rPr lang="en-US" dirty="0" err="1">
                <a:solidFill>
                  <a:schemeClr val="accent6">
                    <a:lumMod val="75000"/>
                  </a:schemeClr>
                </a:solidFill>
                <a:ea typeface="Arial"/>
              </a:rPr>
              <a:t>Bồi</a:t>
            </a:r>
            <a:r>
              <a:rPr lang="en-US" dirty="0">
                <a:solidFill>
                  <a:schemeClr val="accent6">
                    <a:lumMod val="75000"/>
                  </a:schemeClr>
                </a:solidFill>
                <a:ea typeface="Arial"/>
              </a:rPr>
              <a:t> </a:t>
            </a:r>
            <a:r>
              <a:rPr lang="en-US" dirty="0" err="1">
                <a:solidFill>
                  <a:schemeClr val="accent6">
                    <a:lumMod val="75000"/>
                  </a:schemeClr>
                </a:solidFill>
                <a:ea typeface="Arial"/>
              </a:rPr>
              <a:t>thường</a:t>
            </a:r>
            <a:r>
              <a:rPr lang="en-US" dirty="0">
                <a:solidFill>
                  <a:schemeClr val="accent6">
                    <a:lumMod val="75000"/>
                  </a:schemeClr>
                </a:solidFill>
                <a:ea typeface="Arial"/>
              </a:rPr>
              <a:t>, </a:t>
            </a:r>
            <a:r>
              <a:rPr lang="en-US" dirty="0" err="1">
                <a:solidFill>
                  <a:schemeClr val="accent6">
                    <a:lumMod val="75000"/>
                  </a:schemeClr>
                </a:solidFill>
                <a:ea typeface="Arial"/>
              </a:rPr>
              <a:t>tái</a:t>
            </a:r>
            <a:r>
              <a:rPr lang="en-US" dirty="0">
                <a:solidFill>
                  <a:schemeClr val="accent6">
                    <a:lumMod val="75000"/>
                  </a:schemeClr>
                </a:solidFill>
                <a:ea typeface="Arial"/>
              </a:rPr>
              <a:t> </a:t>
            </a:r>
            <a:r>
              <a:rPr lang="en-US" dirty="0" err="1">
                <a:solidFill>
                  <a:schemeClr val="accent6">
                    <a:lumMod val="75000"/>
                  </a:schemeClr>
                </a:solidFill>
                <a:ea typeface="Arial"/>
              </a:rPr>
              <a:t>định</a:t>
            </a:r>
            <a:r>
              <a:rPr lang="en-US" dirty="0">
                <a:solidFill>
                  <a:schemeClr val="accent6">
                    <a:lumMod val="75000"/>
                  </a:schemeClr>
                </a:solidFill>
                <a:ea typeface="Arial"/>
              </a:rPr>
              <a:t> </a:t>
            </a:r>
            <a:r>
              <a:rPr lang="en-US" dirty="0" err="1">
                <a:solidFill>
                  <a:schemeClr val="accent6">
                    <a:lumMod val="75000"/>
                  </a:schemeClr>
                </a:solidFill>
                <a:ea typeface="Arial"/>
              </a:rPr>
              <a:t>cư</a:t>
            </a:r>
            <a:r>
              <a:rPr lang="en-US" dirty="0">
                <a:solidFill>
                  <a:schemeClr val="accent6">
                    <a:lumMod val="75000"/>
                  </a:schemeClr>
                </a:solidFill>
                <a:ea typeface="Arial"/>
              </a:rPr>
              <a:t> </a:t>
            </a:r>
            <a:r>
              <a:rPr lang="en-US" dirty="0" err="1">
                <a:solidFill>
                  <a:schemeClr val="accent6">
                    <a:lumMod val="75000"/>
                  </a:schemeClr>
                </a:solidFill>
                <a:ea typeface="Arial"/>
              </a:rPr>
              <a:t>đối</a:t>
            </a:r>
            <a:r>
              <a:rPr lang="en-US" dirty="0">
                <a:solidFill>
                  <a:schemeClr val="accent6">
                    <a:lumMod val="75000"/>
                  </a:schemeClr>
                </a:solidFill>
                <a:ea typeface="Arial"/>
              </a:rPr>
              <a:t> </a:t>
            </a:r>
            <a:r>
              <a:rPr lang="en-US" dirty="0" err="1">
                <a:solidFill>
                  <a:schemeClr val="accent6">
                    <a:lumMod val="75000"/>
                  </a:schemeClr>
                </a:solidFill>
                <a:ea typeface="Arial"/>
              </a:rPr>
              <a:t>với</a:t>
            </a:r>
            <a:r>
              <a:rPr lang="en-US" dirty="0">
                <a:solidFill>
                  <a:schemeClr val="accent6">
                    <a:lumMod val="75000"/>
                  </a:schemeClr>
                </a:solidFill>
                <a:ea typeface="Arial"/>
              </a:rPr>
              <a:t> </a:t>
            </a:r>
            <a:r>
              <a:rPr lang="en-US" dirty="0" err="1">
                <a:solidFill>
                  <a:schemeClr val="accent6">
                    <a:lumMod val="75000"/>
                  </a:schemeClr>
                </a:solidFill>
                <a:ea typeface="Arial"/>
              </a:rPr>
              <a:t>căn</a:t>
            </a:r>
            <a:r>
              <a:rPr lang="en-US" dirty="0">
                <a:solidFill>
                  <a:schemeClr val="accent6">
                    <a:lumMod val="75000"/>
                  </a:schemeClr>
                </a:solidFill>
                <a:ea typeface="Arial"/>
              </a:rPr>
              <a:t> </a:t>
            </a:r>
            <a:r>
              <a:rPr lang="en-US" dirty="0" err="1">
                <a:solidFill>
                  <a:schemeClr val="accent6">
                    <a:lumMod val="75000"/>
                  </a:schemeClr>
                </a:solidFill>
                <a:ea typeface="Arial"/>
              </a:rPr>
              <a:t>hộ</a:t>
            </a:r>
            <a:r>
              <a:rPr lang="en-US" dirty="0">
                <a:solidFill>
                  <a:schemeClr val="accent6">
                    <a:lumMod val="75000"/>
                  </a:schemeClr>
                </a:solidFill>
                <a:ea typeface="Arial"/>
              </a:rPr>
              <a:t> </a:t>
            </a:r>
            <a:r>
              <a:rPr lang="en-US" dirty="0" err="1">
                <a:solidFill>
                  <a:schemeClr val="accent6">
                    <a:lumMod val="75000"/>
                  </a:schemeClr>
                </a:solidFill>
                <a:ea typeface="Arial"/>
              </a:rPr>
              <a:t>chung</a:t>
            </a:r>
            <a:r>
              <a:rPr lang="en-US" dirty="0">
                <a:solidFill>
                  <a:schemeClr val="accent6">
                    <a:lumMod val="75000"/>
                  </a:schemeClr>
                </a:solidFill>
                <a:ea typeface="Arial"/>
              </a:rPr>
              <a:t> </a:t>
            </a:r>
            <a:r>
              <a:rPr lang="en-US" dirty="0" err="1">
                <a:solidFill>
                  <a:schemeClr val="accent6">
                    <a:lumMod val="75000"/>
                  </a:schemeClr>
                </a:solidFill>
                <a:ea typeface="Arial"/>
              </a:rPr>
              <a:t>cư</a:t>
            </a:r>
            <a:r>
              <a:rPr lang="en-US" dirty="0">
                <a:solidFill>
                  <a:schemeClr val="accent6">
                    <a:lumMod val="75000"/>
                  </a:schemeClr>
                </a:solidFill>
                <a:ea typeface="Arial"/>
              </a:rPr>
              <a:t> (</a:t>
            </a:r>
            <a:r>
              <a:rPr lang="en-US" dirty="0" err="1">
                <a:solidFill>
                  <a:schemeClr val="accent6">
                    <a:lumMod val="75000"/>
                  </a:schemeClr>
                </a:solidFill>
                <a:ea typeface="Arial"/>
              </a:rPr>
              <a:t>tại</a:t>
            </a:r>
            <a:r>
              <a:rPr lang="en-US" dirty="0">
                <a:solidFill>
                  <a:schemeClr val="accent6">
                    <a:lumMod val="75000"/>
                  </a:schemeClr>
                </a:solidFill>
                <a:ea typeface="Arial"/>
              </a:rPr>
              <a:t> </a:t>
            </a:r>
            <a:r>
              <a:rPr lang="en-US" dirty="0" err="1">
                <a:solidFill>
                  <a:schemeClr val="accent6">
                    <a:lumMod val="75000"/>
                  </a:schemeClr>
                </a:solidFill>
                <a:ea typeface="Arial"/>
              </a:rPr>
              <a:t>chỗ</a:t>
            </a:r>
            <a:r>
              <a:rPr lang="en-US" dirty="0">
                <a:solidFill>
                  <a:schemeClr val="accent6">
                    <a:lumMod val="75000"/>
                  </a:schemeClr>
                </a:solidFill>
                <a:ea typeface="Arial"/>
              </a:rPr>
              <a:t>; </a:t>
            </a:r>
            <a:r>
              <a:rPr lang="en-US" dirty="0" err="1">
                <a:solidFill>
                  <a:schemeClr val="accent6">
                    <a:lumMod val="75000"/>
                  </a:schemeClr>
                </a:solidFill>
                <a:ea typeface="Arial"/>
              </a:rPr>
              <a:t>tại</a:t>
            </a:r>
            <a:r>
              <a:rPr lang="en-US" dirty="0">
                <a:solidFill>
                  <a:schemeClr val="accent6">
                    <a:lumMod val="75000"/>
                  </a:schemeClr>
                </a:solidFill>
                <a:ea typeface="Arial"/>
              </a:rPr>
              <a:t> </a:t>
            </a:r>
            <a:r>
              <a:rPr lang="en-US" dirty="0" err="1">
                <a:solidFill>
                  <a:schemeClr val="accent6">
                    <a:lumMod val="75000"/>
                  </a:schemeClr>
                </a:solidFill>
                <a:ea typeface="Arial"/>
              </a:rPr>
              <a:t>địa</a:t>
            </a:r>
            <a:r>
              <a:rPr lang="en-US" dirty="0">
                <a:solidFill>
                  <a:schemeClr val="accent6">
                    <a:lumMod val="75000"/>
                  </a:schemeClr>
                </a:solidFill>
                <a:ea typeface="Arial"/>
              </a:rPr>
              <a:t> </a:t>
            </a:r>
            <a:r>
              <a:rPr lang="en-US" dirty="0" err="1">
                <a:solidFill>
                  <a:schemeClr val="accent6">
                    <a:lumMod val="75000"/>
                  </a:schemeClr>
                </a:solidFill>
                <a:ea typeface="Arial"/>
              </a:rPr>
              <a:t>điểm</a:t>
            </a:r>
            <a:r>
              <a:rPr lang="en-US" dirty="0">
                <a:solidFill>
                  <a:schemeClr val="accent6">
                    <a:lumMod val="75000"/>
                  </a:schemeClr>
                </a:solidFill>
                <a:ea typeface="Arial"/>
              </a:rPr>
              <a:t> </a:t>
            </a:r>
            <a:r>
              <a:rPr lang="en-US" dirty="0" err="1">
                <a:solidFill>
                  <a:schemeClr val="accent6">
                    <a:lumMod val="75000"/>
                  </a:schemeClr>
                </a:solidFill>
                <a:ea typeface="Arial"/>
              </a:rPr>
              <a:t>khác</a:t>
            </a:r>
            <a:r>
              <a:rPr lang="en-US" dirty="0">
                <a:solidFill>
                  <a:schemeClr val="accent6">
                    <a:lumMod val="75000"/>
                  </a:schemeClr>
                </a:solidFill>
                <a:ea typeface="Arial"/>
              </a:rPr>
              <a:t>; </a:t>
            </a:r>
            <a:r>
              <a:rPr lang="en-US" dirty="0" err="1">
                <a:solidFill>
                  <a:schemeClr val="accent6">
                    <a:lumMod val="75000"/>
                  </a:schemeClr>
                </a:solidFill>
                <a:ea typeface="Arial"/>
              </a:rPr>
              <a:t>bằng</a:t>
            </a:r>
            <a:r>
              <a:rPr lang="en-US" dirty="0">
                <a:solidFill>
                  <a:schemeClr val="accent6">
                    <a:lumMod val="75000"/>
                  </a:schemeClr>
                </a:solidFill>
                <a:ea typeface="Arial"/>
              </a:rPr>
              <a:t> </a:t>
            </a:r>
            <a:r>
              <a:rPr lang="en-US" dirty="0" err="1">
                <a:solidFill>
                  <a:schemeClr val="accent6">
                    <a:lumMod val="75000"/>
                  </a:schemeClr>
                </a:solidFill>
                <a:ea typeface="Arial"/>
              </a:rPr>
              <a:t>tiền</a:t>
            </a:r>
            <a:r>
              <a:rPr lang="en-US" dirty="0">
                <a:solidFill>
                  <a:schemeClr val="accent6">
                    <a:lumMod val="75000"/>
                  </a:schemeClr>
                </a:solidFill>
                <a:ea typeface="Arial"/>
              </a:rPr>
              <a:t>; </a:t>
            </a:r>
            <a:r>
              <a:rPr lang="en-US" dirty="0" err="1">
                <a:solidFill>
                  <a:schemeClr val="accent6">
                    <a:lumMod val="75000"/>
                  </a:schemeClr>
                </a:solidFill>
                <a:ea typeface="Arial"/>
              </a:rPr>
              <a:t>mua</a:t>
            </a:r>
            <a:r>
              <a:rPr lang="en-US" dirty="0">
                <a:solidFill>
                  <a:schemeClr val="accent6">
                    <a:lumMod val="75000"/>
                  </a:schemeClr>
                </a:solidFill>
                <a:ea typeface="Arial"/>
              </a:rPr>
              <a:t>, </a:t>
            </a:r>
            <a:r>
              <a:rPr lang="en-US" dirty="0" err="1">
                <a:solidFill>
                  <a:schemeClr val="accent6">
                    <a:lumMod val="75000"/>
                  </a:schemeClr>
                </a:solidFill>
                <a:ea typeface="Arial"/>
              </a:rPr>
              <a:t>thuê</a:t>
            </a:r>
            <a:r>
              <a:rPr lang="en-US" dirty="0">
                <a:solidFill>
                  <a:schemeClr val="accent6">
                    <a:lumMod val="75000"/>
                  </a:schemeClr>
                </a:solidFill>
                <a:ea typeface="Arial"/>
              </a:rPr>
              <a:t> </a:t>
            </a:r>
            <a:r>
              <a:rPr lang="en-US" dirty="0" err="1">
                <a:solidFill>
                  <a:schemeClr val="accent6">
                    <a:lumMod val="75000"/>
                  </a:schemeClr>
                </a:solidFill>
                <a:ea typeface="Arial"/>
              </a:rPr>
              <a:t>mua</a:t>
            </a:r>
            <a:r>
              <a:rPr lang="en-US" dirty="0">
                <a:solidFill>
                  <a:schemeClr val="accent6">
                    <a:lumMod val="75000"/>
                  </a:schemeClr>
                </a:solidFill>
                <a:ea typeface="Arial"/>
              </a:rPr>
              <a:t> </a:t>
            </a:r>
            <a:r>
              <a:rPr lang="en-US" dirty="0" err="1">
                <a:solidFill>
                  <a:schemeClr val="accent6">
                    <a:lumMod val="75000"/>
                  </a:schemeClr>
                </a:solidFill>
                <a:ea typeface="Arial"/>
              </a:rPr>
              <a:t>nhà</a:t>
            </a:r>
            <a:r>
              <a:rPr lang="en-US" dirty="0">
                <a:solidFill>
                  <a:schemeClr val="accent6">
                    <a:lumMod val="75000"/>
                  </a:schemeClr>
                </a:solidFill>
                <a:ea typeface="Arial"/>
              </a:rPr>
              <a:t> ở </a:t>
            </a:r>
            <a:r>
              <a:rPr lang="en-US" dirty="0" err="1">
                <a:solidFill>
                  <a:schemeClr val="accent6">
                    <a:lumMod val="75000"/>
                  </a:schemeClr>
                </a:solidFill>
                <a:ea typeface="Arial"/>
              </a:rPr>
              <a:t>xã</a:t>
            </a:r>
            <a:r>
              <a:rPr lang="en-US" dirty="0">
                <a:solidFill>
                  <a:schemeClr val="accent6">
                    <a:lumMod val="75000"/>
                  </a:schemeClr>
                </a:solidFill>
                <a:ea typeface="Arial"/>
              </a:rPr>
              <a:t> </a:t>
            </a:r>
            <a:r>
              <a:rPr lang="en-US" dirty="0" err="1">
                <a:solidFill>
                  <a:schemeClr val="accent6">
                    <a:lumMod val="75000"/>
                  </a:schemeClr>
                </a:solidFill>
                <a:ea typeface="Arial"/>
              </a:rPr>
              <a:t>hội</a:t>
            </a:r>
            <a:r>
              <a:rPr lang="en-US" dirty="0">
                <a:solidFill>
                  <a:schemeClr val="accent6">
                    <a:lumMod val="75000"/>
                  </a:schemeClr>
                </a:solidFill>
                <a:ea typeface="Arial"/>
              </a:rPr>
              <a:t>); </a:t>
            </a:r>
          </a:p>
          <a:p>
            <a:r>
              <a:rPr lang="en-US" dirty="0">
                <a:solidFill>
                  <a:schemeClr val="accent6">
                    <a:lumMod val="75000"/>
                  </a:schemeClr>
                </a:solidFill>
                <a:ea typeface="Arial"/>
              </a:rPr>
              <a:t>- </a:t>
            </a:r>
            <a:r>
              <a:rPr lang="en-US" dirty="0" err="1">
                <a:solidFill>
                  <a:schemeClr val="accent6">
                    <a:lumMod val="75000"/>
                  </a:schemeClr>
                </a:solidFill>
                <a:ea typeface="Arial"/>
              </a:rPr>
              <a:t>Bồi</a:t>
            </a:r>
            <a:r>
              <a:rPr lang="en-US" dirty="0">
                <a:solidFill>
                  <a:schemeClr val="accent6">
                    <a:lumMod val="75000"/>
                  </a:schemeClr>
                </a:solidFill>
                <a:ea typeface="Arial"/>
              </a:rPr>
              <a:t> </a:t>
            </a:r>
            <a:r>
              <a:rPr lang="en-US" dirty="0" err="1">
                <a:solidFill>
                  <a:schemeClr val="accent6">
                    <a:lumMod val="75000"/>
                  </a:schemeClr>
                </a:solidFill>
                <a:ea typeface="Arial"/>
              </a:rPr>
              <a:t>thường</a:t>
            </a:r>
            <a:r>
              <a:rPr lang="en-US" dirty="0">
                <a:solidFill>
                  <a:schemeClr val="accent6">
                    <a:lumMod val="75000"/>
                  </a:schemeClr>
                </a:solidFill>
                <a:ea typeface="Arial"/>
              </a:rPr>
              <a:t> </a:t>
            </a:r>
            <a:r>
              <a:rPr lang="en-US" dirty="0" err="1">
                <a:solidFill>
                  <a:schemeClr val="accent6">
                    <a:lumMod val="75000"/>
                  </a:schemeClr>
                </a:solidFill>
                <a:ea typeface="Arial"/>
              </a:rPr>
              <a:t>đối</a:t>
            </a:r>
            <a:r>
              <a:rPr lang="en-US" dirty="0">
                <a:solidFill>
                  <a:schemeClr val="accent6">
                    <a:lumMod val="75000"/>
                  </a:schemeClr>
                </a:solidFill>
                <a:ea typeface="Arial"/>
              </a:rPr>
              <a:t> </a:t>
            </a:r>
            <a:r>
              <a:rPr lang="en-US" dirty="0" err="1">
                <a:solidFill>
                  <a:schemeClr val="accent6">
                    <a:lumMod val="75000"/>
                  </a:schemeClr>
                </a:solidFill>
                <a:ea typeface="Arial"/>
              </a:rPr>
              <a:t>với</a:t>
            </a:r>
            <a:r>
              <a:rPr lang="en-US" dirty="0">
                <a:solidFill>
                  <a:schemeClr val="accent6">
                    <a:lumMod val="75000"/>
                  </a:schemeClr>
                </a:solidFill>
                <a:ea typeface="Arial"/>
              </a:rPr>
              <a:t> </a:t>
            </a:r>
            <a:r>
              <a:rPr lang="en-US" dirty="0" err="1">
                <a:solidFill>
                  <a:schemeClr val="accent6">
                    <a:lumMod val="75000"/>
                  </a:schemeClr>
                </a:solidFill>
                <a:ea typeface="Arial"/>
              </a:rPr>
              <a:t>diện</a:t>
            </a:r>
            <a:r>
              <a:rPr lang="en-US" dirty="0">
                <a:solidFill>
                  <a:schemeClr val="accent6">
                    <a:lumMod val="75000"/>
                  </a:schemeClr>
                </a:solidFill>
                <a:ea typeface="Arial"/>
              </a:rPr>
              <a:t> </a:t>
            </a:r>
            <a:r>
              <a:rPr lang="en-US" dirty="0" err="1">
                <a:solidFill>
                  <a:schemeClr val="accent6">
                    <a:lumMod val="75000"/>
                  </a:schemeClr>
                </a:solidFill>
                <a:ea typeface="Arial"/>
              </a:rPr>
              <a:t>tích</a:t>
            </a:r>
            <a:r>
              <a:rPr lang="en-US" dirty="0">
                <a:solidFill>
                  <a:schemeClr val="accent6">
                    <a:lumMod val="75000"/>
                  </a:schemeClr>
                </a:solidFill>
                <a:ea typeface="Arial"/>
              </a:rPr>
              <a:t> </a:t>
            </a:r>
            <a:r>
              <a:rPr lang="en-US" dirty="0" err="1">
                <a:solidFill>
                  <a:schemeClr val="accent6">
                    <a:lumMod val="75000"/>
                  </a:schemeClr>
                </a:solidFill>
                <a:ea typeface="Arial"/>
              </a:rPr>
              <a:t>khác</a:t>
            </a:r>
            <a:r>
              <a:rPr lang="en-US" dirty="0">
                <a:solidFill>
                  <a:schemeClr val="accent6">
                    <a:lumMod val="75000"/>
                  </a:schemeClr>
                </a:solidFill>
                <a:ea typeface="Arial"/>
              </a:rPr>
              <a:t> không </a:t>
            </a:r>
            <a:r>
              <a:rPr lang="en-US" dirty="0" err="1">
                <a:solidFill>
                  <a:schemeClr val="accent6">
                    <a:lumMod val="75000"/>
                  </a:schemeClr>
                </a:solidFill>
                <a:ea typeface="Arial"/>
              </a:rPr>
              <a:t>phải</a:t>
            </a:r>
            <a:r>
              <a:rPr lang="en-US" dirty="0">
                <a:solidFill>
                  <a:schemeClr val="accent6">
                    <a:lumMod val="75000"/>
                  </a:schemeClr>
                </a:solidFill>
                <a:ea typeface="Arial"/>
              </a:rPr>
              <a:t> </a:t>
            </a:r>
            <a:r>
              <a:rPr lang="en-US" dirty="0" err="1">
                <a:solidFill>
                  <a:schemeClr val="accent6">
                    <a:lumMod val="75000"/>
                  </a:schemeClr>
                </a:solidFill>
                <a:ea typeface="Arial"/>
              </a:rPr>
              <a:t>căn</a:t>
            </a:r>
            <a:r>
              <a:rPr lang="en-US" dirty="0">
                <a:solidFill>
                  <a:schemeClr val="accent6">
                    <a:lumMod val="75000"/>
                  </a:schemeClr>
                </a:solidFill>
                <a:ea typeface="Arial"/>
              </a:rPr>
              <a:t> </a:t>
            </a:r>
            <a:r>
              <a:rPr lang="en-US" dirty="0" err="1">
                <a:solidFill>
                  <a:schemeClr val="accent6">
                    <a:lumMod val="75000"/>
                  </a:schemeClr>
                </a:solidFill>
                <a:ea typeface="Arial"/>
              </a:rPr>
              <a:t>hộ</a:t>
            </a:r>
            <a:r>
              <a:rPr lang="en-US" dirty="0">
                <a:solidFill>
                  <a:schemeClr val="accent6">
                    <a:lumMod val="75000"/>
                  </a:schemeClr>
                </a:solidFill>
                <a:ea typeface="Arial"/>
              </a:rPr>
              <a:t> </a:t>
            </a:r>
            <a:r>
              <a:rPr lang="en-US" dirty="0" err="1">
                <a:solidFill>
                  <a:schemeClr val="accent6">
                    <a:lumMod val="75000"/>
                  </a:schemeClr>
                </a:solidFill>
                <a:ea typeface="Arial"/>
              </a:rPr>
              <a:t>chung</a:t>
            </a:r>
            <a:r>
              <a:rPr lang="en-US" dirty="0">
                <a:solidFill>
                  <a:schemeClr val="accent6">
                    <a:lumMod val="75000"/>
                  </a:schemeClr>
                </a:solidFill>
                <a:ea typeface="Arial"/>
              </a:rPr>
              <a:t> </a:t>
            </a:r>
            <a:r>
              <a:rPr lang="en-US" dirty="0" err="1">
                <a:solidFill>
                  <a:schemeClr val="accent6">
                    <a:lumMod val="75000"/>
                  </a:schemeClr>
                </a:solidFill>
                <a:ea typeface="Arial"/>
              </a:rPr>
              <a:t>cư</a:t>
            </a:r>
            <a:r>
              <a:rPr lang="en-US" dirty="0">
                <a:solidFill>
                  <a:schemeClr val="accent6">
                    <a:lumMod val="75000"/>
                  </a:schemeClr>
                </a:solidFill>
                <a:ea typeface="Arial"/>
              </a:rPr>
              <a:t> </a:t>
            </a:r>
            <a:r>
              <a:rPr lang="en-US" dirty="0" err="1">
                <a:solidFill>
                  <a:schemeClr val="accent6">
                    <a:lumMod val="75000"/>
                  </a:schemeClr>
                </a:solidFill>
                <a:ea typeface="Arial"/>
              </a:rPr>
              <a:t>trong</a:t>
            </a:r>
            <a:r>
              <a:rPr lang="en-US" dirty="0">
                <a:solidFill>
                  <a:schemeClr val="accent6">
                    <a:lumMod val="75000"/>
                  </a:schemeClr>
                </a:solidFill>
                <a:ea typeface="Arial"/>
              </a:rPr>
              <a:t> </a:t>
            </a:r>
            <a:r>
              <a:rPr lang="en-US" dirty="0" err="1">
                <a:solidFill>
                  <a:schemeClr val="accent6">
                    <a:lumMod val="75000"/>
                  </a:schemeClr>
                </a:solidFill>
                <a:ea typeface="Arial"/>
              </a:rPr>
              <a:t>nhà</a:t>
            </a:r>
            <a:r>
              <a:rPr lang="en-US" dirty="0">
                <a:solidFill>
                  <a:schemeClr val="accent6">
                    <a:lumMod val="75000"/>
                  </a:schemeClr>
                </a:solidFill>
                <a:ea typeface="Arial"/>
              </a:rPr>
              <a:t> </a:t>
            </a:r>
            <a:r>
              <a:rPr lang="en-US" dirty="0" err="1">
                <a:solidFill>
                  <a:schemeClr val="accent6">
                    <a:lumMod val="75000"/>
                  </a:schemeClr>
                </a:solidFill>
                <a:ea typeface="Arial"/>
              </a:rPr>
              <a:t>chung</a:t>
            </a:r>
            <a:r>
              <a:rPr lang="en-US" dirty="0">
                <a:solidFill>
                  <a:schemeClr val="accent6">
                    <a:lumMod val="75000"/>
                  </a:schemeClr>
                </a:solidFill>
                <a:ea typeface="Arial"/>
              </a:rPr>
              <a:t> </a:t>
            </a:r>
            <a:r>
              <a:rPr lang="en-US" dirty="0" err="1">
                <a:solidFill>
                  <a:schemeClr val="accent6">
                    <a:lumMod val="75000"/>
                  </a:schemeClr>
                </a:solidFill>
                <a:ea typeface="Arial"/>
              </a:rPr>
              <a:t>cư</a:t>
            </a:r>
            <a:r>
              <a:rPr lang="en-US" dirty="0">
                <a:solidFill>
                  <a:schemeClr val="accent6">
                    <a:lumMod val="75000"/>
                  </a:schemeClr>
                </a:solidFill>
                <a:ea typeface="Arial"/>
              </a:rPr>
              <a:t> (</a:t>
            </a:r>
            <a:r>
              <a:rPr lang="en-US" dirty="0" err="1">
                <a:solidFill>
                  <a:schemeClr val="accent6">
                    <a:lumMod val="75000"/>
                  </a:schemeClr>
                </a:solidFill>
                <a:ea typeface="Arial"/>
              </a:rPr>
              <a:t>diện</a:t>
            </a:r>
            <a:r>
              <a:rPr lang="en-US" dirty="0">
                <a:solidFill>
                  <a:schemeClr val="accent6">
                    <a:lumMod val="75000"/>
                  </a:schemeClr>
                </a:solidFill>
                <a:ea typeface="Arial"/>
              </a:rPr>
              <a:t> </a:t>
            </a:r>
            <a:r>
              <a:rPr lang="en-US" dirty="0" err="1">
                <a:solidFill>
                  <a:schemeClr val="accent6">
                    <a:lumMod val="75000"/>
                  </a:schemeClr>
                </a:solidFill>
                <a:ea typeface="Arial"/>
              </a:rPr>
              <a:t>tích</a:t>
            </a:r>
            <a:r>
              <a:rPr lang="en-US" dirty="0">
                <a:solidFill>
                  <a:schemeClr val="accent6">
                    <a:lumMod val="75000"/>
                  </a:schemeClr>
                </a:solidFill>
                <a:ea typeface="Arial"/>
              </a:rPr>
              <a:t> </a:t>
            </a:r>
            <a:r>
              <a:rPr lang="en-US" dirty="0" err="1">
                <a:solidFill>
                  <a:schemeClr val="accent6">
                    <a:lumMod val="75000"/>
                  </a:schemeClr>
                </a:solidFill>
                <a:ea typeface="Arial"/>
              </a:rPr>
              <a:t>kinh</a:t>
            </a:r>
            <a:r>
              <a:rPr lang="en-US" dirty="0">
                <a:solidFill>
                  <a:schemeClr val="accent6">
                    <a:lumMod val="75000"/>
                  </a:schemeClr>
                </a:solidFill>
                <a:ea typeface="Arial"/>
              </a:rPr>
              <a:t> </a:t>
            </a:r>
            <a:r>
              <a:rPr lang="en-US" dirty="0" err="1">
                <a:solidFill>
                  <a:schemeClr val="accent6">
                    <a:lumMod val="75000"/>
                  </a:schemeClr>
                </a:solidFill>
                <a:ea typeface="Arial"/>
              </a:rPr>
              <a:t>doanh</a:t>
            </a:r>
            <a:r>
              <a:rPr lang="en-US" dirty="0">
                <a:solidFill>
                  <a:schemeClr val="accent6">
                    <a:lumMod val="75000"/>
                  </a:schemeClr>
                </a:solidFill>
                <a:ea typeface="Arial"/>
              </a:rPr>
              <a:t> </a:t>
            </a:r>
            <a:r>
              <a:rPr lang="en-US" dirty="0" err="1">
                <a:solidFill>
                  <a:schemeClr val="accent6">
                    <a:lumMod val="75000"/>
                  </a:schemeClr>
                </a:solidFill>
                <a:ea typeface="Arial"/>
              </a:rPr>
              <a:t>dịch</a:t>
            </a:r>
            <a:r>
              <a:rPr lang="en-US" dirty="0">
                <a:solidFill>
                  <a:schemeClr val="accent6">
                    <a:lumMod val="75000"/>
                  </a:schemeClr>
                </a:solidFill>
                <a:ea typeface="Arial"/>
              </a:rPr>
              <a:t> </a:t>
            </a:r>
            <a:r>
              <a:rPr lang="en-US" dirty="0" err="1">
                <a:solidFill>
                  <a:schemeClr val="accent6">
                    <a:lumMod val="75000"/>
                  </a:schemeClr>
                </a:solidFill>
                <a:ea typeface="Arial"/>
              </a:rPr>
              <a:t>vụ</a:t>
            </a:r>
            <a:r>
              <a:rPr lang="en-US" dirty="0">
                <a:solidFill>
                  <a:schemeClr val="accent6">
                    <a:lumMod val="75000"/>
                  </a:schemeClr>
                </a:solidFill>
                <a:ea typeface="Arial"/>
              </a:rPr>
              <a:t>); </a:t>
            </a:r>
          </a:p>
          <a:p>
            <a:r>
              <a:rPr lang="en-US" dirty="0">
                <a:solidFill>
                  <a:schemeClr val="accent6">
                    <a:lumMod val="75000"/>
                  </a:schemeClr>
                </a:solidFill>
                <a:ea typeface="Arial"/>
              </a:rPr>
              <a:t>- </a:t>
            </a:r>
            <a:r>
              <a:rPr lang="en-US" dirty="0" err="1">
                <a:solidFill>
                  <a:schemeClr val="accent6">
                    <a:lumMod val="75000"/>
                  </a:schemeClr>
                </a:solidFill>
                <a:ea typeface="Arial"/>
              </a:rPr>
              <a:t>Bồi</a:t>
            </a:r>
            <a:r>
              <a:rPr lang="en-US" dirty="0">
                <a:solidFill>
                  <a:schemeClr val="accent6">
                    <a:lumMod val="75000"/>
                  </a:schemeClr>
                </a:solidFill>
                <a:ea typeface="Arial"/>
              </a:rPr>
              <a:t> </a:t>
            </a:r>
            <a:r>
              <a:rPr lang="en-US" dirty="0" err="1">
                <a:solidFill>
                  <a:schemeClr val="accent6">
                    <a:lumMod val="75000"/>
                  </a:schemeClr>
                </a:solidFill>
                <a:ea typeface="Arial"/>
              </a:rPr>
              <a:t>thường</a:t>
            </a:r>
            <a:r>
              <a:rPr lang="en-US" dirty="0">
                <a:solidFill>
                  <a:schemeClr val="accent6">
                    <a:lumMod val="75000"/>
                  </a:schemeClr>
                </a:solidFill>
                <a:ea typeface="Arial"/>
              </a:rPr>
              <a:t> </a:t>
            </a:r>
            <a:r>
              <a:rPr lang="en-US" dirty="0" err="1">
                <a:solidFill>
                  <a:schemeClr val="accent6">
                    <a:lumMod val="75000"/>
                  </a:schemeClr>
                </a:solidFill>
                <a:ea typeface="Arial"/>
              </a:rPr>
              <a:t>đối</a:t>
            </a:r>
            <a:r>
              <a:rPr lang="en-US" dirty="0">
                <a:solidFill>
                  <a:schemeClr val="accent6">
                    <a:lumMod val="75000"/>
                  </a:schemeClr>
                </a:solidFill>
                <a:ea typeface="Arial"/>
              </a:rPr>
              <a:t> </a:t>
            </a:r>
            <a:r>
              <a:rPr lang="en-US" dirty="0" err="1">
                <a:solidFill>
                  <a:schemeClr val="accent6">
                    <a:lumMod val="75000"/>
                  </a:schemeClr>
                </a:solidFill>
                <a:ea typeface="Arial"/>
              </a:rPr>
              <a:t>với</a:t>
            </a:r>
            <a:r>
              <a:rPr lang="en-US" dirty="0">
                <a:solidFill>
                  <a:schemeClr val="accent6">
                    <a:lumMod val="75000"/>
                  </a:schemeClr>
                </a:solidFill>
                <a:ea typeface="Arial"/>
              </a:rPr>
              <a:t> </a:t>
            </a:r>
            <a:r>
              <a:rPr lang="en-US" dirty="0" err="1">
                <a:solidFill>
                  <a:schemeClr val="accent6">
                    <a:lumMod val="75000"/>
                  </a:schemeClr>
                </a:solidFill>
                <a:ea typeface="Arial"/>
              </a:rPr>
              <a:t>nhà</a:t>
            </a:r>
            <a:r>
              <a:rPr lang="en-US" dirty="0">
                <a:solidFill>
                  <a:schemeClr val="accent6">
                    <a:lumMod val="75000"/>
                  </a:schemeClr>
                </a:solidFill>
                <a:ea typeface="Arial"/>
              </a:rPr>
              <a:t> ở, CTXD không </a:t>
            </a:r>
            <a:r>
              <a:rPr lang="en-US" dirty="0" err="1">
                <a:solidFill>
                  <a:schemeClr val="accent6">
                    <a:lumMod val="75000"/>
                  </a:schemeClr>
                </a:solidFill>
                <a:ea typeface="Arial"/>
              </a:rPr>
              <a:t>phải</a:t>
            </a:r>
            <a:r>
              <a:rPr lang="en-US" dirty="0">
                <a:solidFill>
                  <a:schemeClr val="accent6">
                    <a:lumMod val="75000"/>
                  </a:schemeClr>
                </a:solidFill>
                <a:ea typeface="Arial"/>
              </a:rPr>
              <a:t> NCC </a:t>
            </a:r>
            <a:r>
              <a:rPr lang="en-US" dirty="0" err="1">
                <a:solidFill>
                  <a:schemeClr val="accent6">
                    <a:lumMod val="75000"/>
                  </a:schemeClr>
                </a:solidFill>
                <a:ea typeface="Arial"/>
              </a:rPr>
              <a:t>nhưng</a:t>
            </a:r>
            <a:r>
              <a:rPr lang="en-US" dirty="0">
                <a:solidFill>
                  <a:schemeClr val="accent6">
                    <a:lumMod val="75000"/>
                  </a:schemeClr>
                </a:solidFill>
                <a:ea typeface="Arial"/>
              </a:rPr>
              <a:t> </a:t>
            </a:r>
            <a:r>
              <a:rPr lang="en-US" dirty="0" err="1">
                <a:solidFill>
                  <a:schemeClr val="accent6">
                    <a:lumMod val="75000"/>
                  </a:schemeClr>
                </a:solidFill>
                <a:ea typeface="Arial"/>
              </a:rPr>
              <a:t>thuộc</a:t>
            </a:r>
            <a:r>
              <a:rPr lang="en-US" dirty="0">
                <a:solidFill>
                  <a:schemeClr val="accent6">
                    <a:lumMod val="75000"/>
                  </a:schemeClr>
                </a:solidFill>
                <a:ea typeface="Arial"/>
              </a:rPr>
              <a:t> </a:t>
            </a:r>
            <a:r>
              <a:rPr lang="en-US" dirty="0" err="1">
                <a:solidFill>
                  <a:schemeClr val="accent6">
                    <a:lumMod val="75000"/>
                  </a:schemeClr>
                </a:solidFill>
                <a:ea typeface="Arial"/>
              </a:rPr>
              <a:t>phạm</a:t>
            </a:r>
            <a:r>
              <a:rPr lang="en-US" dirty="0">
                <a:solidFill>
                  <a:schemeClr val="accent6">
                    <a:lumMod val="75000"/>
                  </a:schemeClr>
                </a:solidFill>
                <a:ea typeface="Arial"/>
              </a:rPr>
              <a:t> vi </a:t>
            </a:r>
            <a:r>
              <a:rPr lang="en-US" dirty="0" err="1">
                <a:solidFill>
                  <a:schemeClr val="accent6">
                    <a:lumMod val="75000"/>
                  </a:schemeClr>
                </a:solidFill>
                <a:ea typeface="Arial"/>
              </a:rPr>
              <a:t>dự</a:t>
            </a:r>
            <a:r>
              <a:rPr lang="en-US" dirty="0">
                <a:solidFill>
                  <a:schemeClr val="accent6">
                    <a:lumMod val="75000"/>
                  </a:schemeClr>
                </a:solidFill>
                <a:ea typeface="Arial"/>
              </a:rPr>
              <a:t> án </a:t>
            </a:r>
            <a:r>
              <a:rPr lang="en-US" dirty="0" err="1">
                <a:solidFill>
                  <a:schemeClr val="accent6">
                    <a:lumMod val="75000"/>
                  </a:schemeClr>
                </a:solidFill>
                <a:ea typeface="Arial"/>
              </a:rPr>
              <a:t>cải</a:t>
            </a:r>
            <a:r>
              <a:rPr lang="en-US" dirty="0">
                <a:solidFill>
                  <a:schemeClr val="accent6">
                    <a:lumMod val="75000"/>
                  </a:schemeClr>
                </a:solidFill>
                <a:ea typeface="Arial"/>
              </a:rPr>
              <a:t> </a:t>
            </a:r>
            <a:r>
              <a:rPr lang="en-US" dirty="0" err="1">
                <a:solidFill>
                  <a:schemeClr val="accent6">
                    <a:lumMod val="75000"/>
                  </a:schemeClr>
                </a:solidFill>
                <a:ea typeface="Arial"/>
              </a:rPr>
              <a:t>tạo</a:t>
            </a:r>
            <a:r>
              <a:rPr lang="en-US" dirty="0">
                <a:solidFill>
                  <a:schemeClr val="accent6">
                    <a:lumMod val="75000"/>
                  </a:schemeClr>
                </a:solidFill>
                <a:ea typeface="Arial"/>
              </a:rPr>
              <a:t>, xây dựng lại </a:t>
            </a:r>
            <a:r>
              <a:rPr lang="en-US" dirty="0" err="1">
                <a:solidFill>
                  <a:schemeClr val="accent6">
                    <a:lumMod val="75000"/>
                  </a:schemeClr>
                </a:solidFill>
                <a:ea typeface="Arial"/>
              </a:rPr>
              <a:t>nhà</a:t>
            </a:r>
            <a:r>
              <a:rPr lang="en-US" dirty="0">
                <a:solidFill>
                  <a:schemeClr val="accent6">
                    <a:lumMod val="75000"/>
                  </a:schemeClr>
                </a:solidFill>
                <a:ea typeface="Arial"/>
              </a:rPr>
              <a:t> </a:t>
            </a:r>
            <a:r>
              <a:rPr lang="en-US" dirty="0" err="1">
                <a:solidFill>
                  <a:schemeClr val="accent6">
                    <a:lumMod val="75000"/>
                  </a:schemeClr>
                </a:solidFill>
                <a:ea typeface="Arial"/>
              </a:rPr>
              <a:t>chung</a:t>
            </a:r>
            <a:r>
              <a:rPr lang="en-US" dirty="0">
                <a:solidFill>
                  <a:schemeClr val="accent6">
                    <a:lumMod val="75000"/>
                  </a:schemeClr>
                </a:solidFill>
                <a:ea typeface="Arial"/>
              </a:rPr>
              <a:t> </a:t>
            </a:r>
            <a:r>
              <a:rPr lang="en-US" dirty="0" err="1">
                <a:solidFill>
                  <a:schemeClr val="accent6">
                    <a:lumMod val="75000"/>
                  </a:schemeClr>
                </a:solidFill>
                <a:ea typeface="Arial"/>
              </a:rPr>
              <a:t>cư</a:t>
            </a:r>
            <a:r>
              <a:rPr lang="en-US" dirty="0">
                <a:solidFill>
                  <a:schemeClr val="accent6">
                    <a:lumMod val="75000"/>
                  </a:schemeClr>
                </a:solidFill>
                <a:ea typeface="Arial"/>
              </a:rPr>
              <a:t>; </a:t>
            </a:r>
          </a:p>
          <a:p>
            <a:r>
              <a:rPr lang="en-US" dirty="0">
                <a:solidFill>
                  <a:schemeClr val="accent6">
                    <a:lumMod val="75000"/>
                  </a:schemeClr>
                </a:solidFill>
                <a:ea typeface="Arial"/>
              </a:rPr>
              <a:t>- </a:t>
            </a:r>
            <a:r>
              <a:rPr lang="en-US" dirty="0" err="1">
                <a:solidFill>
                  <a:schemeClr val="accent6">
                    <a:lumMod val="75000"/>
                  </a:schemeClr>
                </a:solidFill>
                <a:ea typeface="Arial"/>
              </a:rPr>
              <a:t>Hỗ</a:t>
            </a:r>
            <a:r>
              <a:rPr lang="en-US" dirty="0">
                <a:solidFill>
                  <a:schemeClr val="accent6">
                    <a:lumMod val="75000"/>
                  </a:schemeClr>
                </a:solidFill>
                <a:ea typeface="Arial"/>
              </a:rPr>
              <a:t> </a:t>
            </a:r>
            <a:r>
              <a:rPr lang="en-US" dirty="0" err="1">
                <a:solidFill>
                  <a:schemeClr val="accent6">
                    <a:lumMod val="75000"/>
                  </a:schemeClr>
                </a:solidFill>
                <a:ea typeface="Arial"/>
              </a:rPr>
              <a:t>trợ</a:t>
            </a:r>
            <a:r>
              <a:rPr lang="en-US" dirty="0">
                <a:solidFill>
                  <a:schemeClr val="accent6">
                    <a:lumMod val="75000"/>
                  </a:schemeClr>
                </a:solidFill>
                <a:ea typeface="Arial"/>
              </a:rPr>
              <a:t> </a:t>
            </a:r>
            <a:r>
              <a:rPr lang="en-US" dirty="0" err="1">
                <a:solidFill>
                  <a:schemeClr val="accent6">
                    <a:lumMod val="75000"/>
                  </a:schemeClr>
                </a:solidFill>
                <a:ea typeface="Arial"/>
              </a:rPr>
              <a:t>đối</a:t>
            </a:r>
            <a:r>
              <a:rPr lang="en-US" dirty="0">
                <a:solidFill>
                  <a:schemeClr val="accent6">
                    <a:lumMod val="75000"/>
                  </a:schemeClr>
                </a:solidFill>
                <a:ea typeface="Arial"/>
              </a:rPr>
              <a:t> </a:t>
            </a:r>
            <a:r>
              <a:rPr lang="en-US" dirty="0" err="1">
                <a:solidFill>
                  <a:schemeClr val="accent6">
                    <a:lumMod val="75000"/>
                  </a:schemeClr>
                </a:solidFill>
                <a:ea typeface="Arial"/>
              </a:rPr>
              <a:t>với</a:t>
            </a:r>
            <a:r>
              <a:rPr lang="en-US" dirty="0">
                <a:solidFill>
                  <a:schemeClr val="accent6">
                    <a:lumMod val="75000"/>
                  </a:schemeClr>
                </a:solidFill>
                <a:ea typeface="Arial"/>
              </a:rPr>
              <a:t> </a:t>
            </a:r>
            <a:r>
              <a:rPr lang="en-US" dirty="0" err="1">
                <a:solidFill>
                  <a:schemeClr val="accent6">
                    <a:lumMod val="75000"/>
                  </a:schemeClr>
                </a:solidFill>
                <a:ea typeface="Arial"/>
              </a:rPr>
              <a:t>chủ</a:t>
            </a:r>
            <a:r>
              <a:rPr lang="en-US" dirty="0">
                <a:solidFill>
                  <a:schemeClr val="accent6">
                    <a:lumMod val="75000"/>
                  </a:schemeClr>
                </a:solidFill>
                <a:ea typeface="Arial"/>
              </a:rPr>
              <a:t> </a:t>
            </a:r>
            <a:r>
              <a:rPr lang="en-US" dirty="0" err="1">
                <a:solidFill>
                  <a:schemeClr val="accent6">
                    <a:lumMod val="75000"/>
                  </a:schemeClr>
                </a:solidFill>
                <a:ea typeface="Arial"/>
              </a:rPr>
              <a:t>sở</a:t>
            </a:r>
            <a:r>
              <a:rPr lang="en-US" dirty="0">
                <a:solidFill>
                  <a:schemeClr val="accent6">
                    <a:lumMod val="75000"/>
                  </a:schemeClr>
                </a:solidFill>
                <a:ea typeface="Arial"/>
              </a:rPr>
              <a:t> </a:t>
            </a:r>
            <a:r>
              <a:rPr lang="en-US" dirty="0" err="1">
                <a:solidFill>
                  <a:schemeClr val="accent6">
                    <a:lumMod val="75000"/>
                  </a:schemeClr>
                </a:solidFill>
                <a:ea typeface="Arial"/>
              </a:rPr>
              <a:t>hữu</a:t>
            </a:r>
            <a:r>
              <a:rPr lang="en-US" dirty="0">
                <a:solidFill>
                  <a:schemeClr val="accent6">
                    <a:lumMod val="75000"/>
                  </a:schemeClr>
                </a:solidFill>
                <a:ea typeface="Arial"/>
              </a:rPr>
              <a:t>, </a:t>
            </a:r>
            <a:r>
              <a:rPr lang="en-US" dirty="0" err="1">
                <a:solidFill>
                  <a:schemeClr val="accent6">
                    <a:lumMod val="75000"/>
                  </a:schemeClr>
                </a:solidFill>
                <a:ea typeface="Arial"/>
              </a:rPr>
              <a:t>người</a:t>
            </a:r>
            <a:r>
              <a:rPr lang="en-US" dirty="0">
                <a:solidFill>
                  <a:schemeClr val="accent6">
                    <a:lumMod val="75000"/>
                  </a:schemeClr>
                </a:solidFill>
                <a:ea typeface="Arial"/>
              </a:rPr>
              <a:t> </a:t>
            </a:r>
            <a:r>
              <a:rPr lang="en-US" dirty="0" err="1">
                <a:solidFill>
                  <a:schemeClr val="accent6">
                    <a:lumMod val="75000"/>
                  </a:schemeClr>
                </a:solidFill>
                <a:ea typeface="Arial"/>
              </a:rPr>
              <a:t>sử</a:t>
            </a:r>
            <a:r>
              <a:rPr lang="en-US" dirty="0">
                <a:solidFill>
                  <a:schemeClr val="accent6">
                    <a:lumMod val="75000"/>
                  </a:schemeClr>
                </a:solidFill>
                <a:ea typeface="Arial"/>
              </a:rPr>
              <a:t> </a:t>
            </a:r>
            <a:r>
              <a:rPr lang="en-US" dirty="0" err="1">
                <a:solidFill>
                  <a:schemeClr val="accent6">
                    <a:lumMod val="75000"/>
                  </a:schemeClr>
                </a:solidFill>
                <a:ea typeface="Arial"/>
              </a:rPr>
              <a:t>dụng</a:t>
            </a:r>
            <a:r>
              <a:rPr lang="en-US" dirty="0">
                <a:solidFill>
                  <a:schemeClr val="accent6">
                    <a:lumMod val="75000"/>
                  </a:schemeClr>
                </a:solidFill>
                <a:ea typeface="Arial"/>
              </a:rPr>
              <a:t> </a:t>
            </a:r>
            <a:r>
              <a:rPr lang="en-US" dirty="0" err="1">
                <a:solidFill>
                  <a:schemeClr val="accent6">
                    <a:lumMod val="75000"/>
                  </a:schemeClr>
                </a:solidFill>
                <a:ea typeface="Arial"/>
              </a:rPr>
              <a:t>và</a:t>
            </a:r>
            <a:r>
              <a:rPr lang="en-US" dirty="0">
                <a:solidFill>
                  <a:schemeClr val="accent6">
                    <a:lumMod val="75000"/>
                  </a:schemeClr>
                </a:solidFill>
                <a:ea typeface="Arial"/>
              </a:rPr>
              <a:t> CĐT </a:t>
            </a:r>
            <a:r>
              <a:rPr lang="en-US" dirty="0" err="1">
                <a:solidFill>
                  <a:schemeClr val="accent6">
                    <a:lumMod val="75000"/>
                  </a:schemeClr>
                </a:solidFill>
                <a:ea typeface="Arial"/>
              </a:rPr>
              <a:t>dự</a:t>
            </a:r>
            <a:r>
              <a:rPr lang="en-US" dirty="0">
                <a:solidFill>
                  <a:schemeClr val="accent6">
                    <a:lumMod val="75000"/>
                  </a:schemeClr>
                </a:solidFill>
                <a:ea typeface="Arial"/>
              </a:rPr>
              <a:t> án </a:t>
            </a:r>
          </a:p>
        </p:txBody>
      </p:sp>
      <p:sp>
        <p:nvSpPr>
          <p:cNvPr id="6" name="TextBox 5">
            <a:extLst>
              <a:ext uri="{FF2B5EF4-FFF2-40B4-BE49-F238E27FC236}">
                <a16:creationId xmlns="" xmlns:a16="http://schemas.microsoft.com/office/drawing/2014/main" id="{D7902F21-F22B-4A9B-907E-890C14DDEA67}"/>
              </a:ext>
            </a:extLst>
          </p:cNvPr>
          <p:cNvSpPr txBox="1"/>
          <p:nvPr/>
        </p:nvSpPr>
        <p:spPr>
          <a:xfrm>
            <a:off x="5457448" y="2160617"/>
            <a:ext cx="3230880" cy="101566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Arial"/>
                <a:cs typeface="Times New Roman" panose="02020603050405020304" pitchFamily="18" charset="0"/>
              </a:rPr>
              <a:t>Bồi</a:t>
            </a: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Arial"/>
                <a:cs typeface="Times New Roman" panose="02020603050405020304" pitchFamily="18" charset="0"/>
              </a:rPr>
              <a:t>thường</a:t>
            </a: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Arial"/>
                <a:cs typeface="Times New Roman" panose="02020603050405020304" pitchFamily="18" charset="0"/>
              </a:rPr>
              <a:t>đối</a:t>
            </a: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Arial"/>
                <a:cs typeface="Times New Roman" panose="02020603050405020304" pitchFamily="18" charset="0"/>
              </a:rPr>
              <a:t>với</a:t>
            </a: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ea typeface="Arial"/>
                <a:cs typeface="Times New Roman" panose="02020603050405020304" pitchFamily="18" charset="0"/>
              </a:rPr>
              <a:t>căn</a:t>
            </a:r>
            <a:r>
              <a:rPr lang="en-US" sz="1200" b="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ea typeface="Arial"/>
                <a:cs typeface="Times New Roman" panose="02020603050405020304" pitchFamily="18" charset="0"/>
              </a:rPr>
              <a:t>hộ</a:t>
            </a:r>
            <a:r>
              <a:rPr lang="en-US" sz="1200" b="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Arial"/>
                <a:cs typeface="Times New Roman" panose="02020603050405020304" pitchFamily="18" charset="0"/>
              </a:rPr>
              <a:t>chung</a:t>
            </a: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Arial"/>
                <a:cs typeface="Times New Roman" panose="02020603050405020304" pitchFamily="18" charset="0"/>
              </a:rPr>
              <a:t>cư</a:t>
            </a: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a:t>
            </a:r>
          </a:p>
          <a:p>
            <a:pPr algn="just"/>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Arial"/>
                <a:cs typeface="Times New Roman" panose="02020603050405020304" pitchFamily="18" charset="0"/>
              </a:rPr>
              <a:t>Bồi</a:t>
            </a: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Arial"/>
                <a:cs typeface="Times New Roman" panose="02020603050405020304" pitchFamily="18" charset="0"/>
              </a:rPr>
              <a:t>thường</a:t>
            </a: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Arial"/>
                <a:cs typeface="Times New Roman" panose="02020603050405020304" pitchFamily="18" charset="0"/>
              </a:rPr>
              <a:t>đối</a:t>
            </a: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Arial"/>
                <a:cs typeface="Times New Roman" panose="02020603050405020304" pitchFamily="18" charset="0"/>
              </a:rPr>
              <a:t>với</a:t>
            </a: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Arial"/>
                <a:cs typeface="Times New Roman" panose="02020603050405020304" pitchFamily="18" charset="0"/>
              </a:rPr>
              <a:t>diện</a:t>
            </a: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Arial"/>
                <a:cs typeface="Times New Roman" panose="02020603050405020304" pitchFamily="18" charset="0"/>
              </a:rPr>
              <a:t>tích</a:t>
            </a: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ea typeface="Arial"/>
                <a:cs typeface="Times New Roman" panose="02020603050405020304" pitchFamily="18" charset="0"/>
              </a:rPr>
              <a:t>nhà</a:t>
            </a:r>
            <a:r>
              <a:rPr lang="en-US" sz="1200" b="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ea typeface="Arial"/>
                <a:cs typeface="Times New Roman" panose="02020603050405020304" pitchFamily="18" charset="0"/>
              </a:rPr>
              <a:t>đất</a:t>
            </a:r>
            <a:r>
              <a:rPr lang="en-US" sz="1200" b="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ea typeface="Arial"/>
                <a:cs typeface="Times New Roman" panose="02020603050405020304" pitchFamily="18" charset="0"/>
              </a:rPr>
              <a:t>khác</a:t>
            </a:r>
            <a:r>
              <a:rPr lang="en-US" sz="1200" b="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ea typeface="Arial"/>
                <a:cs typeface="Times New Roman" panose="02020603050405020304" pitchFamily="18" charset="0"/>
              </a:rPr>
              <a:t>thuộc</a:t>
            </a:r>
            <a:r>
              <a:rPr lang="en-US" sz="1200" b="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ea typeface="Arial"/>
                <a:cs typeface="Times New Roman" panose="02020603050405020304" pitchFamily="18" charset="0"/>
              </a:rPr>
              <a:t>tài</a:t>
            </a:r>
            <a:r>
              <a:rPr lang="en-US" sz="1200" b="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ea typeface="Arial"/>
                <a:cs typeface="Times New Roman" panose="02020603050405020304" pitchFamily="18" charset="0"/>
              </a:rPr>
              <a:t>sản</a:t>
            </a:r>
            <a:r>
              <a:rPr lang="en-US" sz="1200" b="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ea typeface="Arial"/>
                <a:cs typeface="Times New Roman" panose="02020603050405020304" pitchFamily="18" charset="0"/>
              </a:rPr>
              <a:t>công</a:t>
            </a:r>
            <a:r>
              <a:rPr lang="en-US" sz="1200" b="1"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không </a:t>
            </a:r>
            <a:r>
              <a:rPr lang="en-US" sz="1200" dirty="0" err="1">
                <a:solidFill>
                  <a:schemeClr val="accent6">
                    <a:lumMod val="75000"/>
                  </a:schemeClr>
                </a:solidFill>
                <a:latin typeface="Times New Roman" panose="02020603050405020304" pitchFamily="18" charset="0"/>
                <a:ea typeface="Arial"/>
                <a:cs typeface="Times New Roman" panose="02020603050405020304" pitchFamily="18" charset="0"/>
              </a:rPr>
              <a:t>phải</a:t>
            </a: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Arial"/>
                <a:cs typeface="Times New Roman" panose="02020603050405020304" pitchFamily="18" charset="0"/>
              </a:rPr>
              <a:t>căn</a:t>
            </a: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Arial"/>
                <a:cs typeface="Times New Roman" panose="02020603050405020304" pitchFamily="18" charset="0"/>
              </a:rPr>
              <a:t>hộ</a:t>
            </a: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Arial"/>
                <a:cs typeface="Times New Roman" panose="02020603050405020304" pitchFamily="18" charset="0"/>
              </a:rPr>
              <a:t>chung</a:t>
            </a: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Arial"/>
                <a:cs typeface="Times New Roman" panose="02020603050405020304" pitchFamily="18" charset="0"/>
              </a:rPr>
              <a:t>cư</a:t>
            </a: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a:t>
            </a:r>
          </a:p>
          <a:p>
            <a:pPr algn="just"/>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Arial"/>
                <a:cs typeface="Times New Roman" panose="02020603050405020304" pitchFamily="18" charset="0"/>
              </a:rPr>
              <a:t>Bố</a:t>
            </a: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Arial"/>
                <a:cs typeface="Times New Roman" panose="02020603050405020304" pitchFamily="18" charset="0"/>
              </a:rPr>
              <a:t>trí</a:t>
            </a: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Arial"/>
                <a:cs typeface="Times New Roman" panose="02020603050405020304" pitchFamily="18" charset="0"/>
              </a:rPr>
              <a:t>sử</a:t>
            </a: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Arial"/>
                <a:cs typeface="Times New Roman" panose="02020603050405020304" pitchFamily="18" charset="0"/>
              </a:rPr>
              <a:t>dụng</a:t>
            </a: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Arial"/>
                <a:cs typeface="Times New Roman" panose="02020603050405020304" pitchFamily="18" charset="0"/>
              </a:rPr>
              <a:t>căn</a:t>
            </a: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Arial"/>
                <a:cs typeface="Times New Roman" panose="02020603050405020304" pitchFamily="18" charset="0"/>
              </a:rPr>
              <a:t>hộ</a:t>
            </a: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Arial"/>
                <a:cs typeface="Times New Roman" panose="02020603050405020304" pitchFamily="18" charset="0"/>
              </a:rPr>
              <a:t>chung</a:t>
            </a: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Arial"/>
                <a:cs typeface="Times New Roman" panose="02020603050405020304" pitchFamily="18" charset="0"/>
              </a:rPr>
              <a:t>cư</a:t>
            </a: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Arial"/>
                <a:cs typeface="Times New Roman" panose="02020603050405020304" pitchFamily="18" charset="0"/>
              </a:rPr>
              <a:t>thuộc</a:t>
            </a: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Arial"/>
                <a:cs typeface="Times New Roman" panose="02020603050405020304" pitchFamily="18" charset="0"/>
              </a:rPr>
              <a:t>tài</a:t>
            </a: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Arial"/>
                <a:cs typeface="Times New Roman" panose="02020603050405020304" pitchFamily="18" charset="0"/>
              </a:rPr>
              <a:t>sản</a:t>
            </a: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Arial"/>
                <a:cs typeface="Times New Roman" panose="02020603050405020304" pitchFamily="18" charset="0"/>
              </a:rPr>
              <a:t>công</a:t>
            </a: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Arial"/>
                <a:cs typeface="Times New Roman" panose="02020603050405020304" pitchFamily="18" charset="0"/>
              </a:rPr>
              <a:t>sau</a:t>
            </a: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Arial"/>
                <a:cs typeface="Times New Roman" panose="02020603050405020304" pitchFamily="18" charset="0"/>
              </a:rPr>
              <a:t>khi</a:t>
            </a: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xây dựng lại </a:t>
            </a:r>
          </a:p>
        </p:txBody>
      </p:sp>
      <p:sp>
        <p:nvSpPr>
          <p:cNvPr id="9" name="Google Shape;436;p41"/>
          <p:cNvSpPr txBox="1">
            <a:spLocks/>
          </p:cNvSpPr>
          <p:nvPr/>
        </p:nvSpPr>
        <p:spPr>
          <a:xfrm>
            <a:off x="0" y="12031"/>
            <a:ext cx="9144000" cy="44220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1800" b="1" dirty="0" smtClean="0">
                <a:solidFill>
                  <a:srgbClr val="FF0000"/>
                </a:solidFill>
                <a:latin typeface="Times New Roman" panose="02020603050405020304" pitchFamily="18" charset="0"/>
                <a:cs typeface="Times New Roman" panose="02020603050405020304" pitchFamily="18" charset="0"/>
              </a:rPr>
              <a:t>05</a:t>
            </a:r>
            <a:r>
              <a:rPr lang="vi-VN" sz="1800" b="1" dirty="0" smtClean="0">
                <a:solidFill>
                  <a:srgbClr val="ED2727"/>
                </a:solidFill>
                <a:latin typeface="Times New Roman" panose="02020603050405020304" pitchFamily="18" charset="0"/>
                <a:cs typeface="Times New Roman" panose="02020603050405020304" pitchFamily="18" charset="0"/>
              </a:rPr>
              <a:t>. VỀ CẢI TẠO, XÂY DỰNG LẠI NHÀ CHUNG CƯ</a:t>
            </a:r>
            <a:endParaRPr lang="vi-VN" sz="1800" b="1" dirty="0">
              <a:solidFill>
                <a:srgbClr val="ED2727"/>
              </a:solidFill>
            </a:endParaRPr>
          </a:p>
        </p:txBody>
      </p:sp>
      <p:sp>
        <p:nvSpPr>
          <p:cNvPr id="12" name="Rectangle 11"/>
          <p:cNvSpPr/>
          <p:nvPr/>
        </p:nvSpPr>
        <p:spPr>
          <a:xfrm>
            <a:off x="617606" y="599428"/>
            <a:ext cx="7806237" cy="307585"/>
          </a:xfrm>
          <a:prstGeom prst="rect">
            <a:avLst/>
          </a:prstGeom>
        </p:spPr>
        <p:txBody>
          <a:bodyPr wrap="square">
            <a:spAutoFit/>
          </a:bodyPr>
          <a:lstStyle/>
          <a:p>
            <a:pPr algn="just">
              <a:lnSpc>
                <a:spcPts val="1750"/>
              </a:lnSpc>
              <a:spcBef>
                <a:spcPts val="600"/>
              </a:spcBef>
              <a:spcAft>
                <a:spcPts val="600"/>
              </a:spcAft>
            </a:pPr>
            <a:r>
              <a:rPr lang="en-US" sz="1200" dirty="0" smtClean="0">
                <a:solidFill>
                  <a:srgbClr val="FF0000"/>
                </a:solidFill>
                <a:latin typeface="Times New Roman" panose="02020603050405020304" pitchFamily="18" charset="0"/>
                <a:cs typeface="Times New Roman" panose="02020603050405020304" pitchFamily="18" charset="0"/>
              </a:rPr>
              <a:t>1</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Lập</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phương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án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bồi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thường</a:t>
            </a:r>
            <a:r>
              <a:rPr lang="en-US" sz="1200" dirty="0" smtClean="0">
                <a:solidFill>
                  <a:srgbClr val="7030A0"/>
                </a:solidFill>
                <a:latin typeface="Times New Roman" panose="02020603050405020304" pitchFamily="18" charset="0"/>
                <a:cs typeface="Times New Roman" panose="02020603050405020304" pitchFamily="18" charset="0"/>
              </a:rPr>
              <a:t> TĐC </a:t>
            </a:r>
            <a:r>
              <a:rPr lang="en-US" sz="1200" dirty="0" err="1" smtClean="0">
                <a:solidFill>
                  <a:srgbClr val="7030A0"/>
                </a:solidFill>
                <a:latin typeface="Times New Roman" panose="02020603050405020304" pitchFamily="18" charset="0"/>
                <a:cs typeface="Times New Roman" panose="02020603050405020304" pitchFamily="18" charset="0"/>
              </a:rPr>
              <a:t>sau</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khi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có</a:t>
            </a:r>
            <a:r>
              <a:rPr lang="en-US" sz="1200" dirty="0" smtClean="0">
                <a:solidFill>
                  <a:srgbClr val="7030A0"/>
                </a:solidFill>
                <a:latin typeface="Times New Roman" panose="02020603050405020304" pitchFamily="18" charset="0"/>
                <a:cs typeface="Times New Roman" panose="02020603050405020304" pitchFamily="18" charset="0"/>
              </a:rPr>
              <a:t> QH chi </a:t>
            </a:r>
            <a:r>
              <a:rPr lang="en-US" sz="1200" dirty="0" err="1" smtClean="0">
                <a:solidFill>
                  <a:srgbClr val="7030A0"/>
                </a:solidFill>
                <a:latin typeface="Times New Roman" panose="02020603050405020304" pitchFamily="18" charset="0"/>
                <a:cs typeface="Times New Roman" panose="02020603050405020304" pitchFamily="18" charset="0"/>
              </a:rPr>
              <a:t>tiết</a:t>
            </a:r>
            <a:endParaRPr lang="en-US" sz="1200" dirty="0">
              <a:solidFill>
                <a:srgbClr val="7030A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617606" y="832564"/>
            <a:ext cx="8244383" cy="553998"/>
          </a:xfrm>
          <a:prstGeom prst="rect">
            <a:avLst/>
          </a:prstGeom>
        </p:spPr>
        <p:txBody>
          <a:bodyPr wrap="square">
            <a:spAutoFit/>
          </a:bodyPr>
          <a:lstStyle/>
          <a:p>
            <a:pPr algn="just">
              <a:lnSpc>
                <a:spcPts val="1750"/>
              </a:lnSpc>
              <a:spcBef>
                <a:spcPts val="600"/>
              </a:spcBef>
              <a:spcAft>
                <a:spcPts val="600"/>
              </a:spcAft>
            </a:pPr>
            <a:r>
              <a:rPr lang="en-US" sz="1200" dirty="0" smtClean="0">
                <a:solidFill>
                  <a:srgbClr val="FF0000"/>
                </a:solidFill>
                <a:latin typeface="Times New Roman" panose="02020603050405020304" pitchFamily="18" charset="0"/>
                <a:cs typeface="Times New Roman" panose="02020603050405020304" pitchFamily="18" charset="0"/>
              </a:rPr>
              <a:t>2</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Trách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nhiệm</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lập</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phương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án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bồi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thường</a:t>
            </a:r>
            <a:r>
              <a:rPr lang="en-US" sz="1200" dirty="0" smtClean="0">
                <a:solidFill>
                  <a:srgbClr val="7030A0"/>
                </a:solidFill>
                <a:latin typeface="Times New Roman" panose="02020603050405020304" pitchFamily="18" charset="0"/>
                <a:cs typeface="Times New Roman" panose="02020603050405020304" pitchFamily="18" charset="0"/>
              </a:rPr>
              <a:t> TĐC </a:t>
            </a:r>
            <a:r>
              <a:rPr lang="en-US" sz="1200" dirty="0" err="1" smtClean="0">
                <a:solidFill>
                  <a:srgbClr val="7030A0"/>
                </a:solidFill>
                <a:latin typeface="Times New Roman" panose="02020603050405020304" pitchFamily="18" charset="0"/>
                <a:cs typeface="Times New Roman" panose="02020603050405020304" pitchFamily="18" charset="0"/>
              </a:rPr>
              <a:t>của</a:t>
            </a:r>
            <a:r>
              <a:rPr lang="en-US" sz="1200" dirty="0" smtClean="0">
                <a:solidFill>
                  <a:srgbClr val="7030A0"/>
                </a:solidFill>
                <a:latin typeface="Times New Roman" panose="02020603050405020304" pitchFamily="18" charset="0"/>
                <a:cs typeface="Times New Roman" panose="02020603050405020304" pitchFamily="18" charset="0"/>
              </a:rPr>
              <a:t> UBND </a:t>
            </a:r>
            <a:r>
              <a:rPr lang="en-US" sz="1200" dirty="0" err="1" smtClean="0">
                <a:solidFill>
                  <a:srgbClr val="7030A0"/>
                </a:solidFill>
                <a:latin typeface="Times New Roman" panose="02020603050405020304" pitchFamily="18" charset="0"/>
                <a:cs typeface="Times New Roman" panose="02020603050405020304" pitchFamily="18" charset="0"/>
              </a:rPr>
              <a:t>tỉnh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của</a:t>
            </a:r>
            <a:r>
              <a:rPr lang="en-US" sz="1200" dirty="0" smtClean="0">
                <a:solidFill>
                  <a:srgbClr val="7030A0"/>
                </a:solidFill>
                <a:latin typeface="Times New Roman" panose="02020603050405020304" pitchFamily="18" charset="0"/>
                <a:cs typeface="Times New Roman" panose="02020603050405020304" pitchFamily="18" charset="0"/>
              </a:rPr>
              <a:t> CĐT </a:t>
            </a:r>
            <a:r>
              <a:rPr lang="en-US" sz="1200" dirty="0" err="1" smtClean="0">
                <a:solidFill>
                  <a:srgbClr val="7030A0"/>
                </a:solidFill>
                <a:latin typeface="Times New Roman" panose="02020603050405020304" pitchFamily="18" charset="0"/>
                <a:cs typeface="Times New Roman" panose="02020603050405020304" pitchFamily="18" charset="0"/>
              </a:rPr>
              <a:t>đối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với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từng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trường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hợp</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cụ</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thể</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nội</a:t>
            </a:r>
            <a:r>
              <a:rPr lang="en-US" sz="1200" dirty="0" smtClean="0">
                <a:solidFill>
                  <a:srgbClr val="7030A0"/>
                </a:solidFill>
                <a:latin typeface="Times New Roman" panose="02020603050405020304" pitchFamily="18" charset="0"/>
                <a:cs typeface="Times New Roman" panose="02020603050405020304" pitchFamily="18" charset="0"/>
              </a:rPr>
              <a:t> dung </a:t>
            </a:r>
            <a:r>
              <a:rPr lang="en-US" sz="1200" dirty="0" err="1" smtClean="0">
                <a:solidFill>
                  <a:srgbClr val="7030A0"/>
                </a:solidFill>
                <a:latin typeface="Times New Roman" panose="02020603050405020304" pitchFamily="18" charset="0"/>
                <a:cs typeface="Times New Roman" panose="02020603050405020304" pitchFamily="18" charset="0"/>
              </a:rPr>
              <a:t>và</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thẩm</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quyển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phê</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duyệt</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phương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án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bồi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thường</a:t>
            </a:r>
            <a:r>
              <a:rPr lang="en-US" sz="1200" dirty="0" smtClean="0">
                <a:solidFill>
                  <a:srgbClr val="7030A0"/>
                </a:solidFill>
                <a:latin typeface="Times New Roman" panose="02020603050405020304" pitchFamily="18" charset="0"/>
                <a:cs typeface="Times New Roman" panose="02020603050405020304" pitchFamily="18" charset="0"/>
              </a:rPr>
              <a:t> TĐC</a:t>
            </a:r>
            <a:endParaRPr lang="en-US" sz="1200" dirty="0">
              <a:solidFill>
                <a:srgbClr val="7030A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805599" y="3619010"/>
            <a:ext cx="8056390" cy="553998"/>
          </a:xfrm>
          <a:prstGeom prst="rect">
            <a:avLst/>
          </a:prstGeom>
        </p:spPr>
        <p:txBody>
          <a:bodyPr wrap="square">
            <a:spAutoFit/>
          </a:bodyPr>
          <a:lstStyle/>
          <a:p>
            <a:pPr algn="just">
              <a:lnSpc>
                <a:spcPts val="1750"/>
              </a:lnSpc>
              <a:spcBef>
                <a:spcPts val="600"/>
              </a:spcBef>
              <a:spcAft>
                <a:spcPts val="600"/>
              </a:spcAft>
            </a:pPr>
            <a:r>
              <a:rPr lang="en-US" sz="1200" dirty="0" smtClean="0">
                <a:solidFill>
                  <a:srgbClr val="FF0000"/>
                </a:solidFill>
                <a:latin typeface="Times New Roman" panose="02020603050405020304" pitchFamily="18" charset="0"/>
                <a:cs typeface="Times New Roman" panose="02020603050405020304" pitchFamily="18" charset="0"/>
              </a:rPr>
              <a:t>3</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Bảo</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đảm</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công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khai</a:t>
            </a:r>
            <a:r>
              <a:rPr lang="en-US" sz="1200" dirty="0" smtClean="0">
                <a:solidFill>
                  <a:srgbClr val="7030A0"/>
                </a:solidFill>
                <a:latin typeface="Times New Roman" panose="02020603050405020304" pitchFamily="18" charset="0"/>
                <a:cs typeface="Times New Roman" panose="02020603050405020304" pitchFamily="18" charset="0"/>
              </a:rPr>
              <a:t>, minh </a:t>
            </a:r>
            <a:r>
              <a:rPr lang="en-US" sz="1200" dirty="0" err="1" smtClean="0">
                <a:solidFill>
                  <a:srgbClr val="7030A0"/>
                </a:solidFill>
                <a:latin typeface="Times New Roman" panose="02020603050405020304" pitchFamily="18" charset="0"/>
                <a:cs typeface="Times New Roman" panose="02020603050405020304" pitchFamily="18" charset="0"/>
              </a:rPr>
              <a:t>bạch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khách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quan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tuân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thủ</a:t>
            </a:r>
            <a:r>
              <a:rPr lang="en-US" sz="1200" dirty="0" smtClean="0">
                <a:solidFill>
                  <a:srgbClr val="7030A0"/>
                </a:solidFill>
                <a:latin typeface="Times New Roman" panose="02020603050405020304" pitchFamily="18" charset="0"/>
                <a:cs typeface="Times New Roman" panose="02020603050405020304" pitchFamily="18" charset="0"/>
              </a:rPr>
              <a:t> PA </a:t>
            </a:r>
            <a:r>
              <a:rPr lang="en-US" sz="1200" dirty="0" err="1" smtClean="0">
                <a:solidFill>
                  <a:srgbClr val="7030A0"/>
                </a:solidFill>
                <a:latin typeface="Times New Roman" panose="02020603050405020304" pitchFamily="18" charset="0"/>
                <a:cs typeface="Times New Roman" panose="02020603050405020304" pitchFamily="18" charset="0"/>
              </a:rPr>
              <a:t>bồi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thường</a:t>
            </a:r>
            <a:r>
              <a:rPr lang="en-US" sz="1200" dirty="0" smtClean="0">
                <a:solidFill>
                  <a:srgbClr val="7030A0"/>
                </a:solidFill>
                <a:latin typeface="Times New Roman" panose="02020603050405020304" pitchFamily="18" charset="0"/>
                <a:cs typeface="Times New Roman" panose="02020603050405020304" pitchFamily="18" charset="0"/>
              </a:rPr>
              <a:t> TĐC,… </a:t>
            </a:r>
            <a:r>
              <a:rPr lang="en-US" sz="1200" dirty="0" err="1" smtClean="0">
                <a:solidFill>
                  <a:srgbClr val="7030A0"/>
                </a:solidFill>
                <a:latin typeface="Times New Roman" panose="02020603050405020304" pitchFamily="18" charset="0"/>
                <a:cs typeface="Times New Roman" panose="02020603050405020304" pitchFamily="18" charset="0"/>
              </a:rPr>
              <a:t>Diên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tích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căn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hộ</a:t>
            </a:r>
            <a:r>
              <a:rPr lang="en-US" sz="1200" dirty="0" smtClean="0">
                <a:solidFill>
                  <a:srgbClr val="7030A0"/>
                </a:solidFill>
                <a:latin typeface="Times New Roman" panose="02020603050405020304" pitchFamily="18" charset="0"/>
                <a:cs typeface="Times New Roman" panose="02020603050405020304" pitchFamily="18" charset="0"/>
              </a:rPr>
              <a:t> TĐC </a:t>
            </a:r>
            <a:r>
              <a:rPr lang="en-US" sz="1200" dirty="0" err="1" smtClean="0">
                <a:solidFill>
                  <a:srgbClr val="7030A0"/>
                </a:solidFill>
                <a:latin typeface="Times New Roman" panose="02020603050405020304" pitchFamily="18" charset="0"/>
                <a:cs typeface="Times New Roman" panose="02020603050405020304" pitchFamily="18" charset="0"/>
              </a:rPr>
              <a:t>không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được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thấp</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hơn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diện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tích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theo</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quy</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chuẩn</a:t>
            </a:r>
            <a:r>
              <a:rPr lang="en-US" sz="1200" dirty="0" smtClean="0">
                <a:solidFill>
                  <a:srgbClr val="7030A0"/>
                </a:solidFill>
                <a:latin typeface="Times New Roman" panose="02020603050405020304" pitchFamily="18" charset="0"/>
                <a:cs typeface="Times New Roman" panose="02020603050405020304" pitchFamily="18" charset="0"/>
              </a:rPr>
              <a:t>, chi </a:t>
            </a:r>
            <a:r>
              <a:rPr lang="en-US" sz="1200" dirty="0" err="1" smtClean="0">
                <a:solidFill>
                  <a:srgbClr val="7030A0"/>
                </a:solidFill>
                <a:latin typeface="Times New Roman" panose="02020603050405020304" pitchFamily="18" charset="0"/>
                <a:cs typeface="Times New Roman" panose="02020603050405020304" pitchFamily="18" charset="0"/>
              </a:rPr>
              <a:t>phí</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tổ</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chức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thực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hiện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bồi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thường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hỗ</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trợ</a:t>
            </a:r>
            <a:r>
              <a:rPr lang="en-US" sz="1200" dirty="0" smtClean="0">
                <a:solidFill>
                  <a:srgbClr val="7030A0"/>
                </a:solidFill>
                <a:latin typeface="Times New Roman" panose="02020603050405020304" pitchFamily="18" charset="0"/>
                <a:cs typeface="Times New Roman" panose="02020603050405020304" pitchFamily="18" charset="0"/>
              </a:rPr>
              <a:t> TĐC </a:t>
            </a:r>
            <a:r>
              <a:rPr lang="en-US" sz="1200" dirty="0" err="1" smtClean="0">
                <a:solidFill>
                  <a:srgbClr val="7030A0"/>
                </a:solidFill>
                <a:latin typeface="Times New Roman" panose="02020603050405020304" pitchFamily="18" charset="0"/>
                <a:cs typeface="Times New Roman" panose="02020603050405020304" pitchFamily="18" charset="0"/>
              </a:rPr>
              <a:t>và</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bố</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trí</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chỗ</a:t>
            </a:r>
            <a:r>
              <a:rPr lang="en-US" sz="1200" dirty="0" smtClean="0">
                <a:solidFill>
                  <a:srgbClr val="7030A0"/>
                </a:solidFill>
                <a:latin typeface="Times New Roman" panose="02020603050405020304" pitchFamily="18" charset="0"/>
                <a:cs typeface="Times New Roman" panose="02020603050405020304" pitchFamily="18" charset="0"/>
              </a:rPr>
              <a:t> ở </a:t>
            </a:r>
            <a:r>
              <a:rPr lang="en-US" sz="1200" dirty="0" err="1" smtClean="0">
                <a:solidFill>
                  <a:srgbClr val="7030A0"/>
                </a:solidFill>
                <a:latin typeface="Times New Roman" panose="02020603050405020304" pitchFamily="18" charset="0"/>
                <a:cs typeface="Times New Roman" panose="02020603050405020304" pitchFamily="18" charset="0"/>
              </a:rPr>
              <a:t>tạm</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thời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xác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định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trong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tổng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mức</a:t>
            </a:r>
            <a:r>
              <a:rPr lang="en-US" sz="1200" dirty="0" smtClean="0">
                <a:solidFill>
                  <a:srgbClr val="7030A0"/>
                </a:solidFill>
                <a:latin typeface="Times New Roman" panose="02020603050405020304" pitchFamily="18" charset="0"/>
                <a:cs typeface="Times New Roman" panose="02020603050405020304" pitchFamily="18" charset="0"/>
              </a:rPr>
              <a:t> ĐT</a:t>
            </a:r>
            <a:endParaRPr lang="en-US" sz="1200" dirty="0">
              <a:solidFill>
                <a:srgbClr val="7030A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1487577" y="1356339"/>
            <a:ext cx="2064989" cy="276999"/>
          </a:xfrm>
          <a:prstGeom prst="rect">
            <a:avLst/>
          </a:prstGeom>
        </p:spPr>
        <p:txBody>
          <a:bodyPr wrap="none">
            <a:spAutoFit/>
          </a:bodyPr>
          <a:lstStyle/>
          <a:p>
            <a:pPr algn="ctr"/>
            <a:r>
              <a:rPr lang="en-US" sz="1200" dirty="0" err="1">
                <a:solidFill>
                  <a:srgbClr val="FF0000"/>
                </a:solidFill>
                <a:latin typeface="Times New Roman" panose="02020603050405020304" pitchFamily="18" charset="0"/>
                <a:cs typeface="Times New Roman" panose="02020603050405020304" pitchFamily="18" charset="0"/>
              </a:rPr>
              <a:t>Nghị</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định</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số</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smtClean="0">
                <a:solidFill>
                  <a:srgbClr val="FF0000"/>
                </a:solidFill>
                <a:latin typeface="Times New Roman" panose="02020603050405020304" pitchFamily="18" charset="0"/>
                <a:cs typeface="Times New Roman" panose="02020603050405020304" pitchFamily="18" charset="0"/>
              </a:rPr>
              <a:t>98/2024/NĐ-CP</a:t>
            </a:r>
            <a:endParaRPr lang="en-US" sz="1200" dirty="0">
              <a:solidFill>
                <a:srgbClr val="FF0000"/>
              </a:solidFill>
              <a:latin typeface="Times New Roman" panose="02020603050405020304" pitchFamily="18" charset="0"/>
              <a:cs typeface="Times New Roman" panose="02020603050405020304" pitchFamily="18" charset="0"/>
            </a:endParaRPr>
          </a:p>
        </p:txBody>
      </p:sp>
      <p:cxnSp>
        <p:nvCxnSpPr>
          <p:cNvPr id="17" name="Elbow Connector 16"/>
          <p:cNvCxnSpPr/>
          <p:nvPr/>
        </p:nvCxnSpPr>
        <p:spPr>
          <a:xfrm>
            <a:off x="893245" y="1377567"/>
            <a:ext cx="594332" cy="165189"/>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051133" y="1698952"/>
            <a:ext cx="4016524" cy="461665"/>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200" dirty="0" err="1">
                <a:solidFill>
                  <a:srgbClr val="FF0000"/>
                </a:solidFill>
                <a:latin typeface="Times New Roman" panose="02020603050405020304" pitchFamily="18" charset="0"/>
                <a:cs typeface="Times New Roman" panose="02020603050405020304" pitchFamily="18" charset="0"/>
              </a:rPr>
              <a:t>Bồi</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thường</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smtClean="0">
                <a:solidFill>
                  <a:srgbClr val="FF0000"/>
                </a:solidFill>
                <a:latin typeface="Times New Roman" panose="02020603050405020304" pitchFamily="18" charset="0"/>
                <a:cs typeface="Times New Roman" panose="02020603050405020304" pitchFamily="18" charset="0"/>
              </a:rPr>
              <a:t>TĐC </a:t>
            </a:r>
            <a:r>
              <a:rPr lang="en-US" sz="1200" dirty="0" err="1">
                <a:solidFill>
                  <a:srgbClr val="FF0000"/>
                </a:solidFill>
                <a:latin typeface="Times New Roman" panose="02020603050405020304" pitchFamily="18" charset="0"/>
                <a:cs typeface="Times New Roman" panose="02020603050405020304" pitchFamily="18" charset="0"/>
              </a:rPr>
              <a:t>nhà</a:t>
            </a:r>
            <a:r>
              <a:rPr lang="en-US" sz="1200" dirty="0">
                <a:solidFill>
                  <a:srgbClr val="FF0000"/>
                </a:solidFill>
                <a:latin typeface="Times New Roman" panose="02020603050405020304" pitchFamily="18" charset="0"/>
                <a:cs typeface="Times New Roman" panose="02020603050405020304" pitchFamily="18" charset="0"/>
              </a:rPr>
              <a:t> ở, </a:t>
            </a:r>
            <a:r>
              <a:rPr lang="en-US" sz="1200" dirty="0" err="1">
                <a:solidFill>
                  <a:srgbClr val="FF0000"/>
                </a:solidFill>
                <a:latin typeface="Times New Roman" panose="02020603050405020304" pitchFamily="18" charset="0"/>
                <a:cs typeface="Times New Roman" panose="02020603050405020304" pitchFamily="18" charset="0"/>
              </a:rPr>
              <a:t>công</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trình</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xây</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dựng</a:t>
            </a:r>
            <a:r>
              <a:rPr lang="en-US" sz="1200" dirty="0">
                <a:solidFill>
                  <a:srgbClr val="FF0000"/>
                </a:solidFill>
                <a:latin typeface="Times New Roman" panose="02020603050405020304" pitchFamily="18" charset="0"/>
                <a:cs typeface="Times New Roman" panose="02020603050405020304" pitchFamily="18" charset="0"/>
              </a:rPr>
              <a:t> </a:t>
            </a:r>
            <a:r>
              <a:rPr lang="en-US" sz="1200" b="1" u="sng" dirty="0" err="1">
                <a:solidFill>
                  <a:srgbClr val="FF0000"/>
                </a:solidFill>
                <a:latin typeface="Times New Roman" panose="02020603050405020304" pitchFamily="18" charset="0"/>
                <a:cs typeface="Times New Roman" panose="02020603050405020304" pitchFamily="18" charset="0"/>
              </a:rPr>
              <a:t>không</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thuộc</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tài</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sản</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công</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Điều</a:t>
            </a:r>
            <a:r>
              <a:rPr lang="en-US" sz="1200" dirty="0">
                <a:solidFill>
                  <a:srgbClr val="FF0000"/>
                </a:solidFill>
                <a:latin typeface="Times New Roman" panose="02020603050405020304" pitchFamily="18" charset="0"/>
                <a:cs typeface="Times New Roman" panose="02020603050405020304" pitchFamily="18" charset="0"/>
              </a:rPr>
              <a:t> 28 – </a:t>
            </a:r>
            <a:r>
              <a:rPr lang="en-US" sz="1200" dirty="0" smtClean="0">
                <a:solidFill>
                  <a:srgbClr val="FF0000"/>
                </a:solidFill>
                <a:latin typeface="Times New Roman" panose="02020603050405020304" pitchFamily="18" charset="0"/>
                <a:cs typeface="Times New Roman" panose="02020603050405020304" pitchFamily="18" charset="0"/>
              </a:rPr>
              <a:t>32)</a:t>
            </a:r>
            <a:endParaRPr lang="en-US" sz="1200"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805599" y="4243707"/>
            <a:ext cx="8056390" cy="301493"/>
          </a:xfrm>
          <a:prstGeom prst="rect">
            <a:avLst/>
          </a:prstGeom>
        </p:spPr>
        <p:txBody>
          <a:bodyPr wrap="square">
            <a:spAutoFit/>
          </a:bodyPr>
          <a:lstStyle/>
          <a:p>
            <a:pPr algn="just">
              <a:lnSpc>
                <a:spcPts val="1750"/>
              </a:lnSpc>
              <a:spcBef>
                <a:spcPts val="600"/>
              </a:spcBef>
              <a:spcAft>
                <a:spcPts val="600"/>
              </a:spcAft>
            </a:pPr>
            <a:r>
              <a:rPr lang="en-US" sz="1200" dirty="0" smtClean="0">
                <a:solidFill>
                  <a:srgbClr val="FF0000"/>
                </a:solidFill>
                <a:latin typeface="Times New Roman" panose="02020603050405020304" pitchFamily="18" charset="0"/>
                <a:cs typeface="Times New Roman" panose="02020603050405020304" pitchFamily="18" charset="0"/>
              </a:rPr>
              <a:t>4</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Việc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bố</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trí</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nhà</a:t>
            </a:r>
            <a:r>
              <a:rPr lang="en-US" sz="1200" dirty="0" smtClean="0">
                <a:solidFill>
                  <a:srgbClr val="7030A0"/>
                </a:solidFill>
                <a:latin typeface="Times New Roman" panose="02020603050405020304" pitchFamily="18" charset="0"/>
                <a:cs typeface="Times New Roman" panose="02020603050405020304" pitchFamily="18" charset="0"/>
              </a:rPr>
              <a:t> ở TĐC </a:t>
            </a:r>
            <a:r>
              <a:rPr lang="en-US" sz="1200" dirty="0" err="1" smtClean="0">
                <a:solidFill>
                  <a:srgbClr val="7030A0"/>
                </a:solidFill>
                <a:latin typeface="Times New Roman" panose="02020603050405020304" pitchFamily="18" charset="0"/>
                <a:cs typeface="Times New Roman" panose="02020603050405020304" pitchFamily="18" charset="0"/>
              </a:rPr>
              <a:t>được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thực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hiện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thông</a:t>
            </a:r>
            <a:r>
              <a:rPr lang="en-US" sz="1200" dirty="0" smtClean="0">
                <a:solidFill>
                  <a:srgbClr val="7030A0"/>
                </a:solidFill>
                <a:latin typeface="Times New Roman" panose="02020603050405020304" pitchFamily="18" charset="0"/>
                <a:cs typeface="Times New Roman" panose="02020603050405020304" pitchFamily="18" charset="0"/>
              </a:rPr>
              <a:t> qua </a:t>
            </a:r>
            <a:r>
              <a:rPr lang="en-US" sz="1200" dirty="0" err="1" smtClean="0">
                <a:solidFill>
                  <a:srgbClr val="7030A0"/>
                </a:solidFill>
                <a:latin typeface="Times New Roman" panose="02020603050405020304" pitchFamily="18" charset="0"/>
                <a:cs typeface="Times New Roman" panose="02020603050405020304" pitchFamily="18" charset="0"/>
              </a:rPr>
              <a:t>hợp</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đồng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hình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thức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bồi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thường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được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ghi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rõ</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trong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phương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án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bồi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thường</a:t>
            </a:r>
            <a:endParaRPr lang="en-US" sz="1200" dirty="0">
              <a:solidFill>
                <a:srgbClr val="7030A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805599" y="4595255"/>
            <a:ext cx="8056390" cy="553998"/>
          </a:xfrm>
          <a:prstGeom prst="rect">
            <a:avLst/>
          </a:prstGeom>
        </p:spPr>
        <p:txBody>
          <a:bodyPr wrap="square">
            <a:spAutoFit/>
          </a:bodyPr>
          <a:lstStyle/>
          <a:p>
            <a:pPr algn="just">
              <a:lnSpc>
                <a:spcPts val="1750"/>
              </a:lnSpc>
              <a:spcBef>
                <a:spcPts val="600"/>
              </a:spcBef>
              <a:spcAft>
                <a:spcPts val="600"/>
              </a:spcAft>
            </a:pPr>
            <a:r>
              <a:rPr lang="en-US" sz="1200" dirty="0" smtClean="0">
                <a:solidFill>
                  <a:srgbClr val="FF0000"/>
                </a:solidFill>
                <a:latin typeface="Times New Roman" panose="02020603050405020304" pitchFamily="18" charset="0"/>
                <a:cs typeface="Times New Roman" panose="02020603050405020304" pitchFamily="18" charset="0"/>
              </a:rPr>
              <a:t>5</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Đối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với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phần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diện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tích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khác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không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phải</a:t>
            </a:r>
            <a:r>
              <a:rPr lang="en-US" sz="1200" dirty="0" smtClean="0">
                <a:solidFill>
                  <a:srgbClr val="7030A0"/>
                </a:solidFill>
                <a:latin typeface="Times New Roman" panose="02020603050405020304" pitchFamily="18" charset="0"/>
                <a:cs typeface="Times New Roman" panose="02020603050405020304" pitchFamily="18" charset="0"/>
              </a:rPr>
              <a:t> NCC </a:t>
            </a:r>
            <a:r>
              <a:rPr lang="en-US" sz="1200" dirty="0" err="1" smtClean="0">
                <a:solidFill>
                  <a:srgbClr val="7030A0"/>
                </a:solidFill>
                <a:latin typeface="Times New Roman" panose="02020603050405020304" pitchFamily="18" charset="0"/>
                <a:cs typeface="Times New Roman" panose="02020603050405020304" pitchFamily="18" charset="0"/>
              </a:rPr>
              <a:t>nhưng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thuộc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khu</a:t>
            </a:r>
            <a:r>
              <a:rPr lang="en-US" sz="1200" dirty="0" smtClean="0">
                <a:solidFill>
                  <a:srgbClr val="7030A0"/>
                </a:solidFill>
                <a:latin typeface="Times New Roman" panose="02020603050405020304" pitchFamily="18" charset="0"/>
                <a:cs typeface="Times New Roman" panose="02020603050405020304" pitchFamily="18" charset="0"/>
              </a:rPr>
              <a:t> CC </a:t>
            </a:r>
            <a:r>
              <a:rPr lang="en-US" sz="1200" dirty="0" err="1" smtClean="0">
                <a:solidFill>
                  <a:srgbClr val="7030A0"/>
                </a:solidFill>
                <a:latin typeface="Times New Roman" panose="02020603050405020304" pitchFamily="18" charset="0"/>
                <a:cs typeface="Times New Roman" panose="02020603050405020304" pitchFamily="18" charset="0"/>
              </a:rPr>
              <a:t>phải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cải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tạo</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xây</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dựng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lại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thì</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bồi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thường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hỗ</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trợ</a:t>
            </a:r>
            <a:r>
              <a:rPr lang="en-US" sz="1200" dirty="0" smtClean="0">
                <a:solidFill>
                  <a:srgbClr val="7030A0"/>
                </a:solidFill>
                <a:latin typeface="Times New Roman" panose="02020603050405020304" pitchFamily="18" charset="0"/>
                <a:cs typeface="Times New Roman" panose="02020603050405020304" pitchFamily="18" charset="0"/>
              </a:rPr>
              <a:t>, TĐC, </a:t>
            </a:r>
            <a:r>
              <a:rPr lang="en-US" sz="1200" dirty="0" err="1" smtClean="0">
                <a:solidFill>
                  <a:srgbClr val="7030A0"/>
                </a:solidFill>
                <a:latin typeface="Times New Roman" panose="02020603050405020304" pitchFamily="18" charset="0"/>
                <a:cs typeface="Times New Roman" panose="02020603050405020304" pitchFamily="18" charset="0"/>
              </a:rPr>
              <a:t>bố</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trí</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chỗ</a:t>
            </a:r>
            <a:r>
              <a:rPr lang="en-US" sz="1200" dirty="0" smtClean="0">
                <a:solidFill>
                  <a:srgbClr val="7030A0"/>
                </a:solidFill>
                <a:latin typeface="Times New Roman" panose="02020603050405020304" pitchFamily="18" charset="0"/>
                <a:cs typeface="Times New Roman" panose="02020603050405020304" pitchFamily="18" charset="0"/>
              </a:rPr>
              <a:t> ở </a:t>
            </a:r>
            <a:r>
              <a:rPr lang="en-US" sz="1200" dirty="0" err="1" smtClean="0">
                <a:solidFill>
                  <a:srgbClr val="7030A0"/>
                </a:solidFill>
                <a:latin typeface="Times New Roman" panose="02020603050405020304" pitchFamily="18" charset="0"/>
                <a:cs typeface="Times New Roman" panose="02020603050405020304" pitchFamily="18" charset="0"/>
              </a:rPr>
              <a:t>tạm</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thời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theo</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quy</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định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của</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Chính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phủ</a:t>
            </a:r>
            <a:endParaRPr lang="en-US" sz="12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4986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46"/>
          <p:cNvSpPr txBox="1">
            <a:spLocks noGrp="1"/>
          </p:cNvSpPr>
          <p:nvPr>
            <p:ph type="title"/>
          </p:nvPr>
        </p:nvSpPr>
        <p:spPr>
          <a:xfrm>
            <a:off x="661037" y="2954727"/>
            <a:ext cx="1798797" cy="45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400" dirty="0" smtClean="0">
                <a:solidFill>
                  <a:srgbClr val="FF0000"/>
                </a:solidFill>
                <a:latin typeface="Times New Roman" panose="02020603050405020304" pitchFamily="18" charset="0"/>
                <a:ea typeface="Arial"/>
                <a:cs typeface="Times New Roman" panose="02020603050405020304" pitchFamily="18" charset="0"/>
                <a:sym typeface="Arial"/>
              </a:rPr>
              <a:t>ĐỐI VỚI CĂN HỘ CHUNG CƯ KHÔNG THUỘC TÀI SẢN CÔNG </a:t>
            </a:r>
            <a:r>
              <a:rPr lang="en" sz="1400" b="0" dirty="0" smtClean="0">
                <a:solidFill>
                  <a:srgbClr val="FF0000"/>
                </a:solidFill>
                <a:latin typeface="Times New Roman" panose="02020603050405020304" pitchFamily="18" charset="0"/>
                <a:ea typeface="Arial"/>
                <a:cs typeface="Times New Roman" panose="02020603050405020304" pitchFamily="18" charset="0"/>
                <a:sym typeface="Arial"/>
              </a:rPr>
              <a:t>(</a:t>
            </a:r>
            <a:r>
              <a:rPr lang="en" sz="1400" b="0" dirty="0">
                <a:solidFill>
                  <a:srgbClr val="FF0000"/>
                </a:solidFill>
                <a:latin typeface="Times New Roman" panose="02020603050405020304" pitchFamily="18" charset="0"/>
                <a:ea typeface="Arial"/>
                <a:cs typeface="Times New Roman" panose="02020603050405020304" pitchFamily="18" charset="0"/>
                <a:sym typeface="Arial"/>
              </a:rPr>
              <a:t>Điều 28 Nghị định 98/2024/NĐ-CP)</a:t>
            </a:r>
            <a:endParaRPr sz="1400" b="0" dirty="0">
              <a:solidFill>
                <a:srgbClr val="FF0000"/>
              </a:solidFill>
              <a:latin typeface="Times New Roman" panose="02020603050405020304" pitchFamily="18" charset="0"/>
              <a:ea typeface="Arial"/>
              <a:cs typeface="Times New Roman" panose="02020603050405020304" pitchFamily="18" charset="0"/>
              <a:sym typeface="Arial"/>
            </a:endParaRPr>
          </a:p>
        </p:txBody>
      </p:sp>
      <p:grpSp>
        <p:nvGrpSpPr>
          <p:cNvPr id="689" name="Google Shape;689;p46"/>
          <p:cNvGrpSpPr/>
          <p:nvPr/>
        </p:nvGrpSpPr>
        <p:grpSpPr>
          <a:xfrm>
            <a:off x="8132111" y="265324"/>
            <a:ext cx="583790" cy="549355"/>
            <a:chOff x="1649829" y="1700610"/>
            <a:chExt cx="470343" cy="439203"/>
          </a:xfrm>
        </p:grpSpPr>
        <p:sp>
          <p:nvSpPr>
            <p:cNvPr id="690" name="Google Shape;690;p46"/>
            <p:cNvSpPr/>
            <p:nvPr/>
          </p:nvSpPr>
          <p:spPr>
            <a:xfrm>
              <a:off x="1767926" y="2025006"/>
              <a:ext cx="96769" cy="114806"/>
            </a:xfrm>
            <a:custGeom>
              <a:avLst/>
              <a:gdLst/>
              <a:ahLst/>
              <a:cxnLst/>
              <a:rect l="l" t="t" r="r" b="b"/>
              <a:pathLst>
                <a:path w="1706" h="2024" extrusionOk="0">
                  <a:moveTo>
                    <a:pt x="854" y="1"/>
                  </a:moveTo>
                  <a:lnTo>
                    <a:pt x="549" y="675"/>
                  </a:lnTo>
                  <a:lnTo>
                    <a:pt x="1" y="1013"/>
                  </a:lnTo>
                  <a:lnTo>
                    <a:pt x="549" y="1350"/>
                  </a:lnTo>
                  <a:lnTo>
                    <a:pt x="854" y="2024"/>
                  </a:lnTo>
                  <a:lnTo>
                    <a:pt x="1157" y="1350"/>
                  </a:lnTo>
                  <a:lnTo>
                    <a:pt x="1706" y="1013"/>
                  </a:lnTo>
                  <a:lnTo>
                    <a:pt x="1157" y="675"/>
                  </a:lnTo>
                  <a:lnTo>
                    <a:pt x="8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6"/>
            <p:cNvSpPr/>
            <p:nvPr/>
          </p:nvSpPr>
          <p:spPr>
            <a:xfrm>
              <a:off x="1977345" y="1767315"/>
              <a:ext cx="142827" cy="169600"/>
            </a:xfrm>
            <a:custGeom>
              <a:avLst/>
              <a:gdLst/>
              <a:ahLst/>
              <a:cxnLst/>
              <a:rect l="l" t="t" r="r" b="b"/>
              <a:pathLst>
                <a:path w="2518" h="2990" extrusionOk="0">
                  <a:moveTo>
                    <a:pt x="1258" y="1"/>
                  </a:moveTo>
                  <a:lnTo>
                    <a:pt x="810" y="996"/>
                  </a:lnTo>
                  <a:lnTo>
                    <a:pt x="0" y="1495"/>
                  </a:lnTo>
                  <a:lnTo>
                    <a:pt x="810" y="1993"/>
                  </a:lnTo>
                  <a:lnTo>
                    <a:pt x="1258" y="2989"/>
                  </a:lnTo>
                  <a:lnTo>
                    <a:pt x="1707" y="1993"/>
                  </a:lnTo>
                  <a:lnTo>
                    <a:pt x="2517" y="1495"/>
                  </a:lnTo>
                  <a:lnTo>
                    <a:pt x="1707" y="996"/>
                  </a:lnTo>
                  <a:lnTo>
                    <a:pt x="12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6"/>
            <p:cNvSpPr/>
            <p:nvPr/>
          </p:nvSpPr>
          <p:spPr>
            <a:xfrm>
              <a:off x="1649829" y="1700610"/>
              <a:ext cx="64550" cy="76632"/>
            </a:xfrm>
            <a:custGeom>
              <a:avLst/>
              <a:gdLst/>
              <a:ahLst/>
              <a:cxnLst/>
              <a:rect l="l" t="t" r="r" b="b"/>
              <a:pathLst>
                <a:path w="1138" h="1351" extrusionOk="0">
                  <a:moveTo>
                    <a:pt x="569" y="1"/>
                  </a:moveTo>
                  <a:lnTo>
                    <a:pt x="366" y="451"/>
                  </a:lnTo>
                  <a:lnTo>
                    <a:pt x="1" y="675"/>
                  </a:lnTo>
                  <a:lnTo>
                    <a:pt x="366" y="901"/>
                  </a:lnTo>
                  <a:lnTo>
                    <a:pt x="569" y="1351"/>
                  </a:lnTo>
                  <a:lnTo>
                    <a:pt x="771" y="901"/>
                  </a:lnTo>
                  <a:lnTo>
                    <a:pt x="1137" y="675"/>
                  </a:lnTo>
                  <a:lnTo>
                    <a:pt x="771" y="451"/>
                  </a:lnTo>
                  <a:lnTo>
                    <a:pt x="5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5" name="Straight Connector 34"/>
          <p:cNvCxnSpPr/>
          <p:nvPr/>
        </p:nvCxnSpPr>
        <p:spPr>
          <a:xfrm>
            <a:off x="3162587" y="742877"/>
            <a:ext cx="0" cy="4400623"/>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sp>
        <p:nvSpPr>
          <p:cNvPr id="38" name="Google Shape;593;p44"/>
          <p:cNvSpPr txBox="1">
            <a:spLocks noGrp="1"/>
          </p:cNvSpPr>
          <p:nvPr>
            <p:ph type="title" idx="3"/>
          </p:nvPr>
        </p:nvSpPr>
        <p:spPr>
          <a:xfrm>
            <a:off x="723468" y="1274374"/>
            <a:ext cx="1673936" cy="457200"/>
          </a:xfrm>
          <a:prstGeom prst="rect">
            <a:avLst/>
          </a:prstGeom>
        </p:spPr>
        <p:txBody>
          <a:bodyPr spcFirstLastPara="1" wrap="square" lIns="91425" tIns="91425" rIns="91425" bIns="91425" anchor="b" anchorCtr="0">
            <a:noAutofit/>
          </a:bodyPr>
          <a:lstStyle/>
          <a:p>
            <a:pPr marL="0" indent="0">
              <a:buSzPts val="2400"/>
            </a:pPr>
            <a:r>
              <a:rPr lang="en" sz="3000" b="1" dirty="0">
                <a:solidFill>
                  <a:srgbClr val="FF0000"/>
                </a:solidFill>
                <a:latin typeface="Lexend Deca"/>
                <a:ea typeface="Lexend Deca"/>
                <a:cs typeface="Lexend Deca"/>
                <a:sym typeface="Lexend Deca"/>
              </a:rPr>
              <a:t>1</a:t>
            </a:r>
            <a:endParaRPr sz="3000" b="1" dirty="0">
              <a:solidFill>
                <a:srgbClr val="FF0000"/>
              </a:solidFill>
              <a:latin typeface="Lexend Deca"/>
              <a:ea typeface="Lexend Deca"/>
              <a:cs typeface="Lexend Deca"/>
              <a:sym typeface="Lexend Deca"/>
            </a:endParaRPr>
          </a:p>
        </p:txBody>
      </p:sp>
      <p:sp>
        <p:nvSpPr>
          <p:cNvPr id="6" name="Rectangle 5"/>
          <p:cNvSpPr/>
          <p:nvPr/>
        </p:nvSpPr>
        <p:spPr>
          <a:xfrm>
            <a:off x="3357192" y="756931"/>
            <a:ext cx="5786808" cy="310341"/>
          </a:xfrm>
          <a:prstGeom prst="rect">
            <a:avLst/>
          </a:prstGeom>
        </p:spPr>
        <p:txBody>
          <a:bodyPr wrap="square">
            <a:spAutoFit/>
          </a:bodyPr>
          <a:lstStyle/>
          <a:p>
            <a:pPr algn="just">
              <a:lnSpc>
                <a:spcPts val="1700"/>
              </a:lnSpc>
              <a:spcBef>
                <a:spcPts val="600"/>
              </a:spcBef>
              <a:spcAft>
                <a:spcPts val="600"/>
              </a:spcAft>
            </a:pPr>
            <a:r>
              <a:rPr lang="en-US" b="1" dirty="0" err="1">
                <a:solidFill>
                  <a:srgbClr val="FF0000"/>
                </a:solidFill>
                <a:effectLst/>
                <a:latin typeface="Times New Roman" panose="02020603050405020304" pitchFamily="18" charset="0"/>
                <a:ea typeface="SimSun" panose="02010600030101010101" pitchFamily="2" charset="-122"/>
                <a:cs typeface="Microsoft Uighur"/>
              </a:rPr>
              <a:t>Đối</a:t>
            </a:r>
            <a:r>
              <a:rPr lang="en-US" b="1" dirty="0">
                <a:solidFill>
                  <a:srgbClr val="FF0000"/>
                </a:solidFill>
                <a:effectLst/>
                <a:latin typeface="Times New Roman" panose="02020603050405020304" pitchFamily="18" charset="0"/>
                <a:ea typeface="SimSun" panose="02010600030101010101" pitchFamily="2" charset="-122"/>
                <a:cs typeface="Microsoft Uighur"/>
              </a:rPr>
              <a:t> </a:t>
            </a:r>
            <a:r>
              <a:rPr lang="en-US" b="1" dirty="0" err="1">
                <a:solidFill>
                  <a:srgbClr val="FF0000"/>
                </a:solidFill>
                <a:effectLst/>
                <a:latin typeface="Times New Roman" panose="02020603050405020304" pitchFamily="18" charset="0"/>
                <a:ea typeface="SimSun" panose="02010600030101010101" pitchFamily="2" charset="-122"/>
                <a:cs typeface="Microsoft Uighur"/>
              </a:rPr>
              <a:t>với</a:t>
            </a:r>
            <a:r>
              <a:rPr lang="en-US" b="1" dirty="0">
                <a:solidFill>
                  <a:srgbClr val="FF0000"/>
                </a:solidFill>
                <a:effectLst/>
                <a:latin typeface="Times New Roman" panose="02020603050405020304" pitchFamily="18" charset="0"/>
                <a:ea typeface="SimSun" panose="02010600030101010101" pitchFamily="2" charset="-122"/>
                <a:cs typeface="Microsoft Uighur"/>
              </a:rPr>
              <a:t> </a:t>
            </a:r>
            <a:r>
              <a:rPr lang="en-US" b="1" dirty="0" err="1">
                <a:solidFill>
                  <a:srgbClr val="FF0000"/>
                </a:solidFill>
                <a:effectLst/>
                <a:latin typeface="Times New Roman" panose="02020603050405020304" pitchFamily="18" charset="0"/>
                <a:ea typeface="SimSun" panose="02010600030101010101" pitchFamily="2" charset="-122"/>
                <a:cs typeface="Microsoft Uighur"/>
              </a:rPr>
              <a:t>căn</a:t>
            </a:r>
            <a:r>
              <a:rPr lang="en-US" b="1" dirty="0">
                <a:solidFill>
                  <a:srgbClr val="FF0000"/>
                </a:solidFill>
                <a:effectLst/>
                <a:latin typeface="Times New Roman" panose="02020603050405020304" pitchFamily="18" charset="0"/>
                <a:ea typeface="SimSun" panose="02010600030101010101" pitchFamily="2" charset="-122"/>
                <a:cs typeface="Microsoft Uighur"/>
              </a:rPr>
              <a:t> </a:t>
            </a:r>
            <a:r>
              <a:rPr lang="en-US" b="1" dirty="0" err="1">
                <a:solidFill>
                  <a:srgbClr val="FF0000"/>
                </a:solidFill>
                <a:effectLst/>
                <a:latin typeface="Times New Roman" panose="02020603050405020304" pitchFamily="18" charset="0"/>
                <a:ea typeface="SimSun" panose="02010600030101010101" pitchFamily="2" charset="-122"/>
                <a:cs typeface="Microsoft Uighur"/>
              </a:rPr>
              <a:t>hộ</a:t>
            </a:r>
            <a:r>
              <a:rPr lang="en-US" b="1" dirty="0">
                <a:solidFill>
                  <a:srgbClr val="FF0000"/>
                </a:solidFill>
                <a:effectLst/>
                <a:latin typeface="Times New Roman" panose="02020603050405020304" pitchFamily="18" charset="0"/>
                <a:ea typeface="SimSun" panose="02010600030101010101" pitchFamily="2" charset="-122"/>
                <a:cs typeface="Microsoft Uighur"/>
              </a:rPr>
              <a:t> </a:t>
            </a:r>
            <a:r>
              <a:rPr lang="en-US" b="1" dirty="0" err="1">
                <a:solidFill>
                  <a:srgbClr val="FF0000"/>
                </a:solidFill>
                <a:effectLst/>
                <a:latin typeface="Times New Roman" panose="02020603050405020304" pitchFamily="18" charset="0"/>
                <a:ea typeface="SimSun" panose="02010600030101010101" pitchFamily="2" charset="-122"/>
                <a:cs typeface="Microsoft Uighur"/>
              </a:rPr>
              <a:t>tầng</a:t>
            </a:r>
            <a:r>
              <a:rPr lang="en-US" b="1" dirty="0">
                <a:solidFill>
                  <a:srgbClr val="FF0000"/>
                </a:solidFill>
                <a:effectLst/>
                <a:latin typeface="Times New Roman" panose="02020603050405020304" pitchFamily="18" charset="0"/>
                <a:ea typeface="SimSun" panose="02010600030101010101" pitchFamily="2" charset="-122"/>
                <a:cs typeface="Microsoft Uighur"/>
              </a:rPr>
              <a:t> 1: </a:t>
            </a:r>
            <a:r>
              <a:rPr lang="en-US" b="1" dirty="0" err="1">
                <a:solidFill>
                  <a:srgbClr val="FF0000"/>
                </a:solidFill>
                <a:effectLst/>
                <a:latin typeface="Times New Roman" panose="02020603050405020304" pitchFamily="18" charset="0"/>
                <a:ea typeface="SimSun" panose="02010600030101010101" pitchFamily="2" charset="-122"/>
                <a:cs typeface="Microsoft Uighur"/>
              </a:rPr>
              <a:t>hệ</a:t>
            </a:r>
            <a:r>
              <a:rPr lang="en-US" b="1" dirty="0">
                <a:solidFill>
                  <a:srgbClr val="FF0000"/>
                </a:solidFill>
                <a:effectLst/>
                <a:latin typeface="Times New Roman" panose="02020603050405020304" pitchFamily="18" charset="0"/>
                <a:ea typeface="SimSun" panose="02010600030101010101" pitchFamily="2" charset="-122"/>
                <a:cs typeface="Microsoft Uighur"/>
              </a:rPr>
              <a:t> </a:t>
            </a:r>
            <a:r>
              <a:rPr lang="en-US" b="1" dirty="0" err="1">
                <a:solidFill>
                  <a:srgbClr val="FF0000"/>
                </a:solidFill>
                <a:effectLst/>
                <a:latin typeface="Times New Roman" panose="02020603050405020304" pitchFamily="18" charset="0"/>
                <a:ea typeface="SimSun" panose="02010600030101010101" pitchFamily="2" charset="-122"/>
                <a:cs typeface="Microsoft Uighur"/>
              </a:rPr>
              <a:t>số</a:t>
            </a:r>
            <a:r>
              <a:rPr lang="en-US" b="1" dirty="0">
                <a:solidFill>
                  <a:srgbClr val="FF0000"/>
                </a:solidFill>
                <a:effectLst/>
                <a:latin typeface="Times New Roman" panose="02020603050405020304" pitchFamily="18" charset="0"/>
                <a:ea typeface="SimSun" panose="02010600030101010101" pitchFamily="2" charset="-122"/>
                <a:cs typeface="Microsoft Uighur"/>
              </a:rPr>
              <a:t> </a:t>
            </a:r>
            <a:r>
              <a:rPr lang="en-US" b="1" dirty="0" err="1">
                <a:solidFill>
                  <a:srgbClr val="FF0000"/>
                </a:solidFill>
                <a:effectLst/>
                <a:latin typeface="Times New Roman" panose="02020603050405020304" pitchFamily="18" charset="0"/>
                <a:ea typeface="SimSun" panose="02010600030101010101" pitchFamily="2" charset="-122"/>
                <a:cs typeface="Microsoft Uighur"/>
              </a:rPr>
              <a:t>bồi</a:t>
            </a:r>
            <a:r>
              <a:rPr lang="en-US" b="1" dirty="0">
                <a:solidFill>
                  <a:srgbClr val="FF0000"/>
                </a:solidFill>
                <a:effectLst/>
                <a:latin typeface="Times New Roman" panose="02020603050405020304" pitchFamily="18" charset="0"/>
                <a:ea typeface="SimSun" panose="02010600030101010101" pitchFamily="2" charset="-122"/>
                <a:cs typeface="Microsoft Uighur"/>
              </a:rPr>
              <a:t> </a:t>
            </a:r>
            <a:r>
              <a:rPr lang="en-US" b="1" dirty="0" err="1">
                <a:solidFill>
                  <a:srgbClr val="FF0000"/>
                </a:solidFill>
                <a:effectLst/>
                <a:latin typeface="Times New Roman" panose="02020603050405020304" pitchFamily="18" charset="0"/>
                <a:ea typeface="SimSun" panose="02010600030101010101" pitchFamily="2" charset="-122"/>
                <a:cs typeface="Microsoft Uighur"/>
              </a:rPr>
              <a:t>thường</a:t>
            </a:r>
            <a:r>
              <a:rPr lang="en-US" b="1" dirty="0">
                <a:solidFill>
                  <a:srgbClr val="FF0000"/>
                </a:solidFill>
                <a:effectLst/>
                <a:latin typeface="Times New Roman" panose="02020603050405020304" pitchFamily="18" charset="0"/>
                <a:ea typeface="SimSun" panose="02010600030101010101" pitchFamily="2" charset="-122"/>
                <a:cs typeface="Microsoft Uighur"/>
              </a:rPr>
              <a:t> </a:t>
            </a:r>
            <a:r>
              <a:rPr lang="en-US" b="1" dirty="0" err="1">
                <a:solidFill>
                  <a:srgbClr val="FF0000"/>
                </a:solidFill>
                <a:effectLst/>
                <a:latin typeface="Times New Roman" panose="02020603050405020304" pitchFamily="18" charset="0"/>
                <a:ea typeface="SimSun" panose="02010600030101010101" pitchFamily="2" charset="-122"/>
                <a:cs typeface="Microsoft Uighur"/>
              </a:rPr>
              <a:t>diện</a:t>
            </a:r>
            <a:r>
              <a:rPr lang="en-US" b="1" dirty="0">
                <a:solidFill>
                  <a:srgbClr val="FF0000"/>
                </a:solidFill>
                <a:effectLst/>
                <a:latin typeface="Times New Roman" panose="02020603050405020304" pitchFamily="18" charset="0"/>
                <a:ea typeface="SimSun" panose="02010600030101010101" pitchFamily="2" charset="-122"/>
                <a:cs typeface="Microsoft Uighur"/>
              </a:rPr>
              <a:t> </a:t>
            </a:r>
            <a:r>
              <a:rPr lang="en-US" b="1" dirty="0" err="1">
                <a:solidFill>
                  <a:srgbClr val="FF0000"/>
                </a:solidFill>
                <a:effectLst/>
                <a:latin typeface="Times New Roman" panose="02020603050405020304" pitchFamily="18" charset="0"/>
                <a:ea typeface="SimSun" panose="02010600030101010101" pitchFamily="2" charset="-122"/>
                <a:cs typeface="Microsoft Uighur"/>
              </a:rPr>
              <a:t>tích</a:t>
            </a:r>
            <a:r>
              <a:rPr lang="en-US" b="1" dirty="0">
                <a:solidFill>
                  <a:srgbClr val="FF0000"/>
                </a:solidFill>
                <a:effectLst/>
                <a:latin typeface="Times New Roman" panose="02020603050405020304" pitchFamily="18" charset="0"/>
                <a:ea typeface="SimSun" panose="02010600030101010101" pitchFamily="2" charset="-122"/>
                <a:cs typeface="Microsoft Uighur"/>
              </a:rPr>
              <a:t> </a:t>
            </a:r>
            <a:r>
              <a:rPr lang="en-US" b="1" dirty="0" err="1">
                <a:solidFill>
                  <a:srgbClr val="FF0000"/>
                </a:solidFill>
                <a:effectLst/>
                <a:latin typeface="Times New Roman" panose="02020603050405020304" pitchFamily="18" charset="0"/>
                <a:ea typeface="SimSun" panose="02010600030101010101" pitchFamily="2" charset="-122"/>
                <a:cs typeface="Microsoft Uighur"/>
              </a:rPr>
              <a:t>căn</a:t>
            </a:r>
            <a:r>
              <a:rPr lang="en-US" b="1" dirty="0">
                <a:solidFill>
                  <a:srgbClr val="FF0000"/>
                </a:solidFill>
                <a:effectLst/>
                <a:latin typeface="Times New Roman" panose="02020603050405020304" pitchFamily="18" charset="0"/>
                <a:ea typeface="SimSun" panose="02010600030101010101" pitchFamily="2" charset="-122"/>
                <a:cs typeface="Microsoft Uighur"/>
              </a:rPr>
              <a:t> </a:t>
            </a:r>
            <a:r>
              <a:rPr lang="en-US" b="1" dirty="0" err="1">
                <a:solidFill>
                  <a:srgbClr val="FF0000"/>
                </a:solidFill>
                <a:effectLst/>
                <a:latin typeface="Times New Roman" panose="02020603050405020304" pitchFamily="18" charset="0"/>
                <a:ea typeface="SimSun" panose="02010600030101010101" pitchFamily="2" charset="-122"/>
                <a:cs typeface="Microsoft Uighur"/>
              </a:rPr>
              <a:t>hộ</a:t>
            </a:r>
            <a:r>
              <a:rPr lang="en-US" b="1" dirty="0">
                <a:solidFill>
                  <a:srgbClr val="FF0000"/>
                </a:solidFill>
                <a:effectLst/>
                <a:latin typeface="Times New Roman" panose="02020603050405020304" pitchFamily="18" charset="0"/>
                <a:ea typeface="SimSun" panose="02010600030101010101" pitchFamily="2" charset="-122"/>
                <a:cs typeface="Microsoft Uighur"/>
              </a:rPr>
              <a:t> </a:t>
            </a:r>
            <a:r>
              <a:rPr lang="en-US" b="1" dirty="0" err="1">
                <a:solidFill>
                  <a:srgbClr val="FF0000"/>
                </a:solidFill>
                <a:effectLst/>
                <a:latin typeface="Times New Roman" panose="02020603050405020304" pitchFamily="18" charset="0"/>
                <a:ea typeface="SimSun" panose="02010600030101010101" pitchFamily="2" charset="-122"/>
                <a:cs typeface="Microsoft Uighur"/>
              </a:rPr>
              <a:t>từ</a:t>
            </a:r>
            <a:r>
              <a:rPr lang="en-US" b="1" dirty="0">
                <a:solidFill>
                  <a:srgbClr val="FF0000"/>
                </a:solidFill>
                <a:effectLst/>
                <a:latin typeface="Times New Roman" panose="02020603050405020304" pitchFamily="18" charset="0"/>
                <a:ea typeface="SimSun" panose="02010600030101010101" pitchFamily="2" charset="-122"/>
                <a:cs typeface="Microsoft Uighur"/>
              </a:rPr>
              <a:t> 1 – 2 </a:t>
            </a:r>
            <a:r>
              <a:rPr lang="en-US" b="1" dirty="0" err="1">
                <a:solidFill>
                  <a:srgbClr val="FF0000"/>
                </a:solidFill>
                <a:effectLst/>
                <a:latin typeface="Times New Roman" panose="02020603050405020304" pitchFamily="18" charset="0"/>
                <a:ea typeface="SimSun" panose="02010600030101010101" pitchFamily="2" charset="-122"/>
                <a:cs typeface="Microsoft Uighur"/>
              </a:rPr>
              <a:t>lần</a:t>
            </a:r>
            <a:r>
              <a:rPr lang="en-US" b="1" dirty="0">
                <a:solidFill>
                  <a:srgbClr val="FF0000"/>
                </a:solidFill>
                <a:effectLst/>
                <a:latin typeface="Times New Roman" panose="02020603050405020304" pitchFamily="18" charset="0"/>
                <a:ea typeface="SimSun" panose="02010600030101010101" pitchFamily="2" charset="-122"/>
                <a:cs typeface="Microsoft Uighur"/>
              </a:rPr>
              <a:t>  </a:t>
            </a:r>
            <a:endParaRPr lang="en-US" b="1" dirty="0">
              <a:solidFill>
                <a:srgbClr val="FF0000"/>
              </a:solidFill>
              <a:effectLst/>
              <a:latin typeface="Calibri Light" panose="020F0302020204030204" pitchFamily="34" charset="0"/>
              <a:ea typeface="SimSun" panose="02010600030101010101" pitchFamily="2" charset="-122"/>
              <a:cs typeface="Microsoft Uighur"/>
            </a:endParaRPr>
          </a:p>
        </p:txBody>
      </p:sp>
      <p:sp>
        <p:nvSpPr>
          <p:cNvPr id="7" name="Rectangle 6"/>
          <p:cNvSpPr/>
          <p:nvPr/>
        </p:nvSpPr>
        <p:spPr>
          <a:xfrm>
            <a:off x="3357192" y="1040894"/>
            <a:ext cx="5484299" cy="2696059"/>
          </a:xfrm>
          <a:prstGeom prst="rect">
            <a:avLst/>
          </a:prstGeom>
        </p:spPr>
        <p:txBody>
          <a:bodyPr wrap="square">
            <a:spAutoFit/>
          </a:bodyPr>
          <a:lstStyle/>
          <a:p>
            <a:pPr algn="just">
              <a:lnSpc>
                <a:spcPts val="1700"/>
              </a:lnSpc>
              <a:spcBef>
                <a:spcPts val="600"/>
              </a:spcBef>
              <a:spcAft>
                <a:spcPts val="600"/>
              </a:spcAft>
            </a:pPr>
            <a:r>
              <a:rPr lang="nb-NO" dirty="0">
                <a:solidFill>
                  <a:schemeClr val="accent6">
                    <a:lumMod val="75000"/>
                  </a:schemeClr>
                </a:solidFill>
                <a:latin typeface="Times New Roman" panose="02020603050405020304" pitchFamily="18" charset="0"/>
                <a:cs typeface="Times New Roman" panose="02020603050405020304" pitchFamily="18" charset="0"/>
              </a:rPr>
              <a:t>Trường hợp chủ sở hữu căn hộ tại tầng 1 có một phần diện tích căn hộ để kinh doanh và dự án có bố trí một phần diện tích để kinh doanh dịch vụ, thương mại theo quy hoạch được duyệt, nếu chủ sở hữu có nhu cầu thì được </a:t>
            </a:r>
            <a:r>
              <a:rPr lang="nb-NO" b="1" dirty="0">
                <a:solidFill>
                  <a:schemeClr val="accent6">
                    <a:lumMod val="75000"/>
                  </a:schemeClr>
                </a:solidFill>
                <a:latin typeface="Times New Roman" panose="02020603050405020304" pitchFamily="18" charset="0"/>
                <a:cs typeface="Times New Roman" panose="02020603050405020304" pitchFamily="18" charset="0"/>
              </a:rPr>
              <a:t>mua hoặc thuê </a:t>
            </a:r>
            <a:r>
              <a:rPr lang="nb-NO" dirty="0">
                <a:solidFill>
                  <a:schemeClr val="accent6">
                    <a:lumMod val="75000"/>
                  </a:schemeClr>
                </a:solidFill>
                <a:latin typeface="Times New Roman" panose="02020603050405020304" pitchFamily="18" charset="0"/>
                <a:cs typeface="Times New Roman" panose="02020603050405020304" pitchFamily="18" charset="0"/>
              </a:rPr>
              <a:t>phần diện tích sàn kinh doanh th</a:t>
            </a:r>
            <a:r>
              <a:rPr lang="vi-VN" dirty="0">
                <a:solidFill>
                  <a:schemeClr val="accent6">
                    <a:lumMod val="75000"/>
                  </a:schemeClr>
                </a:solidFill>
                <a:latin typeface="Times New Roman" panose="02020603050405020304" pitchFamily="18" charset="0"/>
                <a:cs typeface="Times New Roman" panose="02020603050405020304" pitchFamily="18" charset="0"/>
              </a:rPr>
              <a:t>ương mại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dịch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vụ</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theo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thiết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kế</a:t>
            </a:r>
            <a:r>
              <a:rPr lang="nb-NO" dirty="0">
                <a:solidFill>
                  <a:schemeClr val="accent6">
                    <a:lumMod val="75000"/>
                  </a:schemeClr>
                </a:solidFill>
                <a:latin typeface="Times New Roman" panose="02020603050405020304" pitchFamily="18" charset="0"/>
                <a:cs typeface="Times New Roman" panose="02020603050405020304" pitchFamily="18" charset="0"/>
              </a:rPr>
              <a:t> được duyệt để kinh doanh; giá bán phần diện tích này được tính theo suất đầu tư xây dựng phân bổ trên 1 m2 sàn kinh doanh thương mại, dịch vụ (bao gồm cả chi phí đầu tư xây dựng hạ tầng kỹ thuật của khu vực có sàn thương mại) theo quy định của pháp luật xây dựng cộng với lợi nhuận định mức bằng 10% tổng kinh phí đầu tư phần diện tích kinh doanh thương mại tại thời điểm phê duyệt dự án đã được cơ quan có thẩm quyền thẩm định thiết kế cơ sở; giá thuê diện tích kinh doanh, dịch vụ này do các bên thỏa thuận;  </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DFD10266-8E3E-451A-A263-B1D719C188F9}"/>
              </a:ext>
            </a:extLst>
          </p:cNvPr>
          <p:cNvSpPr/>
          <p:nvPr/>
        </p:nvSpPr>
        <p:spPr>
          <a:xfrm>
            <a:off x="3369536" y="3963170"/>
            <a:ext cx="5786808" cy="310341"/>
          </a:xfrm>
          <a:prstGeom prst="rect">
            <a:avLst/>
          </a:prstGeom>
        </p:spPr>
        <p:txBody>
          <a:bodyPr wrap="square">
            <a:spAutoFit/>
          </a:bodyPr>
          <a:lstStyle/>
          <a:p>
            <a:pPr algn="just">
              <a:lnSpc>
                <a:spcPts val="1700"/>
              </a:lnSpc>
              <a:spcBef>
                <a:spcPts val="600"/>
              </a:spcBef>
              <a:spcAft>
                <a:spcPts val="600"/>
              </a:spcAft>
            </a:pPr>
            <a:r>
              <a:rPr lang="en-US" b="1" dirty="0" err="1">
                <a:solidFill>
                  <a:srgbClr val="FF0000"/>
                </a:solidFill>
                <a:effectLst/>
                <a:latin typeface="Times New Roman" panose="02020603050405020304" pitchFamily="18" charset="0"/>
                <a:ea typeface="SimSun" panose="02010600030101010101" pitchFamily="2" charset="-122"/>
                <a:cs typeface="Microsoft Uighur"/>
              </a:rPr>
              <a:t>Đối</a:t>
            </a:r>
            <a:r>
              <a:rPr lang="en-US" b="1" dirty="0">
                <a:solidFill>
                  <a:srgbClr val="FF0000"/>
                </a:solidFill>
                <a:effectLst/>
                <a:latin typeface="Times New Roman" panose="02020603050405020304" pitchFamily="18" charset="0"/>
                <a:ea typeface="SimSun" panose="02010600030101010101" pitchFamily="2" charset="-122"/>
                <a:cs typeface="Microsoft Uighur"/>
              </a:rPr>
              <a:t> </a:t>
            </a:r>
            <a:r>
              <a:rPr lang="en-US" b="1" dirty="0" err="1">
                <a:solidFill>
                  <a:srgbClr val="FF0000"/>
                </a:solidFill>
                <a:effectLst/>
                <a:latin typeface="Times New Roman" panose="02020603050405020304" pitchFamily="18" charset="0"/>
                <a:ea typeface="SimSun" panose="02010600030101010101" pitchFamily="2" charset="-122"/>
                <a:cs typeface="Microsoft Uighur"/>
              </a:rPr>
              <a:t>với</a:t>
            </a:r>
            <a:r>
              <a:rPr lang="en-US" b="1" dirty="0">
                <a:solidFill>
                  <a:srgbClr val="FF0000"/>
                </a:solidFill>
                <a:effectLst/>
                <a:latin typeface="Times New Roman" panose="02020603050405020304" pitchFamily="18" charset="0"/>
                <a:ea typeface="SimSun" panose="02010600030101010101" pitchFamily="2" charset="-122"/>
                <a:cs typeface="Microsoft Uighur"/>
              </a:rPr>
              <a:t> </a:t>
            </a:r>
            <a:r>
              <a:rPr lang="en-US" b="1" dirty="0" err="1">
                <a:solidFill>
                  <a:srgbClr val="FF0000"/>
                </a:solidFill>
                <a:effectLst/>
                <a:latin typeface="Times New Roman" panose="02020603050405020304" pitchFamily="18" charset="0"/>
                <a:ea typeface="SimSun" panose="02010600030101010101" pitchFamily="2" charset="-122"/>
                <a:cs typeface="Microsoft Uighur"/>
              </a:rPr>
              <a:t>căn</a:t>
            </a:r>
            <a:r>
              <a:rPr lang="en-US" b="1" dirty="0">
                <a:solidFill>
                  <a:srgbClr val="FF0000"/>
                </a:solidFill>
                <a:effectLst/>
                <a:latin typeface="Times New Roman" panose="02020603050405020304" pitchFamily="18" charset="0"/>
                <a:ea typeface="SimSun" panose="02010600030101010101" pitchFamily="2" charset="-122"/>
                <a:cs typeface="Microsoft Uighur"/>
              </a:rPr>
              <a:t> </a:t>
            </a:r>
            <a:r>
              <a:rPr lang="en-US" b="1" dirty="0" err="1">
                <a:solidFill>
                  <a:srgbClr val="FF0000"/>
                </a:solidFill>
                <a:effectLst/>
                <a:latin typeface="Times New Roman" panose="02020603050405020304" pitchFamily="18" charset="0"/>
                <a:ea typeface="SimSun" panose="02010600030101010101" pitchFamily="2" charset="-122"/>
                <a:cs typeface="Microsoft Uighur"/>
              </a:rPr>
              <a:t>hộ</a:t>
            </a:r>
            <a:r>
              <a:rPr lang="en-US" b="1" dirty="0">
                <a:solidFill>
                  <a:srgbClr val="FF0000"/>
                </a:solidFill>
                <a:effectLst/>
                <a:latin typeface="Times New Roman" panose="02020603050405020304" pitchFamily="18" charset="0"/>
                <a:ea typeface="SimSun" panose="02010600030101010101" pitchFamily="2" charset="-122"/>
                <a:cs typeface="Microsoft Uighur"/>
              </a:rPr>
              <a:t> </a:t>
            </a:r>
            <a:r>
              <a:rPr lang="en-US" b="1" dirty="0" err="1">
                <a:solidFill>
                  <a:srgbClr val="FF0000"/>
                </a:solidFill>
                <a:effectLst/>
                <a:latin typeface="Times New Roman" panose="02020603050405020304" pitchFamily="18" charset="0"/>
                <a:ea typeface="SimSun" panose="02010600030101010101" pitchFamily="2" charset="-122"/>
                <a:cs typeface="Microsoft Uighur"/>
              </a:rPr>
              <a:t>tầng</a:t>
            </a:r>
            <a:r>
              <a:rPr lang="en-US" b="1" dirty="0">
                <a:solidFill>
                  <a:srgbClr val="FF0000"/>
                </a:solidFill>
                <a:effectLst/>
                <a:latin typeface="Times New Roman" panose="02020603050405020304" pitchFamily="18" charset="0"/>
                <a:ea typeface="SimSun" panose="02010600030101010101" pitchFamily="2" charset="-122"/>
                <a:cs typeface="Microsoft Uighur"/>
              </a:rPr>
              <a:t> 2 </a:t>
            </a:r>
            <a:r>
              <a:rPr lang="en-US" b="1" dirty="0" err="1">
                <a:solidFill>
                  <a:srgbClr val="FF0000"/>
                </a:solidFill>
                <a:effectLst/>
                <a:latin typeface="Times New Roman" panose="02020603050405020304" pitchFamily="18" charset="0"/>
                <a:ea typeface="SimSun" panose="02010600030101010101" pitchFamily="2" charset="-122"/>
                <a:cs typeface="Microsoft Uighur"/>
              </a:rPr>
              <a:t>trở</a:t>
            </a:r>
            <a:r>
              <a:rPr lang="en-US" b="1" dirty="0">
                <a:solidFill>
                  <a:srgbClr val="FF0000"/>
                </a:solidFill>
                <a:effectLst/>
                <a:latin typeface="Times New Roman" panose="02020603050405020304" pitchFamily="18" charset="0"/>
                <a:ea typeface="SimSun" panose="02010600030101010101" pitchFamily="2" charset="-122"/>
                <a:cs typeface="Microsoft Uighur"/>
              </a:rPr>
              <a:t> </a:t>
            </a:r>
            <a:r>
              <a:rPr lang="en-US" b="1" dirty="0" err="1">
                <a:solidFill>
                  <a:srgbClr val="FF0000"/>
                </a:solidFill>
                <a:effectLst/>
                <a:latin typeface="Times New Roman" panose="02020603050405020304" pitchFamily="18" charset="0"/>
                <a:ea typeface="SimSun" panose="02010600030101010101" pitchFamily="2" charset="-122"/>
                <a:cs typeface="Microsoft Uighur"/>
              </a:rPr>
              <a:t>lên</a:t>
            </a:r>
            <a:r>
              <a:rPr lang="en-US" b="1" dirty="0">
                <a:solidFill>
                  <a:srgbClr val="FF0000"/>
                </a:solidFill>
                <a:effectLst/>
                <a:latin typeface="Times New Roman" panose="02020603050405020304" pitchFamily="18" charset="0"/>
                <a:ea typeface="SimSun" panose="02010600030101010101" pitchFamily="2" charset="-122"/>
                <a:cs typeface="Microsoft Uighur"/>
              </a:rPr>
              <a:t>: </a:t>
            </a:r>
            <a:r>
              <a:rPr lang="en-US" b="1" dirty="0" err="1">
                <a:solidFill>
                  <a:srgbClr val="FF0000"/>
                </a:solidFill>
                <a:effectLst/>
                <a:latin typeface="Times New Roman" panose="02020603050405020304" pitchFamily="18" charset="0"/>
                <a:ea typeface="SimSun" panose="02010600030101010101" pitchFamily="2" charset="-122"/>
                <a:cs typeface="Microsoft Uighur"/>
              </a:rPr>
              <a:t>hệ</a:t>
            </a:r>
            <a:r>
              <a:rPr lang="en-US" b="1" dirty="0">
                <a:solidFill>
                  <a:srgbClr val="FF0000"/>
                </a:solidFill>
                <a:effectLst/>
                <a:latin typeface="Times New Roman" panose="02020603050405020304" pitchFamily="18" charset="0"/>
                <a:ea typeface="SimSun" panose="02010600030101010101" pitchFamily="2" charset="-122"/>
                <a:cs typeface="Microsoft Uighur"/>
              </a:rPr>
              <a:t> </a:t>
            </a:r>
            <a:r>
              <a:rPr lang="en-US" b="1" dirty="0" err="1">
                <a:solidFill>
                  <a:srgbClr val="FF0000"/>
                </a:solidFill>
                <a:effectLst/>
                <a:latin typeface="Times New Roman" panose="02020603050405020304" pitchFamily="18" charset="0"/>
                <a:ea typeface="SimSun" panose="02010600030101010101" pitchFamily="2" charset="-122"/>
                <a:cs typeface="Microsoft Uighur"/>
              </a:rPr>
              <a:t>số</a:t>
            </a:r>
            <a:r>
              <a:rPr lang="en-US" b="1" dirty="0">
                <a:solidFill>
                  <a:srgbClr val="FF0000"/>
                </a:solidFill>
                <a:effectLst/>
                <a:latin typeface="Times New Roman" panose="02020603050405020304" pitchFamily="18" charset="0"/>
                <a:ea typeface="SimSun" panose="02010600030101010101" pitchFamily="2" charset="-122"/>
                <a:cs typeface="Microsoft Uighur"/>
              </a:rPr>
              <a:t> </a:t>
            </a:r>
            <a:r>
              <a:rPr lang="en-US" b="1" dirty="0" err="1">
                <a:solidFill>
                  <a:srgbClr val="FF0000"/>
                </a:solidFill>
                <a:effectLst/>
                <a:latin typeface="Times New Roman" panose="02020603050405020304" pitchFamily="18" charset="0"/>
                <a:ea typeface="SimSun" panose="02010600030101010101" pitchFamily="2" charset="-122"/>
                <a:cs typeface="Microsoft Uighur"/>
              </a:rPr>
              <a:t>bồi</a:t>
            </a:r>
            <a:r>
              <a:rPr lang="en-US" b="1" dirty="0">
                <a:solidFill>
                  <a:srgbClr val="FF0000"/>
                </a:solidFill>
                <a:effectLst/>
                <a:latin typeface="Times New Roman" panose="02020603050405020304" pitchFamily="18" charset="0"/>
                <a:ea typeface="SimSun" panose="02010600030101010101" pitchFamily="2" charset="-122"/>
                <a:cs typeface="Microsoft Uighur"/>
              </a:rPr>
              <a:t> </a:t>
            </a:r>
            <a:r>
              <a:rPr lang="en-US" b="1" dirty="0" err="1">
                <a:solidFill>
                  <a:srgbClr val="FF0000"/>
                </a:solidFill>
                <a:effectLst/>
                <a:latin typeface="Times New Roman" panose="02020603050405020304" pitchFamily="18" charset="0"/>
                <a:ea typeface="SimSun" panose="02010600030101010101" pitchFamily="2" charset="-122"/>
                <a:cs typeface="Microsoft Uighur"/>
              </a:rPr>
              <a:t>thường</a:t>
            </a:r>
            <a:r>
              <a:rPr lang="en-US" b="1" dirty="0">
                <a:solidFill>
                  <a:srgbClr val="FF0000"/>
                </a:solidFill>
                <a:effectLst/>
                <a:latin typeface="Times New Roman" panose="02020603050405020304" pitchFamily="18" charset="0"/>
                <a:ea typeface="SimSun" panose="02010600030101010101" pitchFamily="2" charset="-122"/>
                <a:cs typeface="Microsoft Uighur"/>
              </a:rPr>
              <a:t> </a:t>
            </a:r>
            <a:r>
              <a:rPr lang="en-US" b="1" dirty="0" err="1">
                <a:solidFill>
                  <a:srgbClr val="FF0000"/>
                </a:solidFill>
                <a:effectLst/>
                <a:latin typeface="Times New Roman" panose="02020603050405020304" pitchFamily="18" charset="0"/>
                <a:ea typeface="SimSun" panose="02010600030101010101" pitchFamily="2" charset="-122"/>
                <a:cs typeface="Microsoft Uighur"/>
              </a:rPr>
              <a:t>từ</a:t>
            </a:r>
            <a:r>
              <a:rPr lang="en-US" b="1" dirty="0">
                <a:solidFill>
                  <a:srgbClr val="FF0000"/>
                </a:solidFill>
                <a:effectLst/>
                <a:latin typeface="Times New Roman" panose="02020603050405020304" pitchFamily="18" charset="0"/>
                <a:ea typeface="SimSun" panose="02010600030101010101" pitchFamily="2" charset="-122"/>
                <a:cs typeface="Microsoft Uighur"/>
              </a:rPr>
              <a:t> 1 – 1,5 </a:t>
            </a:r>
            <a:r>
              <a:rPr lang="en-US" b="1" dirty="0" err="1">
                <a:solidFill>
                  <a:srgbClr val="FF0000"/>
                </a:solidFill>
                <a:effectLst/>
                <a:latin typeface="Times New Roman" panose="02020603050405020304" pitchFamily="18" charset="0"/>
                <a:ea typeface="SimSun" panose="02010600030101010101" pitchFamily="2" charset="-122"/>
                <a:cs typeface="Microsoft Uighur"/>
              </a:rPr>
              <a:t>lần</a:t>
            </a:r>
            <a:r>
              <a:rPr lang="en-US" b="1" dirty="0">
                <a:solidFill>
                  <a:srgbClr val="FF0000"/>
                </a:solidFill>
                <a:effectLst/>
                <a:latin typeface="Times New Roman" panose="02020603050405020304" pitchFamily="18" charset="0"/>
                <a:ea typeface="SimSun" panose="02010600030101010101" pitchFamily="2" charset="-122"/>
                <a:cs typeface="Microsoft Uighur"/>
              </a:rPr>
              <a:t>  </a:t>
            </a:r>
            <a:endParaRPr lang="en-US" b="1" dirty="0">
              <a:solidFill>
                <a:srgbClr val="FF0000"/>
              </a:solidFill>
              <a:effectLst/>
              <a:latin typeface="Calibri Light" panose="020F0302020204030204" pitchFamily="34" charset="0"/>
              <a:ea typeface="SimSun" panose="02010600030101010101" pitchFamily="2" charset="-122"/>
              <a:cs typeface="Microsoft Uighur"/>
            </a:endParaRPr>
          </a:p>
        </p:txBody>
      </p:sp>
      <p:sp>
        <p:nvSpPr>
          <p:cNvPr id="4" name="TextBox 3">
            <a:extLst>
              <a:ext uri="{FF2B5EF4-FFF2-40B4-BE49-F238E27FC236}">
                <a16:creationId xmlns="" xmlns:a16="http://schemas.microsoft.com/office/drawing/2014/main" id="{F80DCEF5-6B40-4FCE-8DB0-C52C0D0935EC}"/>
              </a:ext>
            </a:extLst>
          </p:cNvPr>
          <p:cNvSpPr txBox="1"/>
          <p:nvPr/>
        </p:nvSpPr>
        <p:spPr>
          <a:xfrm>
            <a:off x="3369536" y="4266290"/>
            <a:ext cx="5408703" cy="738664"/>
          </a:xfrm>
          <a:prstGeom prst="rect">
            <a:avLst/>
          </a:prstGeom>
          <a:noFill/>
        </p:spPr>
        <p:txBody>
          <a:bodyPr wrap="square" rtlCol="0">
            <a:spAutoFit/>
          </a:bodyPr>
          <a:lstStyle/>
          <a:p>
            <a:pPr algn="just"/>
            <a:r>
              <a:rPr lang="en-US" b="1" dirty="0" err="1">
                <a:solidFill>
                  <a:schemeClr val="accent6">
                    <a:lumMod val="75000"/>
                  </a:schemeClr>
                </a:solidFill>
                <a:latin typeface="Times New Roman" panose="02020603050405020304" pitchFamily="18" charset="0"/>
                <a:cs typeface="Times New Roman" panose="02020603050405020304" pitchFamily="18" charset="0"/>
              </a:rPr>
              <a:t>Lưu</a:t>
            </a:r>
            <a:r>
              <a:rPr lang="en-US" b="1" dirty="0">
                <a:solidFill>
                  <a:schemeClr val="accent6">
                    <a:lumMod val="75000"/>
                  </a:schemeClr>
                </a:solidFill>
                <a:latin typeface="Times New Roman" panose="02020603050405020304" pitchFamily="18" charset="0"/>
                <a:cs typeface="Times New Roman" panose="02020603050405020304" pitchFamily="18" charset="0"/>
              </a:rPr>
              <a:t> ý: </a:t>
            </a:r>
            <a:r>
              <a:rPr lang="en-US" dirty="0" err="1">
                <a:solidFill>
                  <a:schemeClr val="accent6">
                    <a:lumMod val="75000"/>
                  </a:schemeClr>
                </a:solidFill>
                <a:latin typeface="Times New Roman" panose="02020603050405020304" pitchFamily="18" charset="0"/>
                <a:cs typeface="Times New Roman" panose="02020603050405020304" pitchFamily="18" charset="0"/>
              </a:rPr>
              <a:t>trường</a:t>
            </a:r>
            <a:r>
              <a:rPr lang="en-US" dirty="0">
                <a:solidFill>
                  <a:schemeClr val="accent6">
                    <a:lumMod val="75000"/>
                  </a:schemeClr>
                </a:solidFill>
                <a:latin typeface="Times New Roman" panose="02020603050405020304" pitchFamily="18" charset="0"/>
                <a:cs typeface="Times New Roman" panose="02020603050405020304" pitchFamily="18" charset="0"/>
              </a:rPr>
              <a:t> hợp có </a:t>
            </a:r>
            <a:r>
              <a:rPr lang="en-US" dirty="0" err="1">
                <a:solidFill>
                  <a:schemeClr val="accent6">
                    <a:lumMod val="75000"/>
                  </a:schemeClr>
                </a:solidFill>
                <a:latin typeface="Times New Roman" panose="02020603050405020304" pitchFamily="18" charset="0"/>
                <a:cs typeface="Times New Roman" panose="02020603050405020304" pitchFamily="18" charset="0"/>
              </a:rPr>
              <a:t>chênh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lệch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giữa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diện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tích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căn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hộ</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bồi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thường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diện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tích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căn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hộ</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tái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cư</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thì</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các</a:t>
            </a:r>
            <a:r>
              <a:rPr lang="en-US" dirty="0">
                <a:solidFill>
                  <a:schemeClr val="accent6">
                    <a:lumMod val="75000"/>
                  </a:schemeClr>
                </a:solidFill>
                <a:latin typeface="Times New Roman" panose="02020603050405020304" pitchFamily="18" charset="0"/>
                <a:cs typeface="Times New Roman" panose="02020603050405020304" pitchFamily="18" charset="0"/>
              </a:rPr>
              <a:t> bên có </a:t>
            </a:r>
            <a:r>
              <a:rPr lang="en-US" dirty="0" err="1">
                <a:solidFill>
                  <a:schemeClr val="accent6">
                    <a:lumMod val="75000"/>
                  </a:schemeClr>
                </a:solidFill>
                <a:latin typeface="Times New Roman" panose="02020603050405020304" pitchFamily="18" charset="0"/>
                <a:cs typeface="Times New Roman" panose="02020603050405020304" pitchFamily="18" charset="0"/>
              </a:rPr>
              <a:t>trách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nhiệm</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thanh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toán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tiền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chênh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lệch</a:t>
            </a:r>
            <a:r>
              <a:rPr lang="en-US" dirty="0">
                <a:solidFill>
                  <a:schemeClr val="accent6">
                    <a:lumMod val="75000"/>
                  </a:schemeClr>
                </a:solidFill>
                <a:latin typeface="Times New Roman" panose="02020603050405020304" pitchFamily="18" charset="0"/>
                <a:cs typeface="Times New Roman" panose="02020603050405020304" pitchFamily="18" charset="0"/>
              </a:rPr>
              <a:t> </a:t>
            </a:r>
          </a:p>
        </p:txBody>
      </p:sp>
      <p:sp>
        <p:nvSpPr>
          <p:cNvPr id="13" name="Google Shape;436;p41"/>
          <p:cNvSpPr txBox="1">
            <a:spLocks/>
          </p:cNvSpPr>
          <p:nvPr/>
        </p:nvSpPr>
        <p:spPr>
          <a:xfrm>
            <a:off x="0" y="12031"/>
            <a:ext cx="9144000" cy="44220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1800" b="1" dirty="0" smtClean="0">
                <a:solidFill>
                  <a:srgbClr val="FF0000"/>
                </a:solidFill>
                <a:latin typeface="Times New Roman" panose="02020603050405020304" pitchFamily="18" charset="0"/>
                <a:cs typeface="Times New Roman" panose="02020603050405020304" pitchFamily="18" charset="0"/>
              </a:rPr>
              <a:t>05</a:t>
            </a:r>
            <a:r>
              <a:rPr lang="vi-VN" sz="1800" b="1" dirty="0" smtClean="0">
                <a:solidFill>
                  <a:srgbClr val="ED2727"/>
                </a:solidFill>
                <a:latin typeface="Times New Roman" panose="02020603050405020304" pitchFamily="18" charset="0"/>
                <a:cs typeface="Times New Roman" panose="02020603050405020304" pitchFamily="18" charset="0"/>
              </a:rPr>
              <a:t>. VỀ CẢI TẠO, XÂY DỰNG LẠI NHÀ CHUNG CƯ</a:t>
            </a:r>
            <a:endParaRPr lang="vi-VN" sz="1800" b="1" dirty="0">
              <a:solidFill>
                <a:srgbClr val="ED2727"/>
              </a:solidFill>
            </a:endParaRPr>
          </a:p>
        </p:txBody>
      </p:sp>
    </p:spTree>
    <p:extLst>
      <p:ext uri="{BB962C8B-B14F-4D97-AF65-F5344CB8AC3E}">
        <p14:creationId xmlns:p14="http://schemas.microsoft.com/office/powerpoint/2010/main" val="29532287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grpSp>
        <p:nvGrpSpPr>
          <p:cNvPr id="689" name="Google Shape;689;p46"/>
          <p:cNvGrpSpPr/>
          <p:nvPr/>
        </p:nvGrpSpPr>
        <p:grpSpPr>
          <a:xfrm>
            <a:off x="8132111" y="265324"/>
            <a:ext cx="583790" cy="549355"/>
            <a:chOff x="1649829" y="1700610"/>
            <a:chExt cx="470343" cy="439203"/>
          </a:xfrm>
        </p:grpSpPr>
        <p:sp>
          <p:nvSpPr>
            <p:cNvPr id="690" name="Google Shape;690;p46"/>
            <p:cNvSpPr/>
            <p:nvPr/>
          </p:nvSpPr>
          <p:spPr>
            <a:xfrm>
              <a:off x="1767926" y="2025006"/>
              <a:ext cx="96769" cy="114806"/>
            </a:xfrm>
            <a:custGeom>
              <a:avLst/>
              <a:gdLst/>
              <a:ahLst/>
              <a:cxnLst/>
              <a:rect l="l" t="t" r="r" b="b"/>
              <a:pathLst>
                <a:path w="1706" h="2024" extrusionOk="0">
                  <a:moveTo>
                    <a:pt x="854" y="1"/>
                  </a:moveTo>
                  <a:lnTo>
                    <a:pt x="549" y="675"/>
                  </a:lnTo>
                  <a:lnTo>
                    <a:pt x="1" y="1013"/>
                  </a:lnTo>
                  <a:lnTo>
                    <a:pt x="549" y="1350"/>
                  </a:lnTo>
                  <a:lnTo>
                    <a:pt x="854" y="2024"/>
                  </a:lnTo>
                  <a:lnTo>
                    <a:pt x="1157" y="1350"/>
                  </a:lnTo>
                  <a:lnTo>
                    <a:pt x="1706" y="1013"/>
                  </a:lnTo>
                  <a:lnTo>
                    <a:pt x="1157" y="675"/>
                  </a:lnTo>
                  <a:lnTo>
                    <a:pt x="8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6"/>
            <p:cNvSpPr/>
            <p:nvPr/>
          </p:nvSpPr>
          <p:spPr>
            <a:xfrm>
              <a:off x="1977345" y="1767315"/>
              <a:ext cx="142827" cy="169600"/>
            </a:xfrm>
            <a:custGeom>
              <a:avLst/>
              <a:gdLst/>
              <a:ahLst/>
              <a:cxnLst/>
              <a:rect l="l" t="t" r="r" b="b"/>
              <a:pathLst>
                <a:path w="2518" h="2990" extrusionOk="0">
                  <a:moveTo>
                    <a:pt x="1258" y="1"/>
                  </a:moveTo>
                  <a:lnTo>
                    <a:pt x="810" y="996"/>
                  </a:lnTo>
                  <a:lnTo>
                    <a:pt x="0" y="1495"/>
                  </a:lnTo>
                  <a:lnTo>
                    <a:pt x="810" y="1993"/>
                  </a:lnTo>
                  <a:lnTo>
                    <a:pt x="1258" y="2989"/>
                  </a:lnTo>
                  <a:lnTo>
                    <a:pt x="1707" y="1993"/>
                  </a:lnTo>
                  <a:lnTo>
                    <a:pt x="2517" y="1495"/>
                  </a:lnTo>
                  <a:lnTo>
                    <a:pt x="1707" y="996"/>
                  </a:lnTo>
                  <a:lnTo>
                    <a:pt x="12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6"/>
            <p:cNvSpPr/>
            <p:nvPr/>
          </p:nvSpPr>
          <p:spPr>
            <a:xfrm>
              <a:off x="1649829" y="1700610"/>
              <a:ext cx="64550" cy="76632"/>
            </a:xfrm>
            <a:custGeom>
              <a:avLst/>
              <a:gdLst/>
              <a:ahLst/>
              <a:cxnLst/>
              <a:rect l="l" t="t" r="r" b="b"/>
              <a:pathLst>
                <a:path w="1138" h="1351" extrusionOk="0">
                  <a:moveTo>
                    <a:pt x="569" y="1"/>
                  </a:moveTo>
                  <a:lnTo>
                    <a:pt x="366" y="451"/>
                  </a:lnTo>
                  <a:lnTo>
                    <a:pt x="1" y="675"/>
                  </a:lnTo>
                  <a:lnTo>
                    <a:pt x="366" y="901"/>
                  </a:lnTo>
                  <a:lnTo>
                    <a:pt x="569" y="1351"/>
                  </a:lnTo>
                  <a:lnTo>
                    <a:pt x="771" y="901"/>
                  </a:lnTo>
                  <a:lnTo>
                    <a:pt x="1137" y="675"/>
                  </a:lnTo>
                  <a:lnTo>
                    <a:pt x="771" y="451"/>
                  </a:lnTo>
                  <a:lnTo>
                    <a:pt x="5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5" name="Straight Connector 34"/>
          <p:cNvCxnSpPr/>
          <p:nvPr/>
        </p:nvCxnSpPr>
        <p:spPr>
          <a:xfrm>
            <a:off x="3162587" y="742877"/>
            <a:ext cx="0" cy="4400623"/>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sp>
        <p:nvSpPr>
          <p:cNvPr id="38" name="Google Shape;593;p44"/>
          <p:cNvSpPr txBox="1">
            <a:spLocks noGrp="1"/>
          </p:cNvSpPr>
          <p:nvPr>
            <p:ph type="title" idx="3"/>
          </p:nvPr>
        </p:nvSpPr>
        <p:spPr>
          <a:xfrm>
            <a:off x="723468" y="1274374"/>
            <a:ext cx="1673936" cy="457200"/>
          </a:xfrm>
          <a:prstGeom prst="rect">
            <a:avLst/>
          </a:prstGeom>
        </p:spPr>
        <p:txBody>
          <a:bodyPr spcFirstLastPara="1" wrap="square" lIns="91425" tIns="91425" rIns="91425" bIns="91425" anchor="b" anchorCtr="0">
            <a:noAutofit/>
          </a:bodyPr>
          <a:lstStyle/>
          <a:p>
            <a:pPr marL="0" indent="0">
              <a:buSzPts val="2400"/>
            </a:pPr>
            <a:r>
              <a:rPr lang="en" sz="3000" b="1" dirty="0">
                <a:solidFill>
                  <a:srgbClr val="FF0000"/>
                </a:solidFill>
                <a:latin typeface="Lexend Deca"/>
                <a:ea typeface="Lexend Deca"/>
                <a:cs typeface="Lexend Deca"/>
                <a:sym typeface="Lexend Deca"/>
              </a:rPr>
              <a:t>2</a:t>
            </a:r>
            <a:endParaRPr sz="3000" b="1" dirty="0">
              <a:solidFill>
                <a:srgbClr val="FF0000"/>
              </a:solidFill>
              <a:latin typeface="Lexend Deca"/>
              <a:ea typeface="Lexend Deca"/>
              <a:cs typeface="Lexend Deca"/>
              <a:sym typeface="Lexend Deca"/>
            </a:endParaRPr>
          </a:p>
        </p:txBody>
      </p:sp>
      <p:sp>
        <p:nvSpPr>
          <p:cNvPr id="15" name="Google Shape;659;p46"/>
          <p:cNvSpPr txBox="1">
            <a:spLocks noGrp="1"/>
          </p:cNvSpPr>
          <p:nvPr>
            <p:ph type="title" idx="4"/>
          </p:nvPr>
        </p:nvSpPr>
        <p:spPr>
          <a:xfrm>
            <a:off x="227304" y="3019697"/>
            <a:ext cx="2844303" cy="45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400" dirty="0" smtClean="0">
                <a:solidFill>
                  <a:srgbClr val="FF0000"/>
                </a:solidFill>
                <a:latin typeface="Times New Roman" panose="02020603050405020304" pitchFamily="18" charset="0"/>
                <a:ea typeface="Arial"/>
                <a:cs typeface="Times New Roman" panose="02020603050405020304" pitchFamily="18" charset="0"/>
              </a:rPr>
              <a:t>ĐỐI VỚI NHÀ Ở, PHẦN DIỆN TÍCH KHÁC KHÔNG THUỘC TÀI SẢN CÔNG VÀ THUỘC DỰ ÁN CẢI TẠO, XÂY DỰNG LẠI NHÀ CHUNG CƯ </a:t>
            </a:r>
            <a:br>
              <a:rPr lang="en" sz="1400" dirty="0" smtClean="0">
                <a:solidFill>
                  <a:srgbClr val="FF0000"/>
                </a:solidFill>
                <a:latin typeface="Times New Roman" panose="02020603050405020304" pitchFamily="18" charset="0"/>
                <a:ea typeface="Arial"/>
                <a:cs typeface="Times New Roman" panose="02020603050405020304" pitchFamily="18" charset="0"/>
              </a:rPr>
            </a:br>
            <a:r>
              <a:rPr lang="en" sz="1400" b="0" dirty="0" smtClean="0">
                <a:solidFill>
                  <a:srgbClr val="FF0000"/>
                </a:solidFill>
                <a:latin typeface="Times New Roman" panose="02020603050405020304" pitchFamily="18" charset="0"/>
                <a:ea typeface="Arial"/>
                <a:cs typeface="Times New Roman" panose="02020603050405020304" pitchFamily="18" charset="0"/>
              </a:rPr>
              <a:t>(</a:t>
            </a:r>
            <a:r>
              <a:rPr lang="en" sz="1400" b="0" dirty="0">
                <a:solidFill>
                  <a:srgbClr val="FF0000"/>
                </a:solidFill>
                <a:latin typeface="Times New Roman" panose="02020603050405020304" pitchFamily="18" charset="0"/>
                <a:ea typeface="Arial"/>
                <a:cs typeface="Times New Roman" panose="02020603050405020304" pitchFamily="18" charset="0"/>
              </a:rPr>
              <a:t>Đ</a:t>
            </a:r>
            <a:r>
              <a:rPr lang="en-US" sz="1400" b="0" dirty="0" err="1">
                <a:solidFill>
                  <a:srgbClr val="FF0000"/>
                </a:solidFill>
                <a:latin typeface="Times New Roman" panose="02020603050405020304" pitchFamily="18" charset="0"/>
                <a:ea typeface="Arial"/>
                <a:cs typeface="Times New Roman" panose="02020603050405020304" pitchFamily="18" charset="0"/>
              </a:rPr>
              <a:t>i</a:t>
            </a:r>
            <a:r>
              <a:rPr lang="en" sz="1400" b="0" dirty="0">
                <a:solidFill>
                  <a:srgbClr val="FF0000"/>
                </a:solidFill>
                <a:latin typeface="Times New Roman" panose="02020603050405020304" pitchFamily="18" charset="0"/>
                <a:ea typeface="Arial"/>
                <a:cs typeface="Times New Roman" panose="02020603050405020304" pitchFamily="18" charset="0"/>
              </a:rPr>
              <a:t>ều 30 Nghị định 98/2024/NĐ-CP)</a:t>
            </a:r>
            <a:endParaRPr sz="1400" b="0" dirty="0">
              <a:solidFill>
                <a:srgbClr val="FF0000"/>
              </a:solidFill>
              <a:latin typeface="Times New Roman" panose="02020603050405020304" pitchFamily="18" charset="0"/>
              <a:ea typeface="Arial"/>
              <a:cs typeface="Times New Roman" panose="02020603050405020304" pitchFamily="18" charset="0"/>
            </a:endParaRPr>
          </a:p>
        </p:txBody>
      </p:sp>
      <p:sp>
        <p:nvSpPr>
          <p:cNvPr id="4" name="Rectangle 3"/>
          <p:cNvSpPr/>
          <p:nvPr/>
        </p:nvSpPr>
        <p:spPr>
          <a:xfrm>
            <a:off x="3289777" y="742877"/>
            <a:ext cx="4572000" cy="297967"/>
          </a:xfrm>
          <a:prstGeom prst="rect">
            <a:avLst/>
          </a:prstGeom>
        </p:spPr>
        <p:txBody>
          <a:bodyPr>
            <a:spAutoFit/>
          </a:bodyPr>
          <a:lstStyle/>
          <a:p>
            <a:pPr algn="just">
              <a:lnSpc>
                <a:spcPts val="1650"/>
              </a:lnSpc>
              <a:spcBef>
                <a:spcPts val="600"/>
              </a:spcBef>
              <a:spcAft>
                <a:spcPts val="600"/>
              </a:spcAft>
            </a:pPr>
            <a:r>
              <a:rPr lang="en-US" b="1"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Nhà</a:t>
            </a:r>
            <a:r>
              <a:rPr lang="en-US"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ở </a:t>
            </a:r>
            <a:r>
              <a:rPr lang="en-US" b="1"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riêng</a:t>
            </a:r>
            <a:r>
              <a:rPr lang="en-US"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b="1"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lẻ</a:t>
            </a:r>
            <a:r>
              <a:rPr lang="en-US"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p>
        </p:txBody>
      </p:sp>
      <p:sp>
        <p:nvSpPr>
          <p:cNvPr id="6" name="TextBox 5">
            <a:extLst>
              <a:ext uri="{FF2B5EF4-FFF2-40B4-BE49-F238E27FC236}">
                <a16:creationId xmlns="" xmlns:a16="http://schemas.microsoft.com/office/drawing/2014/main" id="{6406FF82-36EB-46E8-A2D4-6D02168BB2BD}"/>
              </a:ext>
            </a:extLst>
          </p:cNvPr>
          <p:cNvSpPr txBox="1"/>
          <p:nvPr/>
        </p:nvSpPr>
        <p:spPr>
          <a:xfrm>
            <a:off x="3413760" y="1132114"/>
            <a:ext cx="5233832" cy="1384995"/>
          </a:xfrm>
          <a:prstGeom prst="rect">
            <a:avLst/>
          </a:prstGeom>
          <a:noFill/>
        </p:spPr>
        <p:txBody>
          <a:bodyPr wrap="square" rtlCol="0">
            <a:spAutoFit/>
          </a:bodyPr>
          <a:lstStyle/>
          <a:p>
            <a:pPr algn="just"/>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Đối</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với</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diện</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tích</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đất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hệ</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số</a:t>
            </a:r>
            <a:r>
              <a:rPr lang="en-US" dirty="0">
                <a:solidFill>
                  <a:schemeClr val="accent6">
                    <a:lumMod val="75000"/>
                  </a:schemeClr>
                </a:solidFill>
                <a:latin typeface="Times New Roman" panose="02020603050405020304" pitchFamily="18" charset="0"/>
                <a:cs typeface="Times New Roman" panose="02020603050405020304" pitchFamily="18" charset="0"/>
              </a:rPr>
              <a:t> k = 1 </a:t>
            </a:r>
            <a:r>
              <a:rPr lang="en-US" dirty="0" err="1">
                <a:solidFill>
                  <a:schemeClr val="accent6">
                    <a:lumMod val="75000"/>
                  </a:schemeClr>
                </a:solidFill>
                <a:latin typeface="Times New Roman" panose="02020603050405020304" pitchFamily="18" charset="0"/>
                <a:cs typeface="Times New Roman" panose="02020603050405020304" pitchFamily="18" charset="0"/>
              </a:rPr>
              <a:t>lần</a:t>
            </a:r>
            <a:r>
              <a:rPr lang="en-US" dirty="0">
                <a:solidFill>
                  <a:schemeClr val="accent6">
                    <a:lumMod val="75000"/>
                  </a:schemeClr>
                </a:solidFill>
                <a:latin typeface="Times New Roman" panose="02020603050405020304" pitchFamily="18" charset="0"/>
                <a:cs typeface="Times New Roman" panose="02020603050405020304" pitchFamily="18" charset="0"/>
              </a:rPr>
              <a:t> x </a:t>
            </a:r>
            <a:r>
              <a:rPr lang="en-US" dirty="0" err="1">
                <a:solidFill>
                  <a:schemeClr val="accent6">
                    <a:lumMod val="75000"/>
                  </a:schemeClr>
                </a:solidFill>
                <a:latin typeface="Times New Roman" panose="02020603050405020304" pitchFamily="18" charset="0"/>
                <a:cs typeface="Times New Roman" panose="02020603050405020304" pitchFamily="18" charset="0"/>
              </a:rPr>
              <a:t>giá</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đất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cụ</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thể</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theo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pháp</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luật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đất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đai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tại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thời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điểm</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lập</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phương</a:t>
            </a:r>
            <a:r>
              <a:rPr lang="en-US" dirty="0">
                <a:solidFill>
                  <a:schemeClr val="accent6">
                    <a:lumMod val="75000"/>
                  </a:schemeClr>
                </a:solidFill>
                <a:latin typeface="Times New Roman" panose="02020603050405020304" pitchFamily="18" charset="0"/>
                <a:cs typeface="Times New Roman" panose="02020603050405020304" pitchFamily="18" charset="0"/>
              </a:rPr>
              <a:t> án </a:t>
            </a:r>
            <a:r>
              <a:rPr lang="en-US" dirty="0" err="1">
                <a:solidFill>
                  <a:schemeClr val="accent6">
                    <a:lumMod val="75000"/>
                  </a:schemeClr>
                </a:solidFill>
                <a:latin typeface="Times New Roman" panose="02020603050405020304" pitchFamily="18" charset="0"/>
                <a:cs typeface="Times New Roman" panose="02020603050405020304" pitchFamily="18" charset="0"/>
              </a:rPr>
              <a:t>bồi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thường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tái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cư</a:t>
            </a:r>
            <a:r>
              <a:rPr lang="en-US" dirty="0">
                <a:solidFill>
                  <a:schemeClr val="accent6">
                    <a:lumMod val="75000"/>
                  </a:schemeClr>
                </a:solidFill>
                <a:latin typeface="Times New Roman" panose="02020603050405020304" pitchFamily="18" charset="0"/>
                <a:cs typeface="Times New Roman" panose="02020603050405020304" pitchFamily="18" charset="0"/>
              </a:rPr>
              <a:t>; </a:t>
            </a:r>
          </a:p>
          <a:p>
            <a:pPr algn="just"/>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Đối</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với</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diện</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tích</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nb-NO" dirty="0">
                <a:solidFill>
                  <a:schemeClr val="accent6">
                    <a:lumMod val="75000"/>
                  </a:schemeClr>
                </a:solidFill>
                <a:latin typeface="Times New Roman" panose="02020603050405020304" pitchFamily="18" charset="0"/>
                <a:cs typeface="Times New Roman" panose="02020603050405020304" pitchFamily="18" charset="0"/>
              </a:rPr>
              <a:t>diện tích sử dụng nhà ở hiện có (m2) (x) giá nhà ở xây dựng mới do Ủy ban nhân dân cấp tỉnh ban hành còn hiệu lực thi hành tại thời điểm lập phương án bồi thường, tái định cư (x) tỷ lệ chất lượng còn lại của nhà ở hiện có</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 xmlns:a16="http://schemas.microsoft.com/office/drawing/2014/main" id="{F8044C62-1CCB-4BCF-984A-A985430D8450}"/>
              </a:ext>
            </a:extLst>
          </p:cNvPr>
          <p:cNvSpPr/>
          <p:nvPr/>
        </p:nvSpPr>
        <p:spPr>
          <a:xfrm>
            <a:off x="3289777" y="2897020"/>
            <a:ext cx="4572000" cy="297967"/>
          </a:xfrm>
          <a:prstGeom prst="rect">
            <a:avLst/>
          </a:prstGeom>
        </p:spPr>
        <p:txBody>
          <a:bodyPr>
            <a:spAutoFit/>
          </a:bodyPr>
          <a:lstStyle/>
          <a:p>
            <a:pPr algn="just">
              <a:lnSpc>
                <a:spcPts val="1650"/>
              </a:lnSpc>
              <a:spcBef>
                <a:spcPts val="600"/>
              </a:spcBef>
              <a:spcAft>
                <a:spcPts val="600"/>
              </a:spcAft>
            </a:pPr>
            <a:r>
              <a:rPr lang="en-US" b="1"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Trụ</a:t>
            </a:r>
            <a:r>
              <a:rPr lang="en-US"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b="1"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sở</a:t>
            </a:r>
            <a:r>
              <a:rPr lang="en-US"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b="1"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nhà</a:t>
            </a:r>
            <a:r>
              <a:rPr lang="en-US"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b="1"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làm</a:t>
            </a:r>
            <a:r>
              <a:rPr lang="en-US"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b="1"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việc</a:t>
            </a:r>
            <a:r>
              <a:rPr lang="en-US"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b="1"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công</a:t>
            </a:r>
            <a:r>
              <a:rPr lang="en-US"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b="1"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trình</a:t>
            </a:r>
            <a:r>
              <a:rPr lang="en-US"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xây dựng </a:t>
            </a:r>
            <a:r>
              <a:rPr lang="en-US" b="1"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khác</a:t>
            </a:r>
            <a:r>
              <a:rPr lang="en-US"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p>
        </p:txBody>
      </p:sp>
      <p:sp>
        <p:nvSpPr>
          <p:cNvPr id="7" name="TextBox 6">
            <a:extLst>
              <a:ext uri="{FF2B5EF4-FFF2-40B4-BE49-F238E27FC236}">
                <a16:creationId xmlns="" xmlns:a16="http://schemas.microsoft.com/office/drawing/2014/main" id="{A452904B-4186-44AA-8830-DC511DFAB1AC}"/>
              </a:ext>
            </a:extLst>
          </p:cNvPr>
          <p:cNvSpPr txBox="1"/>
          <p:nvPr/>
        </p:nvSpPr>
        <p:spPr>
          <a:xfrm>
            <a:off x="3413760" y="3248297"/>
            <a:ext cx="5233833" cy="1384995"/>
          </a:xfrm>
          <a:prstGeom prst="rect">
            <a:avLst/>
          </a:prstGeom>
          <a:noFill/>
        </p:spPr>
        <p:txBody>
          <a:bodyPr wrap="square" rtlCol="0">
            <a:spAutoFit/>
          </a:bodyPr>
          <a:lstStyle/>
          <a:p>
            <a:pPr algn="just"/>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Trường</a:t>
            </a:r>
            <a:r>
              <a:rPr lang="en-US" dirty="0">
                <a:solidFill>
                  <a:schemeClr val="accent6">
                    <a:lumMod val="75000"/>
                  </a:schemeClr>
                </a:solidFill>
                <a:latin typeface="Times New Roman" panose="02020603050405020304" pitchFamily="18" charset="0"/>
                <a:cs typeface="Times New Roman" panose="02020603050405020304" pitchFamily="18" charset="0"/>
              </a:rPr>
              <a:t> hợp </a:t>
            </a:r>
            <a:r>
              <a:rPr lang="en-US" dirty="0" err="1">
                <a:solidFill>
                  <a:schemeClr val="accent6">
                    <a:lumMod val="75000"/>
                  </a:schemeClr>
                </a:solidFill>
                <a:latin typeface="Times New Roman" panose="02020603050405020304" pitchFamily="18" charset="0"/>
                <a:cs typeface="Times New Roman" panose="02020603050405020304" pitchFamily="18" charset="0"/>
              </a:rPr>
              <a:t>quy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hoạch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tiếp</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tục</a:t>
            </a:r>
            <a:r>
              <a:rPr lang="en-US" dirty="0">
                <a:solidFill>
                  <a:schemeClr val="accent6">
                    <a:lumMod val="75000"/>
                  </a:schemeClr>
                </a:solidFill>
                <a:latin typeface="Times New Roman" panose="02020603050405020304" pitchFamily="18" charset="0"/>
                <a:cs typeface="Times New Roman" panose="02020603050405020304" pitchFamily="18" charset="0"/>
              </a:rPr>
              <a:t> xây dựng </a:t>
            </a:r>
            <a:r>
              <a:rPr lang="en-US" dirty="0" err="1">
                <a:solidFill>
                  <a:schemeClr val="accent6">
                    <a:lumMod val="75000"/>
                  </a:schemeClr>
                </a:solidFill>
                <a:latin typeface="Times New Roman" panose="02020603050405020304" pitchFamily="18" charset="0"/>
                <a:cs typeface="Times New Roman" panose="02020603050405020304" pitchFamily="18" charset="0"/>
              </a:rPr>
              <a:t>các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công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trình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này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thì</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bồi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thường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diện</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tích</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đất</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dirty="0">
                <a:solidFill>
                  <a:schemeClr val="accent6">
                    <a:lumMod val="75000"/>
                  </a:schemeClr>
                </a:solidFill>
                <a:latin typeface="Times New Roman" panose="02020603050405020304" pitchFamily="18" charset="0"/>
                <a:cs typeface="Times New Roman" panose="02020603050405020304" pitchFamily="18" charset="0"/>
              </a:rPr>
              <a:t>k = 1 </a:t>
            </a:r>
            <a:r>
              <a:rPr lang="en-US" dirty="0" err="1">
                <a:solidFill>
                  <a:schemeClr val="accent6">
                    <a:lumMod val="75000"/>
                  </a:schemeClr>
                </a:solidFill>
                <a:latin typeface="Times New Roman" panose="02020603050405020304" pitchFamily="18" charset="0"/>
                <a:cs typeface="Times New Roman" panose="02020603050405020304" pitchFamily="18" charset="0"/>
              </a:rPr>
              <a:t>lần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đối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với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thời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hạn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thuê</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đất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còn</a:t>
            </a:r>
            <a:r>
              <a:rPr lang="en-US" dirty="0">
                <a:solidFill>
                  <a:schemeClr val="accent6">
                    <a:lumMod val="75000"/>
                  </a:schemeClr>
                </a:solidFill>
                <a:latin typeface="Times New Roman" panose="02020603050405020304" pitchFamily="18" charset="0"/>
                <a:cs typeface="Times New Roman" panose="02020603050405020304" pitchFamily="18" charset="0"/>
              </a:rPr>
              <a:t> lại, </a:t>
            </a:r>
            <a:r>
              <a:rPr lang="en-US" i="1" dirty="0" err="1">
                <a:solidFill>
                  <a:schemeClr val="accent6">
                    <a:lumMod val="75000"/>
                  </a:schemeClr>
                </a:solidFill>
                <a:latin typeface="Times New Roman" panose="02020603050405020304" pitchFamily="18" charset="0"/>
                <a:cs typeface="Times New Roman" panose="02020603050405020304" pitchFamily="18" charset="0"/>
              </a:rPr>
              <a:t>diện</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tích</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nhà</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thì</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bồi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thường</a:t>
            </a:r>
            <a:r>
              <a:rPr lang="en-US" dirty="0">
                <a:solidFill>
                  <a:schemeClr val="accent6">
                    <a:lumMod val="75000"/>
                  </a:schemeClr>
                </a:solidFill>
                <a:latin typeface="Times New Roman" panose="02020603050405020304" pitchFamily="18" charset="0"/>
                <a:cs typeface="Times New Roman" panose="02020603050405020304" pitchFamily="18" charset="0"/>
              </a:rPr>
              <a:t> như </a:t>
            </a:r>
            <a:r>
              <a:rPr lang="en-US" dirty="0" err="1">
                <a:solidFill>
                  <a:schemeClr val="accent6">
                    <a:lumMod val="75000"/>
                  </a:schemeClr>
                </a:solidFill>
                <a:latin typeface="Times New Roman" panose="02020603050405020304" pitchFamily="18" charset="0"/>
                <a:cs typeface="Times New Roman" panose="02020603050405020304" pitchFamily="18" charset="0"/>
              </a:rPr>
              <a:t>đối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với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a:solidFill>
                  <a:schemeClr val="accent6">
                    <a:lumMod val="75000"/>
                  </a:schemeClr>
                </a:solidFill>
                <a:latin typeface="Times New Roman" panose="02020603050405020304" pitchFamily="18" charset="0"/>
                <a:cs typeface="Times New Roman" panose="02020603050405020304" pitchFamily="18" charset="0"/>
              </a:rPr>
              <a:t>riêng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lẻ</a:t>
            </a:r>
            <a:r>
              <a:rPr lang="en-US" dirty="0">
                <a:solidFill>
                  <a:schemeClr val="accent6">
                    <a:lumMod val="75000"/>
                  </a:schemeClr>
                </a:solidFill>
                <a:latin typeface="Times New Roman" panose="02020603050405020304" pitchFamily="18" charset="0"/>
                <a:cs typeface="Times New Roman" panose="02020603050405020304" pitchFamily="18" charset="0"/>
              </a:rPr>
              <a:t>; </a:t>
            </a:r>
          </a:p>
          <a:p>
            <a:pPr algn="just"/>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Trường</a:t>
            </a:r>
            <a:r>
              <a:rPr lang="en-US" dirty="0">
                <a:solidFill>
                  <a:schemeClr val="accent6">
                    <a:lumMod val="75000"/>
                  </a:schemeClr>
                </a:solidFill>
                <a:latin typeface="Times New Roman" panose="02020603050405020304" pitchFamily="18" charset="0"/>
                <a:cs typeface="Times New Roman" panose="02020603050405020304" pitchFamily="18" charset="0"/>
              </a:rPr>
              <a:t> hợp </a:t>
            </a:r>
            <a:r>
              <a:rPr lang="en-US" dirty="0" err="1">
                <a:solidFill>
                  <a:schemeClr val="accent6">
                    <a:lumMod val="75000"/>
                  </a:schemeClr>
                </a:solidFill>
                <a:latin typeface="Times New Roman" panose="02020603050405020304" pitchFamily="18" charset="0"/>
                <a:cs typeface="Times New Roman" panose="02020603050405020304" pitchFamily="18" charset="0"/>
              </a:rPr>
              <a:t>quy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hoạch</a:t>
            </a:r>
            <a:r>
              <a:rPr lang="en-US" dirty="0">
                <a:solidFill>
                  <a:schemeClr val="accent6">
                    <a:lumMod val="75000"/>
                  </a:schemeClr>
                </a:solidFill>
                <a:latin typeface="Times New Roman" panose="02020603050405020304" pitchFamily="18" charset="0"/>
                <a:cs typeface="Times New Roman" panose="02020603050405020304" pitchFamily="18" charset="0"/>
              </a:rPr>
              <a:t> không xây dựng lại </a:t>
            </a:r>
            <a:r>
              <a:rPr lang="en-US" dirty="0" err="1">
                <a:solidFill>
                  <a:schemeClr val="accent6">
                    <a:lumMod val="75000"/>
                  </a:schemeClr>
                </a:solidFill>
                <a:latin typeface="Times New Roman" panose="02020603050405020304" pitchFamily="18" charset="0"/>
                <a:cs typeface="Times New Roman" panose="02020603050405020304" pitchFamily="18" charset="0"/>
              </a:rPr>
              <a:t>các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công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trình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này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hoặc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chủ</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sở</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hữu</a:t>
            </a:r>
            <a:r>
              <a:rPr lang="en-US" dirty="0">
                <a:solidFill>
                  <a:schemeClr val="accent6">
                    <a:lumMod val="75000"/>
                  </a:schemeClr>
                </a:solidFill>
                <a:latin typeface="Times New Roman" panose="02020603050405020304" pitchFamily="18" charset="0"/>
                <a:cs typeface="Times New Roman" panose="02020603050405020304" pitchFamily="18" charset="0"/>
              </a:rPr>
              <a:t> không có </a:t>
            </a:r>
            <a:r>
              <a:rPr lang="en-US" dirty="0" err="1">
                <a:solidFill>
                  <a:schemeClr val="accent6">
                    <a:lumMod val="75000"/>
                  </a:schemeClr>
                </a:solidFill>
                <a:latin typeface="Times New Roman" panose="02020603050405020304" pitchFamily="18" charset="0"/>
                <a:cs typeface="Times New Roman" panose="02020603050405020304" pitchFamily="18" charset="0"/>
              </a:rPr>
              <a:t>nhu</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cầu</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tái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cư</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tại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chỗ</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thì</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bồi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thường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bằng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tiền</a:t>
            </a:r>
            <a:r>
              <a:rPr lang="en-US" dirty="0">
                <a:solidFill>
                  <a:schemeClr val="accent6">
                    <a:lumMod val="75000"/>
                  </a:schemeClr>
                </a:solidFill>
                <a:latin typeface="Times New Roman" panose="02020603050405020304" pitchFamily="18" charset="0"/>
                <a:cs typeface="Times New Roman" panose="02020603050405020304" pitchFamily="18" charset="0"/>
              </a:rPr>
              <a:t>. </a:t>
            </a:r>
          </a:p>
        </p:txBody>
      </p:sp>
      <p:sp>
        <p:nvSpPr>
          <p:cNvPr id="13" name="Google Shape;436;p41"/>
          <p:cNvSpPr txBox="1">
            <a:spLocks/>
          </p:cNvSpPr>
          <p:nvPr/>
        </p:nvSpPr>
        <p:spPr>
          <a:xfrm>
            <a:off x="0" y="12031"/>
            <a:ext cx="9144000" cy="44220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1800" b="1" dirty="0" smtClean="0">
                <a:solidFill>
                  <a:srgbClr val="FF0000"/>
                </a:solidFill>
                <a:latin typeface="Times New Roman" panose="02020603050405020304" pitchFamily="18" charset="0"/>
                <a:cs typeface="Times New Roman" panose="02020603050405020304" pitchFamily="18" charset="0"/>
              </a:rPr>
              <a:t>05</a:t>
            </a:r>
            <a:r>
              <a:rPr lang="vi-VN" sz="1800" b="1" dirty="0" smtClean="0">
                <a:solidFill>
                  <a:srgbClr val="ED2727"/>
                </a:solidFill>
                <a:latin typeface="Times New Roman" panose="02020603050405020304" pitchFamily="18" charset="0"/>
                <a:cs typeface="Times New Roman" panose="02020603050405020304" pitchFamily="18" charset="0"/>
              </a:rPr>
              <a:t>. VỀ CẢI TẠO, XÂY DỰNG LẠI NHÀ CHUNG CƯ</a:t>
            </a:r>
            <a:endParaRPr lang="vi-VN" sz="1800" b="1" dirty="0">
              <a:solidFill>
                <a:srgbClr val="ED2727"/>
              </a:solidFill>
            </a:endParaRPr>
          </a:p>
        </p:txBody>
      </p:sp>
    </p:spTree>
    <p:extLst>
      <p:ext uri="{BB962C8B-B14F-4D97-AF65-F5344CB8AC3E}">
        <p14:creationId xmlns:p14="http://schemas.microsoft.com/office/powerpoint/2010/main" val="2456173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grpSp>
        <p:nvGrpSpPr>
          <p:cNvPr id="689" name="Google Shape;689;p46"/>
          <p:cNvGrpSpPr/>
          <p:nvPr/>
        </p:nvGrpSpPr>
        <p:grpSpPr>
          <a:xfrm>
            <a:off x="8132111" y="265324"/>
            <a:ext cx="583790" cy="549355"/>
            <a:chOff x="1649829" y="1700610"/>
            <a:chExt cx="470343" cy="439203"/>
          </a:xfrm>
        </p:grpSpPr>
        <p:sp>
          <p:nvSpPr>
            <p:cNvPr id="690" name="Google Shape;690;p46"/>
            <p:cNvSpPr/>
            <p:nvPr/>
          </p:nvSpPr>
          <p:spPr>
            <a:xfrm>
              <a:off x="1767926" y="2025006"/>
              <a:ext cx="96769" cy="114806"/>
            </a:xfrm>
            <a:custGeom>
              <a:avLst/>
              <a:gdLst/>
              <a:ahLst/>
              <a:cxnLst/>
              <a:rect l="l" t="t" r="r" b="b"/>
              <a:pathLst>
                <a:path w="1706" h="2024" extrusionOk="0">
                  <a:moveTo>
                    <a:pt x="854" y="1"/>
                  </a:moveTo>
                  <a:lnTo>
                    <a:pt x="549" y="675"/>
                  </a:lnTo>
                  <a:lnTo>
                    <a:pt x="1" y="1013"/>
                  </a:lnTo>
                  <a:lnTo>
                    <a:pt x="549" y="1350"/>
                  </a:lnTo>
                  <a:lnTo>
                    <a:pt x="854" y="2024"/>
                  </a:lnTo>
                  <a:lnTo>
                    <a:pt x="1157" y="1350"/>
                  </a:lnTo>
                  <a:lnTo>
                    <a:pt x="1706" y="1013"/>
                  </a:lnTo>
                  <a:lnTo>
                    <a:pt x="1157" y="675"/>
                  </a:lnTo>
                  <a:lnTo>
                    <a:pt x="8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6"/>
            <p:cNvSpPr/>
            <p:nvPr/>
          </p:nvSpPr>
          <p:spPr>
            <a:xfrm>
              <a:off x="1977345" y="1767315"/>
              <a:ext cx="142827" cy="169600"/>
            </a:xfrm>
            <a:custGeom>
              <a:avLst/>
              <a:gdLst/>
              <a:ahLst/>
              <a:cxnLst/>
              <a:rect l="l" t="t" r="r" b="b"/>
              <a:pathLst>
                <a:path w="2518" h="2990" extrusionOk="0">
                  <a:moveTo>
                    <a:pt x="1258" y="1"/>
                  </a:moveTo>
                  <a:lnTo>
                    <a:pt x="810" y="996"/>
                  </a:lnTo>
                  <a:lnTo>
                    <a:pt x="0" y="1495"/>
                  </a:lnTo>
                  <a:lnTo>
                    <a:pt x="810" y="1993"/>
                  </a:lnTo>
                  <a:lnTo>
                    <a:pt x="1258" y="2989"/>
                  </a:lnTo>
                  <a:lnTo>
                    <a:pt x="1707" y="1993"/>
                  </a:lnTo>
                  <a:lnTo>
                    <a:pt x="2517" y="1495"/>
                  </a:lnTo>
                  <a:lnTo>
                    <a:pt x="1707" y="996"/>
                  </a:lnTo>
                  <a:lnTo>
                    <a:pt x="12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6"/>
            <p:cNvSpPr/>
            <p:nvPr/>
          </p:nvSpPr>
          <p:spPr>
            <a:xfrm>
              <a:off x="1649829" y="1700610"/>
              <a:ext cx="64550" cy="76632"/>
            </a:xfrm>
            <a:custGeom>
              <a:avLst/>
              <a:gdLst/>
              <a:ahLst/>
              <a:cxnLst/>
              <a:rect l="l" t="t" r="r" b="b"/>
              <a:pathLst>
                <a:path w="1138" h="1351" extrusionOk="0">
                  <a:moveTo>
                    <a:pt x="569" y="1"/>
                  </a:moveTo>
                  <a:lnTo>
                    <a:pt x="366" y="451"/>
                  </a:lnTo>
                  <a:lnTo>
                    <a:pt x="1" y="675"/>
                  </a:lnTo>
                  <a:lnTo>
                    <a:pt x="366" y="901"/>
                  </a:lnTo>
                  <a:lnTo>
                    <a:pt x="569" y="1351"/>
                  </a:lnTo>
                  <a:lnTo>
                    <a:pt x="771" y="901"/>
                  </a:lnTo>
                  <a:lnTo>
                    <a:pt x="1137" y="675"/>
                  </a:lnTo>
                  <a:lnTo>
                    <a:pt x="771" y="451"/>
                  </a:lnTo>
                  <a:lnTo>
                    <a:pt x="5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5" name="Straight Connector 34"/>
          <p:cNvCxnSpPr/>
          <p:nvPr/>
        </p:nvCxnSpPr>
        <p:spPr>
          <a:xfrm>
            <a:off x="3162587" y="742877"/>
            <a:ext cx="0" cy="4400623"/>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sp>
        <p:nvSpPr>
          <p:cNvPr id="38" name="Google Shape;593;p44"/>
          <p:cNvSpPr txBox="1">
            <a:spLocks noGrp="1"/>
          </p:cNvSpPr>
          <p:nvPr>
            <p:ph type="title" idx="3"/>
          </p:nvPr>
        </p:nvSpPr>
        <p:spPr>
          <a:xfrm>
            <a:off x="718618" y="1103504"/>
            <a:ext cx="1673936" cy="457200"/>
          </a:xfrm>
          <a:prstGeom prst="rect">
            <a:avLst/>
          </a:prstGeom>
        </p:spPr>
        <p:txBody>
          <a:bodyPr spcFirstLastPara="1" wrap="square" lIns="91425" tIns="91425" rIns="91425" bIns="91425" anchor="b" anchorCtr="0">
            <a:noAutofit/>
          </a:bodyPr>
          <a:lstStyle/>
          <a:p>
            <a:pPr marL="0" indent="0">
              <a:buSzPts val="2400"/>
            </a:pPr>
            <a:r>
              <a:rPr lang="en" sz="3000" b="1" dirty="0">
                <a:solidFill>
                  <a:srgbClr val="FF0000"/>
                </a:solidFill>
                <a:latin typeface="Lexend Deca"/>
                <a:ea typeface="Lexend Deca"/>
                <a:cs typeface="Lexend Deca"/>
                <a:sym typeface="Lexend Deca"/>
              </a:rPr>
              <a:t>3</a:t>
            </a:r>
            <a:endParaRPr sz="3000" b="1" dirty="0">
              <a:solidFill>
                <a:srgbClr val="FF0000"/>
              </a:solidFill>
              <a:latin typeface="Lexend Deca"/>
              <a:ea typeface="Lexend Deca"/>
              <a:cs typeface="Lexend Deca"/>
              <a:sym typeface="Lexend Deca"/>
            </a:endParaRPr>
          </a:p>
        </p:txBody>
      </p:sp>
      <p:sp>
        <p:nvSpPr>
          <p:cNvPr id="14" name="Google Shape;661;p46"/>
          <p:cNvSpPr txBox="1">
            <a:spLocks noGrp="1"/>
          </p:cNvSpPr>
          <p:nvPr>
            <p:ph type="title" idx="6"/>
          </p:nvPr>
        </p:nvSpPr>
        <p:spPr>
          <a:xfrm>
            <a:off x="467145" y="2485988"/>
            <a:ext cx="2176881" cy="45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400" dirty="0" smtClean="0">
                <a:solidFill>
                  <a:srgbClr val="FF0000"/>
                </a:solidFill>
                <a:latin typeface="Times New Roman" panose="02020603050405020304" pitchFamily="18" charset="0"/>
                <a:ea typeface="Arial"/>
                <a:cs typeface="Times New Roman" panose="02020603050405020304" pitchFamily="18" charset="0"/>
              </a:rPr>
              <a:t>HỖ TRỢ          </a:t>
            </a:r>
            <a:br>
              <a:rPr lang="en" sz="1400" dirty="0" smtClean="0">
                <a:solidFill>
                  <a:srgbClr val="FF0000"/>
                </a:solidFill>
                <a:latin typeface="Times New Roman" panose="02020603050405020304" pitchFamily="18" charset="0"/>
                <a:ea typeface="Arial"/>
                <a:cs typeface="Times New Roman" panose="02020603050405020304" pitchFamily="18" charset="0"/>
              </a:rPr>
            </a:br>
            <a:r>
              <a:rPr lang="en" sz="1400" dirty="0" smtClean="0">
                <a:solidFill>
                  <a:srgbClr val="FF0000"/>
                </a:solidFill>
                <a:latin typeface="Times New Roman" panose="02020603050405020304" pitchFamily="18" charset="0"/>
                <a:ea typeface="Arial"/>
                <a:cs typeface="Times New Roman" panose="02020603050405020304" pitchFamily="18" charset="0"/>
              </a:rPr>
              <a:t> </a:t>
            </a:r>
            <a:r>
              <a:rPr lang="en" sz="1400" b="0" dirty="0">
                <a:solidFill>
                  <a:srgbClr val="FF0000"/>
                </a:solidFill>
                <a:latin typeface="Times New Roman" panose="02020603050405020304" pitchFamily="18" charset="0"/>
                <a:ea typeface="Arial"/>
                <a:cs typeface="Times New Roman" panose="02020603050405020304" pitchFamily="18" charset="0"/>
              </a:rPr>
              <a:t>(Điều 31 Nghị định 98/2024/NĐ-CP)</a:t>
            </a:r>
            <a:endParaRPr sz="1400" b="0" dirty="0">
              <a:solidFill>
                <a:srgbClr val="FF0000"/>
              </a:solidFill>
              <a:latin typeface="Times New Roman" panose="02020603050405020304" pitchFamily="18" charset="0"/>
              <a:ea typeface="Arial"/>
              <a:cs typeface="Times New Roman" panose="02020603050405020304" pitchFamily="18" charset="0"/>
            </a:endParaRPr>
          </a:p>
        </p:txBody>
      </p:sp>
      <p:sp>
        <p:nvSpPr>
          <p:cNvPr id="6" name="Rectangle 5"/>
          <p:cNvSpPr/>
          <p:nvPr/>
        </p:nvSpPr>
        <p:spPr>
          <a:xfrm>
            <a:off x="3297244" y="2058320"/>
            <a:ext cx="5306813" cy="515975"/>
          </a:xfrm>
          <a:prstGeom prst="rect">
            <a:avLst/>
          </a:prstGeom>
        </p:spPr>
        <p:txBody>
          <a:bodyPr wrap="square">
            <a:spAutoFit/>
          </a:bodyPr>
          <a:lstStyle/>
          <a:p>
            <a:pPr algn="just">
              <a:lnSpc>
                <a:spcPts val="1700"/>
              </a:lnSpc>
              <a:spcBef>
                <a:spcPts val="600"/>
              </a:spcBef>
              <a:spcAft>
                <a:spcPts val="600"/>
              </a:spcAft>
            </a:pPr>
            <a:r>
              <a:rPr lang="en-US" i="1" dirty="0">
                <a:solidFill>
                  <a:schemeClr val="accent6">
                    <a:lumMod val="75000"/>
                  </a:schemeClr>
                </a:solidFill>
                <a:latin typeface="Times New Roman" panose="02020603050405020304" pitchFamily="18" charset="0"/>
                <a:cs typeface="Times New Roman" panose="02020603050405020304" pitchFamily="18" charset="0"/>
              </a:rPr>
              <a:t>(2) </a:t>
            </a:r>
            <a:r>
              <a:rPr lang="en-US" i="1" dirty="0" err="1">
                <a:solidFill>
                  <a:schemeClr val="accent6">
                    <a:lumMod val="75000"/>
                  </a:schemeClr>
                </a:solidFill>
                <a:latin typeface="Times New Roman" panose="02020603050405020304" pitchFamily="18" charset="0"/>
                <a:cs typeface="Times New Roman" panose="02020603050405020304" pitchFamily="18" charset="0"/>
              </a:rPr>
              <a:t>Hỗ</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trợ</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chủ</a:t>
            </a:r>
            <a:r>
              <a:rPr lang="en-US" i="1" dirty="0">
                <a:solidFill>
                  <a:schemeClr val="accent6">
                    <a:lumMod val="75000"/>
                  </a:schemeClr>
                </a:solidFill>
                <a:latin typeface="Times New Roman" panose="02020603050405020304" pitchFamily="18" charset="0"/>
                <a:cs typeface="Times New Roman" panose="02020603050405020304" pitchFamily="18" charset="0"/>
              </a:rPr>
              <a:t> đầu </a:t>
            </a:r>
            <a:r>
              <a:rPr lang="en-US" i="1" dirty="0" err="1">
                <a:solidFill>
                  <a:schemeClr val="accent6">
                    <a:lumMod val="75000"/>
                  </a:schemeClr>
                </a:solidFill>
                <a:latin typeface="Times New Roman" panose="02020603050405020304" pitchFamily="18" charset="0"/>
                <a:cs typeface="Times New Roman" panose="02020603050405020304" pitchFamily="18" charset="0"/>
              </a:rPr>
              <a:t>tư</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một</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phần</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hoặc</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toàn</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bộ</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kinh</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phí</a:t>
            </a:r>
            <a:r>
              <a:rPr lang="en-US" i="1" dirty="0">
                <a:solidFill>
                  <a:schemeClr val="accent6">
                    <a:lumMod val="75000"/>
                  </a:schemeClr>
                </a:solidFill>
                <a:latin typeface="Times New Roman" panose="02020603050405020304" pitchFamily="18" charset="0"/>
                <a:cs typeface="Times New Roman" panose="02020603050405020304" pitchFamily="18" charset="0"/>
              </a:rPr>
              <a:t> di </a:t>
            </a:r>
            <a:r>
              <a:rPr lang="en-US" i="1" dirty="0" err="1">
                <a:solidFill>
                  <a:schemeClr val="accent6">
                    <a:lumMod val="75000"/>
                  </a:schemeClr>
                </a:solidFill>
                <a:latin typeface="Times New Roman" panose="02020603050405020304" pitchFamily="18" charset="0"/>
                <a:cs typeface="Times New Roman" panose="02020603050405020304" pitchFamily="18" charset="0"/>
              </a:rPr>
              <a:t>dời</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cưỡng</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chế</a:t>
            </a:r>
            <a:r>
              <a:rPr lang="en-US" i="1" dirty="0">
                <a:solidFill>
                  <a:schemeClr val="accent6">
                    <a:lumMod val="75000"/>
                  </a:schemeClr>
                </a:solidFill>
                <a:latin typeface="Times New Roman" panose="02020603050405020304" pitchFamily="18" charset="0"/>
                <a:cs typeface="Times New Roman" panose="02020603050405020304" pitchFamily="18" charset="0"/>
              </a:rPr>
              <a:t> di </a:t>
            </a:r>
            <a:r>
              <a:rPr lang="en-US" i="1" dirty="0" err="1">
                <a:solidFill>
                  <a:schemeClr val="accent6">
                    <a:lumMod val="75000"/>
                  </a:schemeClr>
                </a:solidFill>
                <a:latin typeface="Times New Roman" panose="02020603050405020304" pitchFamily="18" charset="0"/>
                <a:cs typeface="Times New Roman" panose="02020603050405020304" pitchFamily="18" charset="0"/>
              </a:rPr>
              <a:t>dời</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theo</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quy</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i="1" dirty="0">
                <a:solidFill>
                  <a:schemeClr val="accent6">
                    <a:lumMod val="75000"/>
                  </a:schemeClr>
                </a:solidFill>
                <a:latin typeface="Times New Roman" panose="02020603050405020304" pitchFamily="18" charset="0"/>
                <a:cs typeface="Times New Roman" panose="02020603050405020304" pitchFamily="18" charset="0"/>
              </a:rPr>
              <a:t> của </a:t>
            </a:r>
            <a:r>
              <a:rPr lang="en-US" i="1" dirty="0" err="1">
                <a:solidFill>
                  <a:schemeClr val="accent6">
                    <a:lumMod val="75000"/>
                  </a:schemeClr>
                </a:solidFill>
                <a:latin typeface="Times New Roman" panose="02020603050405020304" pitchFamily="18" charset="0"/>
                <a:cs typeface="Times New Roman" panose="02020603050405020304" pitchFamily="18" charset="0"/>
              </a:rPr>
              <a:t>Luật</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Nhà</a:t>
            </a:r>
            <a:r>
              <a:rPr lang="en-US" i="1" dirty="0">
                <a:solidFill>
                  <a:schemeClr val="accent6">
                    <a:lumMod val="75000"/>
                  </a:schemeClr>
                </a:solidFill>
                <a:latin typeface="Times New Roman" panose="02020603050405020304" pitchFamily="18" charset="0"/>
                <a:cs typeface="Times New Roman" panose="02020603050405020304" pitchFamily="18" charset="0"/>
              </a:rPr>
              <a:t> ở </a:t>
            </a:r>
          </a:p>
        </p:txBody>
      </p:sp>
      <p:sp>
        <p:nvSpPr>
          <p:cNvPr id="5" name="TextBox 4">
            <a:extLst>
              <a:ext uri="{FF2B5EF4-FFF2-40B4-BE49-F238E27FC236}">
                <a16:creationId xmlns="" xmlns:a16="http://schemas.microsoft.com/office/drawing/2014/main" id="{73D0325A-DE4F-46EC-AC61-9DA1D2D4C51E}"/>
              </a:ext>
            </a:extLst>
          </p:cNvPr>
          <p:cNvSpPr txBox="1"/>
          <p:nvPr/>
        </p:nvSpPr>
        <p:spPr>
          <a:xfrm>
            <a:off x="3329960" y="881016"/>
            <a:ext cx="5241379" cy="964367"/>
          </a:xfrm>
          <a:prstGeom prst="rect">
            <a:avLst/>
          </a:prstGeom>
          <a:noFill/>
        </p:spPr>
        <p:txBody>
          <a:bodyPr wrap="square" rtlCol="0">
            <a:spAutoFit/>
          </a:bodyPr>
          <a:lstStyle/>
          <a:p>
            <a:pPr algn="just">
              <a:lnSpc>
                <a:spcPts val="1700"/>
              </a:lnSpc>
              <a:spcBef>
                <a:spcPts val="600"/>
              </a:spcBef>
              <a:spcAft>
                <a:spcPts val="600"/>
              </a:spcAft>
            </a:pPr>
            <a:r>
              <a:rPr lang="en-US" i="1" dirty="0">
                <a:solidFill>
                  <a:schemeClr val="accent6">
                    <a:lumMod val="75000"/>
                  </a:schemeClr>
                </a:solidFill>
                <a:latin typeface="Times New Roman" panose="02020603050405020304" pitchFamily="18" charset="0"/>
                <a:cs typeface="Times New Roman" panose="02020603050405020304" pitchFamily="18" charset="0"/>
              </a:rPr>
              <a:t>(1) </a:t>
            </a:r>
            <a:r>
              <a:rPr lang="en-US" i="1" dirty="0" err="1">
                <a:solidFill>
                  <a:schemeClr val="accent6">
                    <a:lumMod val="75000"/>
                  </a:schemeClr>
                </a:solidFill>
                <a:latin typeface="Times New Roman" panose="02020603050405020304" pitchFamily="18" charset="0"/>
                <a:cs typeface="Times New Roman" panose="02020603050405020304" pitchFamily="18" charset="0"/>
              </a:rPr>
              <a:t>Hỗ</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trợ</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mua</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thuê</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mua</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phần</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diện</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tích</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chênh</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lệch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nb-NO" dirty="0">
                <a:solidFill>
                  <a:schemeClr val="accent6">
                    <a:lumMod val="75000"/>
                  </a:schemeClr>
                </a:solidFill>
                <a:latin typeface="Times New Roman" panose="02020603050405020304" pitchFamily="18" charset="0"/>
                <a:cs typeface="Times New Roman" panose="02020603050405020304" pitchFamily="18" charset="0"/>
              </a:rPr>
              <a:t>người có công với cách mạng theo pháp luật về ưu đãi người có công với cách mạng; người khuyết tật; hộ gia đình nghèo, cận nghèo theo quy định của Chính phủ</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 xmlns:a16="http://schemas.microsoft.com/office/drawing/2014/main" id="{D8DF32A1-A495-4057-A390-0E03E5508EA6}"/>
              </a:ext>
            </a:extLst>
          </p:cNvPr>
          <p:cNvSpPr txBox="1"/>
          <p:nvPr/>
        </p:nvSpPr>
        <p:spPr>
          <a:xfrm>
            <a:off x="3297243" y="2816573"/>
            <a:ext cx="5241378" cy="515975"/>
          </a:xfrm>
          <a:prstGeom prst="rect">
            <a:avLst/>
          </a:prstGeom>
          <a:noFill/>
        </p:spPr>
        <p:txBody>
          <a:bodyPr wrap="square">
            <a:spAutoFit/>
          </a:bodyPr>
          <a:lstStyle/>
          <a:p>
            <a:pPr algn="just">
              <a:lnSpc>
                <a:spcPts val="1700"/>
              </a:lnSpc>
              <a:spcBef>
                <a:spcPts val="600"/>
              </a:spcBef>
              <a:spcAft>
                <a:spcPts val="600"/>
              </a:spcAft>
            </a:pPr>
            <a:r>
              <a:rPr lang="en-US" dirty="0">
                <a:solidFill>
                  <a:schemeClr val="accent6">
                    <a:lumMod val="75000"/>
                  </a:schemeClr>
                </a:solidFill>
                <a:latin typeface="Times New Roman" panose="02020603050405020304" pitchFamily="18" charset="0"/>
                <a:cs typeface="Times New Roman" panose="02020603050405020304" pitchFamily="18" charset="0"/>
              </a:rPr>
              <a:t>(3) </a:t>
            </a:r>
            <a:r>
              <a:rPr lang="en-US" dirty="0" err="1">
                <a:solidFill>
                  <a:schemeClr val="accent6">
                    <a:lumMod val="75000"/>
                  </a:schemeClr>
                </a:solidFill>
                <a:latin typeface="Times New Roman" panose="02020603050405020304" pitchFamily="18" charset="0"/>
                <a:cs typeface="Times New Roman" panose="02020603050405020304" pitchFamily="18" charset="0"/>
              </a:rPr>
              <a:t>Hỗ</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trợ</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chủ</a:t>
            </a:r>
            <a:r>
              <a:rPr lang="en-US" dirty="0">
                <a:solidFill>
                  <a:schemeClr val="accent6">
                    <a:lumMod val="75000"/>
                  </a:schemeClr>
                </a:solidFill>
                <a:latin typeface="Times New Roman" panose="02020603050405020304" pitchFamily="18" charset="0"/>
                <a:cs typeface="Times New Roman" panose="02020603050405020304" pitchFamily="18" charset="0"/>
              </a:rPr>
              <a:t> đầu </a:t>
            </a:r>
            <a:r>
              <a:rPr lang="en-US" dirty="0" err="1">
                <a:solidFill>
                  <a:schemeClr val="accent6">
                    <a:lumMod val="75000"/>
                  </a:schemeClr>
                </a:solidFill>
                <a:latin typeface="Times New Roman" panose="02020603050405020304" pitchFamily="18" charset="0"/>
                <a:cs typeface="Times New Roman" panose="02020603050405020304" pitchFamily="18" charset="0"/>
              </a:rPr>
              <a:t>tư</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một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phần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hoặc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toàn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bộ</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kinh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phí</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để</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chủ</a:t>
            </a:r>
            <a:r>
              <a:rPr lang="en-US" dirty="0">
                <a:solidFill>
                  <a:schemeClr val="accent6">
                    <a:lumMod val="75000"/>
                  </a:schemeClr>
                </a:solidFill>
                <a:latin typeface="Times New Roman" panose="02020603050405020304" pitchFamily="18" charset="0"/>
                <a:cs typeface="Times New Roman" panose="02020603050405020304" pitchFamily="18" charset="0"/>
              </a:rPr>
              <a:t> đầu </a:t>
            </a:r>
            <a:r>
              <a:rPr lang="en-US" dirty="0" err="1">
                <a:solidFill>
                  <a:schemeClr val="accent6">
                    <a:lumMod val="75000"/>
                  </a:schemeClr>
                </a:solidFill>
                <a:latin typeface="Times New Roman" panose="02020603050405020304" pitchFamily="18" charset="0"/>
                <a:cs typeface="Times New Roman" panose="02020603050405020304" pitchFamily="18" charset="0"/>
              </a:rPr>
              <a:t>tư</a:t>
            </a:r>
            <a:r>
              <a:rPr lang="en-US" dirty="0">
                <a:solidFill>
                  <a:schemeClr val="accent6">
                    <a:lumMod val="75000"/>
                  </a:schemeClr>
                </a:solidFill>
                <a:latin typeface="Times New Roman" panose="02020603050405020304" pitchFamily="18" charset="0"/>
                <a:cs typeface="Times New Roman" panose="02020603050405020304" pitchFamily="18" charset="0"/>
              </a:rPr>
              <a:t> xây dựng </a:t>
            </a:r>
            <a:r>
              <a:rPr lang="en-US" dirty="0" err="1">
                <a:solidFill>
                  <a:schemeClr val="accent6">
                    <a:lumMod val="75000"/>
                  </a:schemeClr>
                </a:solidFill>
                <a:latin typeface="Times New Roman" panose="02020603050405020304" pitchFamily="18" charset="0"/>
                <a:cs typeface="Times New Roman" panose="02020603050405020304" pitchFamily="18" charset="0"/>
              </a:rPr>
              <a:t>công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trình</a:t>
            </a:r>
            <a:r>
              <a:rPr lang="en-US" dirty="0">
                <a:solidFill>
                  <a:schemeClr val="accent6">
                    <a:lumMod val="75000"/>
                  </a:schemeClr>
                </a:solidFill>
                <a:latin typeface="Times New Roman" panose="02020603050405020304" pitchFamily="18" charset="0"/>
                <a:cs typeface="Times New Roman" panose="02020603050405020304" pitchFamily="18" charset="0"/>
              </a:rPr>
              <a:t> HTKT, HTXH </a:t>
            </a:r>
            <a:r>
              <a:rPr lang="en-US" dirty="0" err="1">
                <a:solidFill>
                  <a:schemeClr val="accent6">
                    <a:lumMod val="75000"/>
                  </a:schemeClr>
                </a:solidFill>
                <a:latin typeface="Times New Roman" panose="02020603050405020304" pitchFamily="18" charset="0"/>
                <a:cs typeface="Times New Roman" panose="02020603050405020304" pitchFamily="18" charset="0"/>
              </a:rPr>
              <a:t>theo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của </a:t>
            </a:r>
            <a:r>
              <a:rPr lang="en-US" dirty="0" err="1">
                <a:solidFill>
                  <a:schemeClr val="accent6">
                    <a:lumMod val="75000"/>
                  </a:schemeClr>
                </a:solidFill>
                <a:latin typeface="Times New Roman" panose="02020603050405020304" pitchFamily="18" charset="0"/>
                <a:cs typeface="Times New Roman" panose="02020603050405020304" pitchFamily="18" charset="0"/>
              </a:rPr>
              <a:t>Luật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ở </a:t>
            </a:r>
          </a:p>
        </p:txBody>
      </p:sp>
      <p:sp>
        <p:nvSpPr>
          <p:cNvPr id="19" name="TextBox 18">
            <a:extLst>
              <a:ext uri="{FF2B5EF4-FFF2-40B4-BE49-F238E27FC236}">
                <a16:creationId xmlns="" xmlns:a16="http://schemas.microsoft.com/office/drawing/2014/main" id="{44920B0D-99F0-4B7A-9231-D7B73BC249B7}"/>
              </a:ext>
            </a:extLst>
          </p:cNvPr>
          <p:cNvSpPr txBox="1"/>
          <p:nvPr/>
        </p:nvSpPr>
        <p:spPr>
          <a:xfrm>
            <a:off x="3297243" y="3728996"/>
            <a:ext cx="5306819" cy="515975"/>
          </a:xfrm>
          <a:prstGeom prst="rect">
            <a:avLst/>
          </a:prstGeom>
          <a:noFill/>
        </p:spPr>
        <p:txBody>
          <a:bodyPr wrap="square">
            <a:spAutoFit/>
          </a:bodyPr>
          <a:lstStyle/>
          <a:p>
            <a:pPr algn="just">
              <a:lnSpc>
                <a:spcPts val="1700"/>
              </a:lnSpc>
              <a:spcBef>
                <a:spcPts val="600"/>
              </a:spcBef>
              <a:spcAft>
                <a:spcPts val="600"/>
              </a:spcAft>
            </a:pPr>
            <a:r>
              <a:rPr lang="en-US" b="1" dirty="0" err="1">
                <a:solidFill>
                  <a:schemeClr val="accent6">
                    <a:lumMod val="75000"/>
                  </a:schemeClr>
                </a:solidFill>
                <a:latin typeface="Times New Roman" panose="02020603050405020304" pitchFamily="18" charset="0"/>
                <a:cs typeface="Times New Roman" panose="02020603050405020304" pitchFamily="18" charset="0"/>
              </a:rPr>
              <a:t>Hỗ</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trợ</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thêm</a:t>
            </a:r>
            <a:r>
              <a:rPr lang="en-US" b="1" dirty="0">
                <a:solidFill>
                  <a:schemeClr val="accent6">
                    <a:lumMod val="75000"/>
                  </a:schemeClr>
                </a:solidFill>
                <a:latin typeface="Times New Roman" panose="02020603050405020304" pitchFamily="18" charset="0"/>
                <a:cs typeface="Times New Roman" panose="02020603050405020304" pitchFamily="18" charset="0"/>
              </a:rPr>
              <a:t> của </a:t>
            </a:r>
            <a:r>
              <a:rPr lang="en-US" b="1" dirty="0" err="1">
                <a:solidFill>
                  <a:schemeClr val="accent6">
                    <a:lumMod val="75000"/>
                  </a:schemeClr>
                </a:solidFill>
                <a:latin typeface="Times New Roman" panose="02020603050405020304" pitchFamily="18" charset="0"/>
                <a:cs typeface="Times New Roman" panose="02020603050405020304" pitchFamily="18" charset="0"/>
              </a:rPr>
              <a:t>chủ</a:t>
            </a:r>
            <a:r>
              <a:rPr lang="en-US" b="1" dirty="0">
                <a:solidFill>
                  <a:schemeClr val="accent6">
                    <a:lumMod val="75000"/>
                  </a:schemeClr>
                </a:solidFill>
                <a:latin typeface="Times New Roman" panose="02020603050405020304" pitchFamily="18" charset="0"/>
                <a:cs typeface="Times New Roman" panose="02020603050405020304" pitchFamily="18" charset="0"/>
              </a:rPr>
              <a:t> đầu </a:t>
            </a:r>
            <a:r>
              <a:rPr lang="en-US" b="1" dirty="0" err="1">
                <a:solidFill>
                  <a:schemeClr val="accent6">
                    <a:lumMod val="75000"/>
                  </a:schemeClr>
                </a:solidFill>
                <a:latin typeface="Times New Roman" panose="02020603050405020304" pitchFamily="18" charset="0"/>
                <a:cs typeface="Times New Roman" panose="02020603050405020304" pitchFamily="18" charset="0"/>
              </a:rPr>
              <a:t>tư</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đối</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với</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các</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chủ</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sở</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hữu</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sử</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dụng</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nhà</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chung</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cư</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để</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đẩy</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nhanh</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công</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tác</a:t>
            </a:r>
            <a:r>
              <a:rPr lang="en-US" b="1" dirty="0">
                <a:solidFill>
                  <a:schemeClr val="accent6">
                    <a:lumMod val="75000"/>
                  </a:schemeClr>
                </a:solidFill>
                <a:latin typeface="Times New Roman" panose="02020603050405020304" pitchFamily="18" charset="0"/>
                <a:cs typeface="Times New Roman" panose="02020603050405020304" pitchFamily="18" charset="0"/>
              </a:rPr>
              <a:t> GPMB</a:t>
            </a:r>
          </a:p>
        </p:txBody>
      </p:sp>
      <p:sp>
        <p:nvSpPr>
          <p:cNvPr id="9" name="TextBox 8">
            <a:extLst>
              <a:ext uri="{FF2B5EF4-FFF2-40B4-BE49-F238E27FC236}">
                <a16:creationId xmlns="" xmlns:a16="http://schemas.microsoft.com/office/drawing/2014/main" id="{AE740076-BEB5-4D2E-B7A8-8460F5818A5D}"/>
              </a:ext>
            </a:extLst>
          </p:cNvPr>
          <p:cNvSpPr txBox="1"/>
          <p:nvPr/>
        </p:nvSpPr>
        <p:spPr>
          <a:xfrm>
            <a:off x="3297243" y="461472"/>
            <a:ext cx="5134277" cy="307777"/>
          </a:xfrm>
          <a:prstGeom prst="rect">
            <a:avLst/>
          </a:prstGeom>
          <a:noFill/>
        </p:spPr>
        <p:txBody>
          <a:bodyPr wrap="square" rtlCol="0">
            <a:spAutoFit/>
          </a:bodyPr>
          <a:lstStyle/>
          <a:p>
            <a:r>
              <a:rPr lang="en-US" b="1" dirty="0" err="1">
                <a:solidFill>
                  <a:srgbClr val="FF0000"/>
                </a:solidFill>
                <a:latin typeface="Times New Roman" panose="02020603050405020304" pitchFamily="18" charset="0"/>
                <a:cs typeface="Times New Roman" panose="02020603050405020304" pitchFamily="18" charset="0"/>
              </a:rPr>
              <a:t>Hỗ</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trợ</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từ</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ngân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sách</a:t>
            </a:r>
            <a:r>
              <a:rPr lang="en-US" b="1" dirty="0">
                <a:solidFill>
                  <a:srgbClr val="FF0000"/>
                </a:solidFill>
                <a:latin typeface="Times New Roman" panose="02020603050405020304" pitchFamily="18" charset="0"/>
                <a:cs typeface="Times New Roman" panose="02020603050405020304" pitchFamily="18" charset="0"/>
              </a:rPr>
              <a:t> chi </a:t>
            </a:r>
            <a:r>
              <a:rPr lang="en-US" b="1" dirty="0" err="1">
                <a:solidFill>
                  <a:srgbClr val="FF0000"/>
                </a:solidFill>
                <a:latin typeface="Times New Roman" panose="02020603050405020304" pitchFamily="18" charset="0"/>
                <a:cs typeface="Times New Roman" panose="02020603050405020304" pitchFamily="18" charset="0"/>
              </a:rPr>
              <a:t>thường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xuyên</a:t>
            </a:r>
            <a:r>
              <a:rPr lang="en-US" b="1" dirty="0">
                <a:solidFill>
                  <a:srgbClr val="FF0000"/>
                </a:solidFill>
                <a:latin typeface="Times New Roman" panose="02020603050405020304" pitchFamily="18" charset="0"/>
                <a:cs typeface="Times New Roman" panose="02020603050405020304" pitchFamily="18" charset="0"/>
              </a:rPr>
              <a:t> của </a:t>
            </a:r>
            <a:r>
              <a:rPr lang="en-US" b="1" dirty="0" err="1">
                <a:solidFill>
                  <a:srgbClr val="FF0000"/>
                </a:solidFill>
                <a:latin typeface="Times New Roman" panose="02020603050405020304" pitchFamily="18" charset="0"/>
                <a:cs typeface="Times New Roman" panose="02020603050405020304" pitchFamily="18" charset="0"/>
              </a:rPr>
              <a:t>địa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phương</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5" name="Google Shape;436;p41"/>
          <p:cNvSpPr txBox="1">
            <a:spLocks/>
          </p:cNvSpPr>
          <p:nvPr/>
        </p:nvSpPr>
        <p:spPr>
          <a:xfrm>
            <a:off x="0" y="12031"/>
            <a:ext cx="9144000" cy="44220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1800" b="1" dirty="0" smtClean="0">
                <a:solidFill>
                  <a:srgbClr val="FF0000"/>
                </a:solidFill>
                <a:latin typeface="Times New Roman" panose="02020603050405020304" pitchFamily="18" charset="0"/>
                <a:cs typeface="Times New Roman" panose="02020603050405020304" pitchFamily="18" charset="0"/>
              </a:rPr>
              <a:t>05</a:t>
            </a:r>
            <a:r>
              <a:rPr lang="vi-VN" sz="1800" b="1" dirty="0" smtClean="0">
                <a:solidFill>
                  <a:srgbClr val="ED2727"/>
                </a:solidFill>
                <a:latin typeface="Times New Roman" panose="02020603050405020304" pitchFamily="18" charset="0"/>
                <a:cs typeface="Times New Roman" panose="02020603050405020304" pitchFamily="18" charset="0"/>
              </a:rPr>
              <a:t>. VỀ CẢI TẠO, XÂY DỰNG LẠI NHÀ CHUNG CƯ</a:t>
            </a:r>
            <a:endParaRPr lang="vi-VN" sz="1800" b="1" dirty="0">
              <a:solidFill>
                <a:srgbClr val="ED2727"/>
              </a:solidFill>
            </a:endParaRPr>
          </a:p>
        </p:txBody>
      </p:sp>
    </p:spTree>
    <p:extLst>
      <p:ext uri="{BB962C8B-B14F-4D97-AF65-F5344CB8AC3E}">
        <p14:creationId xmlns:p14="http://schemas.microsoft.com/office/powerpoint/2010/main" val="3947549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593;p44">
            <a:extLst>
              <a:ext uri="{FF2B5EF4-FFF2-40B4-BE49-F238E27FC236}">
                <a16:creationId xmlns="" xmlns:a16="http://schemas.microsoft.com/office/drawing/2014/main" id="{D6AEBFA8-0BD4-44C7-B674-B57309182EA2}"/>
              </a:ext>
            </a:extLst>
          </p:cNvPr>
          <p:cNvSpPr txBox="1">
            <a:spLocks/>
          </p:cNvSpPr>
          <p:nvPr/>
        </p:nvSpPr>
        <p:spPr>
          <a:xfrm>
            <a:off x="718618" y="1103504"/>
            <a:ext cx="1673936" cy="4572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2400"/>
            </a:pPr>
            <a:r>
              <a:rPr lang="en" sz="3000" b="1" dirty="0">
                <a:solidFill>
                  <a:srgbClr val="FF0000"/>
                </a:solidFill>
                <a:latin typeface="Lexend Deca"/>
                <a:ea typeface="Lexend Deca"/>
                <a:cs typeface="Lexend Deca"/>
                <a:sym typeface="Lexend Deca"/>
              </a:rPr>
              <a:t>4</a:t>
            </a:r>
          </a:p>
        </p:txBody>
      </p:sp>
      <p:cxnSp>
        <p:nvCxnSpPr>
          <p:cNvPr id="12" name="Straight Connector 11">
            <a:extLst>
              <a:ext uri="{FF2B5EF4-FFF2-40B4-BE49-F238E27FC236}">
                <a16:creationId xmlns="" xmlns:a16="http://schemas.microsoft.com/office/drawing/2014/main" id="{8B717120-AC04-4A2B-A3A5-D2A249C8C2F6}"/>
              </a:ext>
            </a:extLst>
          </p:cNvPr>
          <p:cNvCxnSpPr/>
          <p:nvPr/>
        </p:nvCxnSpPr>
        <p:spPr>
          <a:xfrm>
            <a:off x="2953581" y="438077"/>
            <a:ext cx="0" cy="4400623"/>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 xmlns:a16="http://schemas.microsoft.com/office/drawing/2014/main" id="{E9937A21-E3CB-40C1-BABD-F12280B1956D}"/>
              </a:ext>
            </a:extLst>
          </p:cNvPr>
          <p:cNvSpPr txBox="1"/>
          <p:nvPr/>
        </p:nvSpPr>
        <p:spPr>
          <a:xfrm>
            <a:off x="500854" y="1841510"/>
            <a:ext cx="2172665" cy="1169551"/>
          </a:xfrm>
          <a:prstGeom prst="rect">
            <a:avLst/>
          </a:prstGeom>
          <a:noFill/>
        </p:spPr>
        <p:txBody>
          <a:bodyPr wrap="square">
            <a:spAutoFit/>
          </a:bodyPr>
          <a:lstStyle/>
          <a:p>
            <a:pPr algn="ctr"/>
            <a:r>
              <a:rPr lang="en" b="1" dirty="0" smtClean="0">
                <a:solidFill>
                  <a:srgbClr val="FF0000"/>
                </a:solidFill>
                <a:latin typeface="Times New Roman" panose="02020603050405020304" pitchFamily="18" charset="0"/>
                <a:cs typeface="Times New Roman" panose="02020603050405020304" pitchFamily="18" charset="0"/>
                <a:sym typeface="Lexend Deca"/>
              </a:rPr>
              <a:t>ĐỐI VỚI CĂN HỘ CHUNG CƯ THUỘC TÀI SẢN CÔNG</a:t>
            </a:r>
          </a:p>
          <a:p>
            <a:pPr algn="ctr"/>
            <a:r>
              <a:rPr lang="en" b="1" dirty="0" smtClean="0">
                <a:solidFill>
                  <a:srgbClr val="FF0000"/>
                </a:solidFill>
                <a:latin typeface="Times New Roman" panose="02020603050405020304" pitchFamily="18" charset="0"/>
                <a:cs typeface="Times New Roman" panose="02020603050405020304" pitchFamily="18" charset="0"/>
                <a:sym typeface="Lexend Deca"/>
              </a:rPr>
              <a:t> </a:t>
            </a:r>
            <a:r>
              <a:rPr lang="en" dirty="0">
                <a:solidFill>
                  <a:srgbClr val="FF0000"/>
                </a:solidFill>
                <a:latin typeface="Times New Roman" panose="02020603050405020304" pitchFamily="18" charset="0"/>
                <a:cs typeface="Times New Roman" panose="02020603050405020304" pitchFamily="18" charset="0"/>
                <a:sym typeface="Lexend Deca"/>
              </a:rPr>
              <a:t>(Điều 33 Nghị định 98/2024/NĐ-CP)</a:t>
            </a:r>
            <a:endParaRPr lang="en-US" dirty="0">
              <a:solidFill>
                <a:srgbClr val="FF0000"/>
              </a:solidFill>
              <a:latin typeface="Times New Roman" panose="02020603050405020304" pitchFamily="18" charset="0"/>
              <a:cs typeface="Times New Roman" panose="02020603050405020304" pitchFamily="18" charset="0"/>
              <a:sym typeface="Lexend Deca"/>
            </a:endParaRPr>
          </a:p>
        </p:txBody>
      </p:sp>
      <p:sp>
        <p:nvSpPr>
          <p:cNvPr id="15" name="TextBox 14">
            <a:extLst>
              <a:ext uri="{FF2B5EF4-FFF2-40B4-BE49-F238E27FC236}">
                <a16:creationId xmlns="" xmlns:a16="http://schemas.microsoft.com/office/drawing/2014/main" id="{220EB8DE-2E83-4BCC-B723-E5DF8F83909A}"/>
              </a:ext>
            </a:extLst>
          </p:cNvPr>
          <p:cNvSpPr txBox="1"/>
          <p:nvPr/>
        </p:nvSpPr>
        <p:spPr>
          <a:xfrm>
            <a:off x="3074126" y="510915"/>
            <a:ext cx="5442854" cy="523220"/>
          </a:xfrm>
          <a:prstGeom prst="rect">
            <a:avLst/>
          </a:prstGeom>
          <a:noFill/>
        </p:spPr>
        <p:txBody>
          <a:bodyPr wrap="square" rtlCol="0">
            <a:spAutoFit/>
          </a:bodyPr>
          <a:lstStyle/>
          <a:p>
            <a:pPr algn="just"/>
            <a:r>
              <a:rPr lang="en-US" b="1" dirty="0" err="1">
                <a:solidFill>
                  <a:srgbClr val="FF0000"/>
                </a:solidFill>
                <a:latin typeface="Times New Roman" panose="02020603050405020304" pitchFamily="18" charset="0"/>
                <a:cs typeface="Times New Roman" panose="02020603050405020304" pitchFamily="18" charset="0"/>
              </a:rPr>
              <a:t>Dự</a:t>
            </a:r>
            <a:r>
              <a:rPr lang="en-US" b="1" dirty="0">
                <a:solidFill>
                  <a:srgbClr val="FF0000"/>
                </a:solidFill>
                <a:latin typeface="Times New Roman" panose="02020603050405020304" pitchFamily="18" charset="0"/>
                <a:cs typeface="Times New Roman" panose="02020603050405020304" pitchFamily="18" charset="0"/>
              </a:rPr>
              <a:t> án có </a:t>
            </a:r>
            <a:r>
              <a:rPr lang="en-US" b="1" dirty="0" err="1">
                <a:solidFill>
                  <a:srgbClr val="FF0000"/>
                </a:solidFill>
                <a:latin typeface="Times New Roman" panose="02020603050405020304" pitchFamily="18" charset="0"/>
                <a:cs typeface="Times New Roman" panose="02020603050405020304" pitchFamily="18" charset="0"/>
              </a:rPr>
              <a:t>hỗn</a:t>
            </a:r>
            <a:r>
              <a:rPr lang="en-US" b="1" dirty="0">
                <a:solidFill>
                  <a:srgbClr val="FF0000"/>
                </a:solidFill>
                <a:latin typeface="Times New Roman" panose="02020603050405020304" pitchFamily="18" charset="0"/>
                <a:cs typeface="Times New Roman" panose="02020603050405020304" pitchFamily="18" charset="0"/>
              </a:rPr>
              <a:t> hợp </a:t>
            </a:r>
            <a:r>
              <a:rPr lang="en-US" b="1" dirty="0" err="1">
                <a:solidFill>
                  <a:srgbClr val="FF0000"/>
                </a:solidFill>
                <a:latin typeface="Times New Roman" panose="02020603050405020304" pitchFamily="18" charset="0"/>
                <a:cs typeface="Times New Roman" panose="02020603050405020304" pitchFamily="18" charset="0"/>
              </a:rPr>
              <a:t>các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căn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hộ</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thuộc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tài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sản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công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căn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hộ</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thuộc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sở</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hữu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tư</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nhân</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 xmlns:a16="http://schemas.microsoft.com/office/drawing/2014/main" id="{CF41CBB4-159F-47BD-9660-4CC304112DA0}"/>
              </a:ext>
            </a:extLst>
          </p:cNvPr>
          <p:cNvSpPr txBox="1"/>
          <p:nvPr/>
        </p:nvSpPr>
        <p:spPr>
          <a:xfrm>
            <a:off x="3222171" y="1129223"/>
            <a:ext cx="5059678" cy="1169551"/>
          </a:xfrm>
          <a:prstGeom prst="rect">
            <a:avLst/>
          </a:prstGeom>
          <a:noFill/>
        </p:spPr>
        <p:txBody>
          <a:bodyPr wrap="square" rtlCol="0">
            <a:spAutoFit/>
          </a:bodyPr>
          <a:lstStyle/>
          <a:p>
            <a:pPr algn="just"/>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Hệ</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số</a:t>
            </a:r>
            <a:r>
              <a:rPr lang="en-US" dirty="0">
                <a:solidFill>
                  <a:schemeClr val="accent6">
                    <a:lumMod val="75000"/>
                  </a:schemeClr>
                </a:solidFill>
                <a:latin typeface="Times New Roman" panose="02020603050405020304" pitchFamily="18" charset="0"/>
                <a:cs typeface="Times New Roman" panose="02020603050405020304" pitchFamily="18" charset="0"/>
              </a:rPr>
              <a:t> k như </a:t>
            </a:r>
            <a:r>
              <a:rPr lang="en-US" dirty="0" err="1">
                <a:solidFill>
                  <a:schemeClr val="accent6">
                    <a:lumMod val="75000"/>
                  </a:schemeClr>
                </a:solidFill>
                <a:latin typeface="Times New Roman" panose="02020603050405020304" pitchFamily="18" charset="0"/>
                <a:cs typeface="Times New Roman" panose="02020603050405020304" pitchFamily="18" charset="0"/>
              </a:rPr>
              <a:t>đối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với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căn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hộ</a:t>
            </a:r>
            <a:r>
              <a:rPr lang="en-US" dirty="0">
                <a:solidFill>
                  <a:schemeClr val="accent6">
                    <a:lumMod val="75000"/>
                  </a:schemeClr>
                </a:solidFill>
                <a:latin typeface="Times New Roman" panose="02020603050405020304" pitchFamily="18" charset="0"/>
                <a:cs typeface="Times New Roman" panose="02020603050405020304" pitchFamily="18" charset="0"/>
              </a:rPr>
              <a:t> không </a:t>
            </a:r>
            <a:r>
              <a:rPr lang="en-US" dirty="0" err="1">
                <a:solidFill>
                  <a:schemeClr val="accent6">
                    <a:lumMod val="75000"/>
                  </a:schemeClr>
                </a:solidFill>
                <a:latin typeface="Times New Roman" panose="02020603050405020304" pitchFamily="18" charset="0"/>
                <a:cs typeface="Times New Roman" panose="02020603050405020304" pitchFamily="18" charset="0"/>
              </a:rPr>
              <a:t>thuộc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tài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sản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công</a:t>
            </a:r>
            <a:r>
              <a:rPr lang="en-US" dirty="0">
                <a:solidFill>
                  <a:schemeClr val="accent6">
                    <a:lumMod val="75000"/>
                  </a:schemeClr>
                </a:solidFill>
                <a:latin typeface="Times New Roman" panose="02020603050405020304" pitchFamily="18" charset="0"/>
                <a:cs typeface="Times New Roman" panose="02020603050405020304" pitchFamily="18" charset="0"/>
              </a:rPr>
              <a:t> </a:t>
            </a:r>
          </a:p>
          <a:p>
            <a:pPr algn="just"/>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Trường</a:t>
            </a:r>
            <a:r>
              <a:rPr lang="en-US" dirty="0">
                <a:solidFill>
                  <a:schemeClr val="accent6">
                    <a:lumMod val="75000"/>
                  </a:schemeClr>
                </a:solidFill>
                <a:latin typeface="Times New Roman" panose="02020603050405020304" pitchFamily="18" charset="0"/>
                <a:cs typeface="Times New Roman" panose="02020603050405020304" pitchFamily="18" charset="0"/>
              </a:rPr>
              <a:t> hợp có </a:t>
            </a:r>
            <a:r>
              <a:rPr lang="en-US" dirty="0" err="1">
                <a:solidFill>
                  <a:schemeClr val="accent6">
                    <a:lumMod val="75000"/>
                  </a:schemeClr>
                </a:solidFill>
                <a:latin typeface="Times New Roman" panose="02020603050405020304" pitchFamily="18" charset="0"/>
                <a:cs typeface="Times New Roman" panose="02020603050405020304" pitchFamily="18" charset="0"/>
              </a:rPr>
              <a:t>chênh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lệch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diện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tích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thì</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các</a:t>
            </a:r>
            <a:r>
              <a:rPr lang="en-US" dirty="0">
                <a:solidFill>
                  <a:schemeClr val="accent6">
                    <a:lumMod val="75000"/>
                  </a:schemeClr>
                </a:solidFill>
                <a:latin typeface="Times New Roman" panose="02020603050405020304" pitchFamily="18" charset="0"/>
                <a:cs typeface="Times New Roman" panose="02020603050405020304" pitchFamily="18" charset="0"/>
              </a:rPr>
              <a:t> bên có </a:t>
            </a:r>
            <a:r>
              <a:rPr lang="en-US" dirty="0" err="1">
                <a:solidFill>
                  <a:schemeClr val="accent6">
                    <a:lumMod val="75000"/>
                  </a:schemeClr>
                </a:solidFill>
                <a:latin typeface="Times New Roman" panose="02020603050405020304" pitchFamily="18" charset="0"/>
                <a:cs typeface="Times New Roman" panose="02020603050405020304" pitchFamily="18" charset="0"/>
              </a:rPr>
              <a:t>trách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nhiệm</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thanh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toán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nhau</a:t>
            </a:r>
            <a:r>
              <a:rPr lang="en-US" dirty="0">
                <a:solidFill>
                  <a:schemeClr val="accent6">
                    <a:lumMod val="75000"/>
                  </a:schemeClr>
                </a:solidFill>
                <a:latin typeface="Times New Roman" panose="02020603050405020304" pitchFamily="18" charset="0"/>
                <a:cs typeface="Times New Roman" panose="02020603050405020304" pitchFamily="18" charset="0"/>
              </a:rPr>
              <a:t>; </a:t>
            </a:r>
          </a:p>
          <a:p>
            <a:pPr algn="just"/>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Trường</a:t>
            </a:r>
            <a:r>
              <a:rPr lang="en-US" dirty="0">
                <a:solidFill>
                  <a:schemeClr val="accent6">
                    <a:lumMod val="75000"/>
                  </a:schemeClr>
                </a:solidFill>
                <a:latin typeface="Times New Roman" panose="02020603050405020304" pitchFamily="18" charset="0"/>
                <a:cs typeface="Times New Roman" panose="02020603050405020304" pitchFamily="18" charset="0"/>
              </a:rPr>
              <a:t> hợp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nước</a:t>
            </a:r>
            <a:r>
              <a:rPr lang="en-US" dirty="0">
                <a:solidFill>
                  <a:schemeClr val="accent6">
                    <a:lumMod val="75000"/>
                  </a:schemeClr>
                </a:solidFill>
                <a:latin typeface="Times New Roman" panose="02020603050405020304" pitchFamily="18" charset="0"/>
                <a:cs typeface="Times New Roman" panose="02020603050405020304" pitchFamily="18" charset="0"/>
              </a:rPr>
              <a:t> không </a:t>
            </a:r>
            <a:r>
              <a:rPr lang="en-US" dirty="0" err="1">
                <a:solidFill>
                  <a:schemeClr val="accent6">
                    <a:lumMod val="75000"/>
                  </a:schemeClr>
                </a:solidFill>
                <a:latin typeface="Times New Roman" panose="02020603050405020304" pitchFamily="18" charset="0"/>
                <a:cs typeface="Times New Roman" panose="02020603050405020304" pitchFamily="18" charset="0"/>
              </a:rPr>
              <a:t>nhận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căn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hộ</a:t>
            </a:r>
            <a:r>
              <a:rPr lang="en-US" dirty="0">
                <a:solidFill>
                  <a:schemeClr val="accent6">
                    <a:lumMod val="75000"/>
                  </a:schemeClr>
                </a:solidFill>
                <a:latin typeface="Times New Roman" panose="02020603050405020304" pitchFamily="18" charset="0"/>
                <a:cs typeface="Times New Roman" panose="02020603050405020304" pitchFamily="18" charset="0"/>
              </a:rPr>
              <a:t> TĐC </a:t>
            </a:r>
            <a:r>
              <a:rPr lang="en-US" dirty="0" err="1">
                <a:solidFill>
                  <a:schemeClr val="accent6">
                    <a:lumMod val="75000"/>
                  </a:schemeClr>
                </a:solidFill>
                <a:latin typeface="Times New Roman" panose="02020603050405020304" pitchFamily="18" charset="0"/>
                <a:cs typeface="Times New Roman" panose="02020603050405020304" pitchFamily="18" charset="0"/>
              </a:rPr>
              <a:t>thì</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nhận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bồi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thường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bằng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tiền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theo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giá</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bán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căn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hộ</a:t>
            </a:r>
            <a:r>
              <a:rPr lang="en-US" dirty="0">
                <a:solidFill>
                  <a:schemeClr val="accent6">
                    <a:lumMod val="75000"/>
                  </a:schemeClr>
                </a:solidFill>
                <a:latin typeface="Times New Roman" panose="02020603050405020304" pitchFamily="18" charset="0"/>
                <a:cs typeface="Times New Roman" panose="02020603050405020304" pitchFamily="18" charset="0"/>
              </a:rPr>
              <a:t> TĐC do </a:t>
            </a:r>
            <a:r>
              <a:rPr lang="en-US" dirty="0" err="1">
                <a:solidFill>
                  <a:schemeClr val="accent6">
                    <a:lumMod val="75000"/>
                  </a:schemeClr>
                </a:solidFill>
                <a:latin typeface="Times New Roman" panose="02020603050405020304" pitchFamily="18" charset="0"/>
                <a:cs typeface="Times New Roman" panose="02020603050405020304" pitchFamily="18" charset="0"/>
              </a:rPr>
              <a:t>chủ</a:t>
            </a:r>
            <a:r>
              <a:rPr lang="en-US" dirty="0">
                <a:solidFill>
                  <a:schemeClr val="accent6">
                    <a:lumMod val="75000"/>
                  </a:schemeClr>
                </a:solidFill>
                <a:latin typeface="Times New Roman" panose="02020603050405020304" pitchFamily="18" charset="0"/>
                <a:cs typeface="Times New Roman" panose="02020603050405020304" pitchFamily="18" charset="0"/>
              </a:rPr>
              <a:t> đầu </a:t>
            </a:r>
            <a:r>
              <a:rPr lang="en-US" dirty="0" err="1">
                <a:solidFill>
                  <a:schemeClr val="accent6">
                    <a:lumMod val="75000"/>
                  </a:schemeClr>
                </a:solidFill>
                <a:latin typeface="Times New Roman" panose="02020603050405020304" pitchFamily="18" charset="0"/>
                <a:cs typeface="Times New Roman" panose="02020603050405020304" pitchFamily="18" charset="0"/>
              </a:rPr>
              <a:t>tư</a:t>
            </a:r>
            <a:r>
              <a:rPr lang="en-US" dirty="0">
                <a:solidFill>
                  <a:schemeClr val="accent6">
                    <a:lumMod val="75000"/>
                  </a:schemeClr>
                </a:solidFill>
                <a:latin typeface="Times New Roman" panose="02020603050405020304" pitchFamily="18" charset="0"/>
                <a:cs typeface="Times New Roman" panose="02020603050405020304" pitchFamily="18" charset="0"/>
              </a:rPr>
              <a:t> đề </a:t>
            </a:r>
            <a:r>
              <a:rPr lang="en-US" dirty="0" err="1">
                <a:solidFill>
                  <a:schemeClr val="accent6">
                    <a:lumMod val="75000"/>
                  </a:schemeClr>
                </a:solidFill>
                <a:latin typeface="Times New Roman" panose="02020603050405020304" pitchFamily="18" charset="0"/>
                <a:cs typeface="Times New Roman" panose="02020603050405020304" pitchFamily="18" charset="0"/>
              </a:rPr>
              <a:t>xuất</a:t>
            </a:r>
            <a:r>
              <a:rPr lang="en-US" dirty="0">
                <a:solidFill>
                  <a:schemeClr val="accent6">
                    <a:lumMod val="75000"/>
                  </a:schemeClr>
                </a:solidFill>
                <a:latin typeface="Times New Roman" panose="02020603050405020304" pitchFamily="18" charset="0"/>
                <a:cs typeface="Times New Roman" panose="02020603050405020304" pitchFamily="18" charset="0"/>
              </a:rPr>
              <a:t>. </a:t>
            </a:r>
          </a:p>
        </p:txBody>
      </p:sp>
      <p:sp>
        <p:nvSpPr>
          <p:cNvPr id="17" name="TextBox 16">
            <a:extLst>
              <a:ext uri="{FF2B5EF4-FFF2-40B4-BE49-F238E27FC236}">
                <a16:creationId xmlns="" xmlns:a16="http://schemas.microsoft.com/office/drawing/2014/main" id="{8A8255EC-4B22-4DE7-92E3-93BEC3C08AB3}"/>
              </a:ext>
            </a:extLst>
          </p:cNvPr>
          <p:cNvSpPr txBox="1"/>
          <p:nvPr/>
        </p:nvSpPr>
        <p:spPr>
          <a:xfrm>
            <a:off x="3185736" y="2638388"/>
            <a:ext cx="5442854" cy="307777"/>
          </a:xfrm>
          <a:prstGeom prst="rect">
            <a:avLst/>
          </a:prstGeom>
          <a:noFill/>
        </p:spPr>
        <p:txBody>
          <a:bodyPr wrap="square" rtlCol="0">
            <a:spAutoFit/>
          </a:bodyPr>
          <a:lstStyle/>
          <a:p>
            <a:r>
              <a:rPr lang="en-US" b="1" dirty="0" err="1">
                <a:solidFill>
                  <a:srgbClr val="FF0000"/>
                </a:solidFill>
                <a:latin typeface="Times New Roman" panose="02020603050405020304" pitchFamily="18" charset="0"/>
                <a:cs typeface="Times New Roman" panose="02020603050405020304" pitchFamily="18" charset="0"/>
              </a:rPr>
              <a:t>Dự</a:t>
            </a:r>
            <a:r>
              <a:rPr lang="en-US" b="1" dirty="0">
                <a:solidFill>
                  <a:srgbClr val="FF0000"/>
                </a:solidFill>
                <a:latin typeface="Times New Roman" panose="02020603050405020304" pitchFamily="18" charset="0"/>
                <a:cs typeface="Times New Roman" panose="02020603050405020304" pitchFamily="18" charset="0"/>
              </a:rPr>
              <a:t> án </a:t>
            </a:r>
            <a:r>
              <a:rPr lang="en-US" b="1" dirty="0" err="1">
                <a:solidFill>
                  <a:srgbClr val="FF0000"/>
                </a:solidFill>
                <a:latin typeface="Times New Roman" panose="02020603050405020304" pitchFamily="18" charset="0"/>
                <a:cs typeface="Times New Roman" panose="02020603050405020304" pitchFamily="18" charset="0"/>
              </a:rPr>
              <a:t>toàn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bộ</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căn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hộ</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thuộc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tài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sản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công</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 xmlns:a16="http://schemas.microsoft.com/office/drawing/2014/main" id="{B9B6E900-2C26-4E42-B80F-1988ED2857C2}"/>
              </a:ext>
            </a:extLst>
          </p:cNvPr>
          <p:cNvSpPr txBox="1"/>
          <p:nvPr/>
        </p:nvSpPr>
        <p:spPr>
          <a:xfrm>
            <a:off x="3233644" y="3091543"/>
            <a:ext cx="4937755" cy="1169551"/>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Căn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cứ</a:t>
            </a:r>
            <a:r>
              <a:rPr lang="en-US" dirty="0">
                <a:solidFill>
                  <a:schemeClr val="accent6">
                    <a:lumMod val="75000"/>
                  </a:schemeClr>
                </a:solidFill>
                <a:latin typeface="Times New Roman" panose="02020603050405020304" pitchFamily="18" charset="0"/>
                <a:cs typeface="Times New Roman" panose="02020603050405020304" pitchFamily="18" charset="0"/>
              </a:rPr>
              <a:t> QHCT </a:t>
            </a:r>
            <a:r>
              <a:rPr lang="en-US" dirty="0" err="1">
                <a:solidFill>
                  <a:schemeClr val="accent6">
                    <a:lumMod val="75000"/>
                  </a:schemeClr>
                </a:solidFill>
                <a:latin typeface="Times New Roman" panose="02020603050405020304" pitchFamily="18" charset="0"/>
                <a:cs typeface="Times New Roman" panose="02020603050405020304" pitchFamily="18" charset="0"/>
              </a:rPr>
              <a:t>dự</a:t>
            </a:r>
            <a:r>
              <a:rPr lang="en-US" dirty="0">
                <a:solidFill>
                  <a:schemeClr val="accent6">
                    <a:lumMod val="75000"/>
                  </a:schemeClr>
                </a:solidFill>
                <a:latin typeface="Times New Roman" panose="02020603050405020304" pitchFamily="18" charset="0"/>
                <a:cs typeface="Times New Roman" panose="02020603050405020304" pitchFamily="18" charset="0"/>
              </a:rPr>
              <a:t> án, </a:t>
            </a:r>
            <a:r>
              <a:rPr lang="en-US" dirty="0" err="1">
                <a:solidFill>
                  <a:schemeClr val="accent6">
                    <a:lumMod val="75000"/>
                  </a:schemeClr>
                </a:solidFill>
                <a:latin typeface="Times New Roman" panose="02020603050405020304" pitchFamily="18" charset="0"/>
                <a:cs typeface="Times New Roman" panose="02020603050405020304" pitchFamily="18" charset="0"/>
              </a:rPr>
              <a:t>nguồn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vốn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ngân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sách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để</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quyết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hệ</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số</a:t>
            </a:r>
            <a:r>
              <a:rPr lang="en-US" dirty="0">
                <a:solidFill>
                  <a:schemeClr val="accent6">
                    <a:lumMod val="75000"/>
                  </a:schemeClr>
                </a:solidFill>
                <a:latin typeface="Times New Roman" panose="02020603050405020304" pitchFamily="18" charset="0"/>
                <a:cs typeface="Times New Roman" panose="02020603050405020304" pitchFamily="18" charset="0"/>
              </a:rPr>
              <a:t> k </a:t>
            </a:r>
            <a:r>
              <a:rPr lang="en-US" dirty="0" err="1">
                <a:solidFill>
                  <a:schemeClr val="accent6">
                    <a:lumMod val="75000"/>
                  </a:schemeClr>
                </a:solidFill>
                <a:latin typeface="Times New Roman" panose="02020603050405020304" pitchFamily="18" charset="0"/>
                <a:cs typeface="Times New Roman" panose="02020603050405020304" pitchFamily="18" charset="0"/>
              </a:rPr>
              <a:t>diện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tích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thiết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kế</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căn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hộ</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tái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cư</a:t>
            </a:r>
            <a:r>
              <a:rPr lang="en-US" dirty="0">
                <a:solidFill>
                  <a:schemeClr val="accent6">
                    <a:lumMod val="75000"/>
                  </a:schemeClr>
                </a:solidFill>
                <a:latin typeface="Times New Roman" panose="02020603050405020304" pitchFamily="18" charset="0"/>
                <a:cs typeface="Times New Roman" panose="02020603050405020304" pitchFamily="18" charset="0"/>
              </a:rPr>
              <a:t>; </a:t>
            </a:r>
          </a:p>
          <a:p>
            <a:pPr algn="just"/>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Trường</a:t>
            </a:r>
            <a:r>
              <a:rPr lang="en-US" dirty="0">
                <a:solidFill>
                  <a:schemeClr val="accent6">
                    <a:lumMod val="75000"/>
                  </a:schemeClr>
                </a:solidFill>
                <a:latin typeface="Times New Roman" panose="02020603050405020304" pitchFamily="18" charset="0"/>
                <a:cs typeface="Times New Roman" panose="02020603050405020304" pitchFamily="18" charset="0"/>
              </a:rPr>
              <a:t> hợp không xây dựng lại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chung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cư</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mà</a:t>
            </a:r>
            <a:r>
              <a:rPr lang="en-US" dirty="0">
                <a:solidFill>
                  <a:schemeClr val="accent6">
                    <a:lumMod val="75000"/>
                  </a:schemeClr>
                </a:solidFill>
                <a:latin typeface="Times New Roman" panose="02020603050405020304" pitchFamily="18" charset="0"/>
                <a:cs typeface="Times New Roman" panose="02020603050405020304" pitchFamily="18" charset="0"/>
              </a:rPr>
              <a:t> xây dựng </a:t>
            </a:r>
            <a:r>
              <a:rPr lang="en-US" dirty="0" err="1">
                <a:solidFill>
                  <a:schemeClr val="accent6">
                    <a:lumMod val="75000"/>
                  </a:schemeClr>
                </a:solidFill>
                <a:latin typeface="Times New Roman" panose="02020603050405020304" pitchFamily="18" charset="0"/>
                <a:cs typeface="Times New Roman" panose="02020603050405020304" pitchFamily="18" charset="0"/>
              </a:rPr>
              <a:t>công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trình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khác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theo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hoạch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thì</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sử</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dụng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chung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cư</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bố</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trí</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thuê</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a:solidFill>
                  <a:schemeClr val="accent6">
                    <a:lumMod val="75000"/>
                  </a:schemeClr>
                </a:solidFill>
                <a:latin typeface="Times New Roman" panose="02020603050405020304" pitchFamily="18" charset="0"/>
                <a:cs typeface="Times New Roman" panose="02020603050405020304" pitchFamily="18" charset="0"/>
              </a:rPr>
              <a:t>tại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điểm</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khác</a:t>
            </a:r>
            <a:r>
              <a:rPr lang="en-US" dirty="0">
                <a:solidFill>
                  <a:schemeClr val="accent6">
                    <a:lumMod val="75000"/>
                  </a:schemeClr>
                </a:solidFill>
                <a:latin typeface="Times New Roman" panose="02020603050405020304" pitchFamily="18" charset="0"/>
                <a:cs typeface="Times New Roman" panose="02020603050405020304" pitchFamily="18" charset="0"/>
              </a:rPr>
              <a:t> </a:t>
            </a:r>
          </a:p>
        </p:txBody>
      </p:sp>
      <p:sp>
        <p:nvSpPr>
          <p:cNvPr id="9" name="Google Shape;436;p41"/>
          <p:cNvSpPr txBox="1">
            <a:spLocks/>
          </p:cNvSpPr>
          <p:nvPr/>
        </p:nvSpPr>
        <p:spPr>
          <a:xfrm>
            <a:off x="0" y="12031"/>
            <a:ext cx="9144000" cy="44220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1800" b="1" dirty="0" smtClean="0">
                <a:solidFill>
                  <a:srgbClr val="FF0000"/>
                </a:solidFill>
                <a:latin typeface="Times New Roman" panose="02020603050405020304" pitchFamily="18" charset="0"/>
                <a:cs typeface="Times New Roman" panose="02020603050405020304" pitchFamily="18" charset="0"/>
              </a:rPr>
              <a:t>05</a:t>
            </a:r>
            <a:r>
              <a:rPr lang="vi-VN" sz="1800" b="1" dirty="0" smtClean="0">
                <a:solidFill>
                  <a:srgbClr val="ED2727"/>
                </a:solidFill>
                <a:latin typeface="Times New Roman" panose="02020603050405020304" pitchFamily="18" charset="0"/>
                <a:cs typeface="Times New Roman" panose="02020603050405020304" pitchFamily="18" charset="0"/>
              </a:rPr>
              <a:t>. VỀ CẢI TẠO, XÂY DỰNG LẠI NHÀ CHUNG CƯ</a:t>
            </a:r>
            <a:endParaRPr lang="vi-VN" sz="1800" b="1" dirty="0">
              <a:solidFill>
                <a:srgbClr val="ED2727"/>
              </a:solidFill>
            </a:endParaRPr>
          </a:p>
        </p:txBody>
      </p:sp>
    </p:spTree>
    <p:extLst>
      <p:ext uri="{BB962C8B-B14F-4D97-AF65-F5344CB8AC3E}">
        <p14:creationId xmlns:p14="http://schemas.microsoft.com/office/powerpoint/2010/main" val="18460424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93;p44">
            <a:extLst>
              <a:ext uri="{FF2B5EF4-FFF2-40B4-BE49-F238E27FC236}">
                <a16:creationId xmlns="" xmlns:a16="http://schemas.microsoft.com/office/drawing/2014/main" id="{4A444896-BCE1-4779-932E-DB3A14C4607E}"/>
              </a:ext>
            </a:extLst>
          </p:cNvPr>
          <p:cNvSpPr txBox="1">
            <a:spLocks/>
          </p:cNvSpPr>
          <p:nvPr/>
        </p:nvSpPr>
        <p:spPr>
          <a:xfrm>
            <a:off x="718618" y="1103504"/>
            <a:ext cx="1673936" cy="4572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2400"/>
            </a:pPr>
            <a:r>
              <a:rPr lang="en" sz="3000" b="1" dirty="0">
                <a:solidFill>
                  <a:srgbClr val="FF0000"/>
                </a:solidFill>
                <a:latin typeface="Lexend Deca"/>
                <a:ea typeface="Lexend Deca"/>
                <a:cs typeface="Lexend Deca"/>
                <a:sym typeface="Lexend Deca"/>
              </a:rPr>
              <a:t>5</a:t>
            </a:r>
          </a:p>
        </p:txBody>
      </p:sp>
      <p:sp>
        <p:nvSpPr>
          <p:cNvPr id="5" name="TextBox 4">
            <a:extLst>
              <a:ext uri="{FF2B5EF4-FFF2-40B4-BE49-F238E27FC236}">
                <a16:creationId xmlns="" xmlns:a16="http://schemas.microsoft.com/office/drawing/2014/main" id="{411FA1F3-E4DD-4C18-9580-AD51D45DBAE8}"/>
              </a:ext>
            </a:extLst>
          </p:cNvPr>
          <p:cNvSpPr txBox="1"/>
          <p:nvPr/>
        </p:nvSpPr>
        <p:spPr>
          <a:xfrm>
            <a:off x="335280" y="1780550"/>
            <a:ext cx="2512423" cy="1169551"/>
          </a:xfrm>
          <a:prstGeom prst="rect">
            <a:avLst/>
          </a:prstGeom>
          <a:noFill/>
        </p:spPr>
        <p:txBody>
          <a:bodyPr wrap="square">
            <a:spAutoFit/>
          </a:bodyPr>
          <a:lstStyle/>
          <a:p>
            <a:pPr algn="ctr"/>
            <a:r>
              <a:rPr lang="en" b="1" dirty="0" smtClean="0">
                <a:solidFill>
                  <a:srgbClr val="FF0000"/>
                </a:solidFill>
                <a:latin typeface="Times New Roman" panose="02020603050405020304" pitchFamily="18" charset="0"/>
                <a:cs typeface="Times New Roman" panose="02020603050405020304" pitchFamily="18" charset="0"/>
              </a:rPr>
              <a:t>ĐỐI VỚI DIỆN TÍCH NHÀ, ĐẤT KHÁC THUỘC TÀI SẢN CÔNG </a:t>
            </a:r>
          </a:p>
          <a:p>
            <a:pPr algn="ctr"/>
            <a:r>
              <a:rPr lang="en" dirty="0" smtClean="0">
                <a:solidFill>
                  <a:srgbClr val="FF0000"/>
                </a:solidFill>
                <a:latin typeface="Times New Roman" panose="02020603050405020304" pitchFamily="18" charset="0"/>
                <a:cs typeface="Times New Roman" panose="02020603050405020304" pitchFamily="18" charset="0"/>
              </a:rPr>
              <a:t>(</a:t>
            </a:r>
            <a:r>
              <a:rPr lang="en" dirty="0">
                <a:solidFill>
                  <a:srgbClr val="FF0000"/>
                </a:solidFill>
                <a:latin typeface="Times New Roman" panose="02020603050405020304" pitchFamily="18" charset="0"/>
                <a:cs typeface="Times New Roman" panose="02020603050405020304" pitchFamily="18" charset="0"/>
              </a:rPr>
              <a:t>Điều 34 Nghị định 98/2024/NĐ-CP)</a:t>
            </a:r>
            <a:endParaRPr lang="en-US" dirty="0">
              <a:solidFill>
                <a:srgbClr val="FF0000"/>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 xmlns:a16="http://schemas.microsoft.com/office/drawing/2014/main" id="{4D0E8AF5-F5BF-4F8E-A51F-5EEDAE5EC55B}"/>
              </a:ext>
            </a:extLst>
          </p:cNvPr>
          <p:cNvCxnSpPr/>
          <p:nvPr/>
        </p:nvCxnSpPr>
        <p:spPr>
          <a:xfrm>
            <a:off x="3092919" y="371438"/>
            <a:ext cx="0" cy="4400623"/>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 xmlns:a16="http://schemas.microsoft.com/office/drawing/2014/main" id="{242E6D8C-CECB-4C10-B3CD-3AD8692E75E0}"/>
              </a:ext>
            </a:extLst>
          </p:cNvPr>
          <p:cNvSpPr txBox="1"/>
          <p:nvPr/>
        </p:nvSpPr>
        <p:spPr>
          <a:xfrm>
            <a:off x="3196587" y="507304"/>
            <a:ext cx="5349232" cy="307777"/>
          </a:xfrm>
          <a:prstGeom prst="rect">
            <a:avLst/>
          </a:prstGeom>
          <a:noFill/>
        </p:spPr>
        <p:txBody>
          <a:bodyPr wrap="square" rtlCol="0">
            <a:spAutoFit/>
          </a:bodyPr>
          <a:lstStyle/>
          <a:p>
            <a:r>
              <a:rPr lang="en-US" b="1" dirty="0" err="1">
                <a:solidFill>
                  <a:srgbClr val="FF0000"/>
                </a:solidFill>
                <a:latin typeface="Times New Roman" panose="02020603050405020304" pitchFamily="18" charset="0"/>
                <a:cs typeface="Times New Roman" panose="02020603050405020304" pitchFamily="18" charset="0"/>
              </a:rPr>
              <a:t>Đối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với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diện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tích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nhà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đất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sử</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dụng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chung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trong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nhà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chung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cư</a:t>
            </a:r>
            <a:r>
              <a:rPr lang="en-US" b="1" dirty="0">
                <a:solidFill>
                  <a:srgbClr val="FF0000"/>
                </a:solidFill>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 xmlns:a16="http://schemas.microsoft.com/office/drawing/2014/main" id="{FA0C3E21-C2F0-4C93-8112-8892343ECA06}"/>
              </a:ext>
            </a:extLst>
          </p:cNvPr>
          <p:cNvSpPr txBox="1"/>
          <p:nvPr/>
        </p:nvSpPr>
        <p:spPr>
          <a:xfrm>
            <a:off x="3246118" y="868149"/>
            <a:ext cx="5250169" cy="1600438"/>
          </a:xfrm>
          <a:prstGeom prst="rect">
            <a:avLst/>
          </a:prstGeom>
          <a:noFill/>
        </p:spPr>
        <p:txBody>
          <a:bodyPr wrap="square" rtlCol="0">
            <a:spAutoFit/>
          </a:bodyPr>
          <a:lstStyle/>
          <a:p>
            <a:pPr algn="just"/>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Đối</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với</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diện</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tích</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bồi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thường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bằng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tiền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nước</a:t>
            </a:r>
            <a:r>
              <a:rPr lang="en-US" dirty="0">
                <a:solidFill>
                  <a:schemeClr val="accent6">
                    <a:lumMod val="75000"/>
                  </a:schemeClr>
                </a:solidFill>
                <a:latin typeface="Times New Roman" panose="02020603050405020304" pitchFamily="18" charset="0"/>
                <a:cs typeface="Times New Roman" panose="02020603050405020304" pitchFamily="18" charset="0"/>
              </a:rPr>
              <a:t> = </a:t>
            </a:r>
            <a:r>
              <a:rPr lang="en-US" dirty="0" err="1">
                <a:solidFill>
                  <a:schemeClr val="accent6">
                    <a:lumMod val="75000"/>
                  </a:schemeClr>
                </a:solidFill>
                <a:latin typeface="Times New Roman" panose="02020603050405020304" pitchFamily="18" charset="0"/>
                <a:cs typeface="Times New Roman" panose="02020603050405020304" pitchFamily="18" charset="0"/>
              </a:rPr>
              <a:t>diện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tích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sử</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dụng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(m</a:t>
            </a:r>
            <a:r>
              <a:rPr lang="en-US" baseline="30000" dirty="0">
                <a:solidFill>
                  <a:schemeClr val="accent6">
                    <a:lumMod val="75000"/>
                  </a:schemeClr>
                </a:solidFill>
                <a:latin typeface="Times New Roman" panose="02020603050405020304" pitchFamily="18" charset="0"/>
                <a:cs typeface="Times New Roman" panose="02020603050405020304" pitchFamily="18" charset="0"/>
              </a:rPr>
              <a:t>2</a:t>
            </a:r>
            <a:r>
              <a:rPr lang="en-US" dirty="0">
                <a:solidFill>
                  <a:schemeClr val="accent6">
                    <a:lumMod val="75000"/>
                  </a:schemeClr>
                </a:solidFill>
                <a:latin typeface="Times New Roman" panose="02020603050405020304" pitchFamily="18" charset="0"/>
                <a:cs typeface="Times New Roman" panose="02020603050405020304" pitchFamily="18" charset="0"/>
              </a:rPr>
              <a:t>) x </a:t>
            </a:r>
            <a:r>
              <a:rPr lang="en-US" dirty="0" err="1">
                <a:solidFill>
                  <a:schemeClr val="accent6">
                    <a:lumMod val="75000"/>
                  </a:schemeClr>
                </a:solidFill>
                <a:latin typeface="Times New Roman" panose="02020603050405020304" pitchFamily="18" charset="0"/>
                <a:cs typeface="Times New Roman" panose="02020603050405020304" pitchFamily="18" charset="0"/>
              </a:rPr>
              <a:t>giá</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ở xây dựng </a:t>
            </a:r>
            <a:r>
              <a:rPr lang="en-US" dirty="0" err="1">
                <a:solidFill>
                  <a:schemeClr val="accent6">
                    <a:lumMod val="75000"/>
                  </a:schemeClr>
                </a:solidFill>
                <a:latin typeface="Times New Roman" panose="02020603050405020304" pitchFamily="18" charset="0"/>
                <a:cs typeface="Times New Roman" panose="02020603050405020304" pitchFamily="18" charset="0"/>
              </a:rPr>
              <a:t>mới</a:t>
            </a:r>
            <a:r>
              <a:rPr lang="en-US" dirty="0">
                <a:solidFill>
                  <a:schemeClr val="accent6">
                    <a:lumMod val="75000"/>
                  </a:schemeClr>
                </a:solidFill>
                <a:latin typeface="Times New Roman" panose="02020603050405020304" pitchFamily="18" charset="0"/>
                <a:cs typeface="Times New Roman" panose="02020603050405020304" pitchFamily="18" charset="0"/>
              </a:rPr>
              <a:t> x </a:t>
            </a:r>
            <a:r>
              <a:rPr lang="en-US" dirty="0" err="1">
                <a:solidFill>
                  <a:schemeClr val="accent6">
                    <a:lumMod val="75000"/>
                  </a:schemeClr>
                </a:solidFill>
                <a:latin typeface="Times New Roman" panose="02020603050405020304" pitchFamily="18" charset="0"/>
                <a:cs typeface="Times New Roman" panose="02020603050405020304" pitchFamily="18" charset="0"/>
              </a:rPr>
              <a:t>tỷ</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lệ</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chất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lượng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còn</a:t>
            </a:r>
            <a:r>
              <a:rPr lang="en-US" dirty="0">
                <a:solidFill>
                  <a:schemeClr val="accent6">
                    <a:lumMod val="75000"/>
                  </a:schemeClr>
                </a:solidFill>
                <a:latin typeface="Times New Roman" panose="02020603050405020304" pitchFamily="18" charset="0"/>
                <a:cs typeface="Times New Roman" panose="02020603050405020304" pitchFamily="18" charset="0"/>
              </a:rPr>
              <a:t> lại của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ở. </a:t>
            </a:r>
          </a:p>
          <a:p>
            <a:pPr algn="just"/>
            <a:r>
              <a:rPr lang="en-US" dirty="0">
                <a:solidFill>
                  <a:schemeClr val="accent6">
                    <a:lumMod val="75000"/>
                  </a:schemeClr>
                </a:solidFill>
                <a:latin typeface="Times New Roman" panose="02020603050405020304" pitchFamily="18" charset="0"/>
                <a:cs typeface="Times New Roman" panose="02020603050405020304" pitchFamily="18" charset="0"/>
              </a:rPr>
              <a:t>(</a:t>
            </a:r>
            <a:r>
              <a:rPr lang="en-US" dirty="0" err="1">
                <a:solidFill>
                  <a:schemeClr val="accent6">
                    <a:lumMod val="75000"/>
                  </a:schemeClr>
                </a:solidFill>
                <a:latin typeface="Times New Roman" panose="02020603050405020304" pitchFamily="18" charset="0"/>
                <a:cs typeface="Times New Roman" panose="02020603050405020304" pitchFamily="18" charset="0"/>
              </a:rPr>
              <a:t>Tỷ</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lệ</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chất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lượng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còn</a:t>
            </a:r>
            <a:r>
              <a:rPr lang="en-US" dirty="0">
                <a:solidFill>
                  <a:schemeClr val="accent6">
                    <a:lumMod val="75000"/>
                  </a:schemeClr>
                </a:solidFill>
                <a:latin typeface="Times New Roman" panose="02020603050405020304" pitchFamily="18" charset="0"/>
                <a:cs typeface="Times New Roman" panose="02020603050405020304" pitchFamily="18" charset="0"/>
              </a:rPr>
              <a:t> lại </a:t>
            </a:r>
            <a:r>
              <a:rPr lang="en-US"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xác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khi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bán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a:solidFill>
                  <a:schemeClr val="accent6">
                    <a:lumMod val="75000"/>
                  </a:schemeClr>
                </a:solidFill>
                <a:latin typeface="Times New Roman" panose="02020603050405020304" pitchFamily="18" charset="0"/>
                <a:cs typeface="Times New Roman" panose="02020603050405020304" pitchFamily="18" charset="0"/>
              </a:rPr>
              <a:t>cũ</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thuộc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tài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sản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công</a:t>
            </a:r>
            <a:r>
              <a:rPr lang="en-US" dirty="0">
                <a:solidFill>
                  <a:schemeClr val="accent6">
                    <a:lumMod val="75000"/>
                  </a:schemeClr>
                </a:solidFill>
                <a:latin typeface="Times New Roman" panose="02020603050405020304" pitchFamily="18" charset="0"/>
                <a:cs typeface="Times New Roman" panose="02020603050405020304" pitchFamily="18" charset="0"/>
              </a:rPr>
              <a:t>)</a:t>
            </a:r>
          </a:p>
          <a:p>
            <a:pPr algn="just"/>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Đối</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với</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diện</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tích</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đất</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dirty="0">
                <a:solidFill>
                  <a:schemeClr val="accent6">
                    <a:lumMod val="75000"/>
                  </a:schemeClr>
                </a:solidFill>
                <a:latin typeface="Times New Roman" panose="02020603050405020304" pitchFamily="18" charset="0"/>
                <a:cs typeface="Times New Roman" panose="02020603050405020304" pitchFamily="18" charset="0"/>
              </a:rPr>
              <a:t>do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nước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đang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quản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lý</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thì</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miễn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tiền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bồi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thường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về</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đất</a:t>
            </a:r>
            <a:r>
              <a:rPr lang="en-US" dirty="0">
                <a:solidFill>
                  <a:schemeClr val="accent6">
                    <a:lumMod val="75000"/>
                  </a:schemeClr>
                </a:solidFill>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 xmlns:a16="http://schemas.microsoft.com/office/drawing/2014/main" id="{5FEBD723-60DC-4073-B84F-92037784847D}"/>
              </a:ext>
            </a:extLst>
          </p:cNvPr>
          <p:cNvSpPr txBox="1"/>
          <p:nvPr/>
        </p:nvSpPr>
        <p:spPr>
          <a:xfrm>
            <a:off x="3196587" y="2468587"/>
            <a:ext cx="5349232" cy="523220"/>
          </a:xfrm>
          <a:prstGeom prst="rect">
            <a:avLst/>
          </a:prstGeom>
          <a:noFill/>
        </p:spPr>
        <p:txBody>
          <a:bodyPr wrap="square" rtlCol="0">
            <a:spAutoFit/>
          </a:bodyPr>
          <a:lstStyle/>
          <a:p>
            <a:r>
              <a:rPr lang="en-US" b="1" dirty="0" err="1">
                <a:solidFill>
                  <a:srgbClr val="FF0000"/>
                </a:solidFill>
                <a:latin typeface="Times New Roman" panose="02020603050405020304" pitchFamily="18" charset="0"/>
                <a:cs typeface="Times New Roman" panose="02020603050405020304" pitchFamily="18" charset="0"/>
              </a:rPr>
              <a:t>Đối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với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diện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tích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đất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sử</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dụng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chung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thuộc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phạm</a:t>
            </a:r>
            <a:r>
              <a:rPr lang="en-US" b="1" dirty="0">
                <a:solidFill>
                  <a:srgbClr val="FF0000"/>
                </a:solidFill>
                <a:latin typeface="Times New Roman" panose="02020603050405020304" pitchFamily="18" charset="0"/>
                <a:cs typeface="Times New Roman" panose="02020603050405020304" pitchFamily="18" charset="0"/>
              </a:rPr>
              <a:t> vi </a:t>
            </a:r>
            <a:r>
              <a:rPr lang="en-US" b="1" dirty="0" err="1">
                <a:solidFill>
                  <a:srgbClr val="FF0000"/>
                </a:solidFill>
                <a:latin typeface="Times New Roman" panose="02020603050405020304" pitchFamily="18" charset="0"/>
                <a:cs typeface="Times New Roman" panose="02020603050405020304" pitchFamily="18" charset="0"/>
              </a:rPr>
              <a:t>dự</a:t>
            </a:r>
            <a:r>
              <a:rPr lang="en-US" b="1" dirty="0">
                <a:solidFill>
                  <a:srgbClr val="FF0000"/>
                </a:solidFill>
                <a:latin typeface="Times New Roman" panose="02020603050405020304" pitchFamily="18" charset="0"/>
                <a:cs typeface="Times New Roman" panose="02020603050405020304" pitchFamily="18" charset="0"/>
              </a:rPr>
              <a:t> án, không </a:t>
            </a:r>
            <a:r>
              <a:rPr lang="en-US" b="1" dirty="0" err="1">
                <a:solidFill>
                  <a:srgbClr val="FF0000"/>
                </a:solidFill>
                <a:latin typeface="Times New Roman" panose="02020603050405020304" pitchFamily="18" charset="0"/>
                <a:cs typeface="Times New Roman" panose="02020603050405020304" pitchFamily="18" charset="0"/>
              </a:rPr>
              <a:t>phải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trong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nhà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chung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cư</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DD142855-92A1-4CC8-A1FA-4842E6701BB0}"/>
              </a:ext>
            </a:extLst>
          </p:cNvPr>
          <p:cNvSpPr txBox="1"/>
          <p:nvPr/>
        </p:nvSpPr>
        <p:spPr>
          <a:xfrm>
            <a:off x="3196587" y="2950100"/>
            <a:ext cx="5299700" cy="2031325"/>
          </a:xfrm>
          <a:prstGeom prst="rect">
            <a:avLst/>
          </a:prstGeom>
          <a:noFill/>
        </p:spPr>
        <p:txBody>
          <a:bodyPr wrap="square" rtlCol="0">
            <a:spAutoFit/>
          </a:bodyPr>
          <a:lstStyle/>
          <a:p>
            <a:pPr algn="just"/>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Diện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tích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đất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trong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khuôn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viên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chung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cư</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khu</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chung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cư</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gồm</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cả</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đất</a:t>
            </a:r>
            <a:r>
              <a:rPr lang="en-US" dirty="0">
                <a:solidFill>
                  <a:schemeClr val="accent6">
                    <a:lumMod val="75000"/>
                  </a:schemeClr>
                </a:solidFill>
                <a:latin typeface="Times New Roman" panose="02020603050405020304" pitchFamily="18" charset="0"/>
                <a:cs typeface="Times New Roman" panose="02020603050405020304" pitchFamily="18" charset="0"/>
              </a:rPr>
              <a:t> xây dựng </a:t>
            </a:r>
            <a:r>
              <a:rPr lang="en-US" dirty="0" err="1">
                <a:solidFill>
                  <a:schemeClr val="accent6">
                    <a:lumMod val="75000"/>
                  </a:schemeClr>
                </a:solidFill>
                <a:latin typeface="Times New Roman" panose="02020603050405020304" pitchFamily="18" charset="0"/>
                <a:cs typeface="Times New Roman" panose="02020603050405020304" pitchFamily="18" charset="0"/>
              </a:rPr>
              <a:t>công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trình</a:t>
            </a:r>
            <a:r>
              <a:rPr lang="en-US" dirty="0">
                <a:solidFill>
                  <a:schemeClr val="accent6">
                    <a:lumMod val="75000"/>
                  </a:schemeClr>
                </a:solidFill>
                <a:latin typeface="Times New Roman" panose="02020603050405020304" pitchFamily="18" charset="0"/>
                <a:cs typeface="Times New Roman" panose="02020603050405020304" pitchFamily="18" charset="0"/>
              </a:rPr>
              <a:t> HTKT, GT HTXH, </a:t>
            </a:r>
            <a:r>
              <a:rPr lang="en-US" dirty="0" err="1">
                <a:solidFill>
                  <a:schemeClr val="accent6">
                    <a:lumMod val="75000"/>
                  </a:schemeClr>
                </a:solidFill>
                <a:latin typeface="Times New Roman" panose="02020603050405020304" pitchFamily="18" charset="0"/>
                <a:cs typeface="Times New Roman" panose="02020603050405020304" pitchFamily="18" charset="0"/>
              </a:rPr>
              <a:t>công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trình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khác</a:t>
            </a:r>
            <a:r>
              <a:rPr lang="en-US" dirty="0">
                <a:solidFill>
                  <a:schemeClr val="accent6">
                    <a:lumMod val="75000"/>
                  </a:schemeClr>
                </a:solidFill>
                <a:latin typeface="Times New Roman" panose="02020603050405020304" pitchFamily="18" charset="0"/>
                <a:cs typeface="Times New Roman" panose="02020603050405020304" pitchFamily="18" charset="0"/>
              </a:rPr>
              <a:t>) không </a:t>
            </a:r>
            <a:r>
              <a:rPr lang="en-US" dirty="0" err="1">
                <a:solidFill>
                  <a:schemeClr val="accent6">
                    <a:lumMod val="75000"/>
                  </a:schemeClr>
                </a:solidFill>
                <a:latin typeface="Times New Roman" panose="02020603050405020304" pitchFamily="18" charset="0"/>
                <a:cs typeface="Times New Roman" panose="02020603050405020304" pitchFamily="18" charset="0"/>
              </a:rPr>
              <a:t>thuộc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diện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cơ</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quan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tổ</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chức</a:t>
            </a:r>
            <a:r>
              <a:rPr lang="en-US" dirty="0">
                <a:solidFill>
                  <a:schemeClr val="accent6">
                    <a:lumMod val="75000"/>
                  </a:schemeClr>
                </a:solidFill>
                <a:latin typeface="Times New Roman" panose="02020603050405020304" pitchFamily="18" charset="0"/>
                <a:cs typeface="Times New Roman" panose="02020603050405020304" pitchFamily="18" charset="0"/>
              </a:rPr>
              <a:t> của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nước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quản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lý</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theo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của </a:t>
            </a:r>
            <a:r>
              <a:rPr lang="en-US" dirty="0" err="1">
                <a:solidFill>
                  <a:schemeClr val="accent6">
                    <a:lumMod val="75000"/>
                  </a:schemeClr>
                </a:solidFill>
                <a:latin typeface="Times New Roman" panose="02020603050405020304" pitchFamily="18" charset="0"/>
                <a:cs typeface="Times New Roman" panose="02020603050405020304" pitchFamily="18" charset="0"/>
              </a:rPr>
              <a:t>Luật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Đất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đai</a:t>
            </a:r>
            <a:r>
              <a:rPr lang="en-US" dirty="0">
                <a:solidFill>
                  <a:schemeClr val="accent6">
                    <a:lumMod val="75000"/>
                  </a:schemeClr>
                </a:solidFill>
                <a:latin typeface="Times New Roman" panose="02020603050405020304" pitchFamily="18" charset="0"/>
                <a:cs typeface="Times New Roman" panose="02020603050405020304" pitchFamily="18" charset="0"/>
              </a:rPr>
              <a:t> (khoản 1 </a:t>
            </a:r>
            <a:r>
              <a:rPr lang="en-US" dirty="0" err="1">
                <a:solidFill>
                  <a:schemeClr val="accent6">
                    <a:lumMod val="75000"/>
                  </a:schemeClr>
                </a:solidFill>
                <a:latin typeface="Times New Roman" panose="02020603050405020304" pitchFamily="18" charset="0"/>
                <a:cs typeface="Times New Roman" panose="02020603050405020304" pitchFamily="18" charset="0"/>
              </a:rPr>
              <a:t>Điều</a:t>
            </a:r>
            <a:r>
              <a:rPr lang="en-US" dirty="0">
                <a:solidFill>
                  <a:schemeClr val="accent6">
                    <a:lumMod val="75000"/>
                  </a:schemeClr>
                </a:solidFill>
                <a:latin typeface="Times New Roman" panose="02020603050405020304" pitchFamily="18" charset="0"/>
                <a:cs typeface="Times New Roman" panose="02020603050405020304" pitchFamily="18" charset="0"/>
              </a:rPr>
              <a:t> 217) </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giao</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cho</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CĐT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thực</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hiện</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dự</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án; </a:t>
            </a:r>
          </a:p>
          <a:p>
            <a:pPr algn="just"/>
            <a:endParaRPr lang="en-US" dirty="0">
              <a:solidFill>
                <a:schemeClr val="accent6">
                  <a:lumMod val="75000"/>
                </a:schemeClr>
              </a:solidFill>
              <a:latin typeface="Times New Roman" panose="02020603050405020304" pitchFamily="18" charset="0"/>
              <a:cs typeface="Times New Roman" panose="02020603050405020304" pitchFamily="18" charset="0"/>
            </a:endParaRPr>
          </a:p>
          <a:p>
            <a:pPr algn="just"/>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Diện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tích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đất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nêu</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trên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nhưng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thuộc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diện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cơ</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quan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tổ</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chức</a:t>
            </a:r>
            <a:r>
              <a:rPr lang="en-US" dirty="0">
                <a:solidFill>
                  <a:schemeClr val="accent6">
                    <a:lumMod val="75000"/>
                  </a:schemeClr>
                </a:solidFill>
                <a:latin typeface="Times New Roman" panose="02020603050405020304" pitchFamily="18" charset="0"/>
                <a:cs typeface="Times New Roman" panose="02020603050405020304" pitchFamily="18" charset="0"/>
              </a:rPr>
              <a:t> của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nước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quản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lý</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theo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của </a:t>
            </a:r>
            <a:r>
              <a:rPr lang="en-US" dirty="0" err="1">
                <a:solidFill>
                  <a:schemeClr val="accent6">
                    <a:lumMod val="75000"/>
                  </a:schemeClr>
                </a:solidFill>
                <a:latin typeface="Times New Roman" panose="02020603050405020304" pitchFamily="18" charset="0"/>
                <a:cs typeface="Times New Roman" panose="02020603050405020304" pitchFamily="18" charset="0"/>
              </a:rPr>
              <a:t>Luật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Đất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đai</a:t>
            </a:r>
            <a:r>
              <a:rPr lang="en-US" dirty="0">
                <a:solidFill>
                  <a:schemeClr val="accent6">
                    <a:lumMod val="75000"/>
                  </a:schemeClr>
                </a:solidFill>
                <a:latin typeface="Times New Roman" panose="02020603050405020304" pitchFamily="18" charset="0"/>
                <a:cs typeface="Times New Roman" panose="02020603050405020304" pitchFamily="18" charset="0"/>
              </a:rPr>
              <a:t> (khoản 1 </a:t>
            </a:r>
            <a:r>
              <a:rPr lang="en-US" dirty="0" err="1">
                <a:solidFill>
                  <a:schemeClr val="accent6">
                    <a:lumMod val="75000"/>
                  </a:schemeClr>
                </a:solidFill>
                <a:latin typeface="Times New Roman" panose="02020603050405020304" pitchFamily="18" charset="0"/>
                <a:cs typeface="Times New Roman" panose="02020603050405020304" pitchFamily="18" charset="0"/>
              </a:rPr>
              <a:t>Điều</a:t>
            </a:r>
            <a:r>
              <a:rPr lang="en-US" dirty="0">
                <a:solidFill>
                  <a:schemeClr val="accent6">
                    <a:lumMod val="75000"/>
                  </a:schemeClr>
                </a:solidFill>
                <a:latin typeface="Times New Roman" panose="02020603050405020304" pitchFamily="18" charset="0"/>
                <a:cs typeface="Times New Roman" panose="02020603050405020304" pitchFamily="18" charset="0"/>
              </a:rPr>
              <a:t> 217) </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giải</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quyết</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theo</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pháp</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luật</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đất</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đai</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tách</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thành</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dự</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án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độc</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lập</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/không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tách</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thành</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dự</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án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độc</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lập</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9" name="Google Shape;436;p41"/>
          <p:cNvSpPr txBox="1">
            <a:spLocks/>
          </p:cNvSpPr>
          <p:nvPr/>
        </p:nvSpPr>
        <p:spPr>
          <a:xfrm>
            <a:off x="0" y="12031"/>
            <a:ext cx="9144000" cy="44220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1800" b="1" dirty="0" smtClean="0">
                <a:solidFill>
                  <a:srgbClr val="FF0000"/>
                </a:solidFill>
                <a:latin typeface="Times New Roman" panose="02020603050405020304" pitchFamily="18" charset="0"/>
                <a:cs typeface="Times New Roman" panose="02020603050405020304" pitchFamily="18" charset="0"/>
              </a:rPr>
              <a:t>05</a:t>
            </a:r>
            <a:r>
              <a:rPr lang="vi-VN" sz="1800" b="1" dirty="0" smtClean="0">
                <a:solidFill>
                  <a:srgbClr val="ED2727"/>
                </a:solidFill>
                <a:latin typeface="Times New Roman" panose="02020603050405020304" pitchFamily="18" charset="0"/>
                <a:cs typeface="Times New Roman" panose="02020603050405020304" pitchFamily="18" charset="0"/>
              </a:rPr>
              <a:t>. VỀ CẢI TẠO, XÂY DỰNG LẠI NHÀ CHUNG CƯ</a:t>
            </a:r>
            <a:endParaRPr lang="vi-VN" sz="1800" b="1" dirty="0">
              <a:solidFill>
                <a:srgbClr val="ED2727"/>
              </a:solidFill>
            </a:endParaRPr>
          </a:p>
        </p:txBody>
      </p:sp>
    </p:spTree>
    <p:extLst>
      <p:ext uri="{BB962C8B-B14F-4D97-AF65-F5344CB8AC3E}">
        <p14:creationId xmlns:p14="http://schemas.microsoft.com/office/powerpoint/2010/main" val="15370408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93;p44">
            <a:extLst>
              <a:ext uri="{FF2B5EF4-FFF2-40B4-BE49-F238E27FC236}">
                <a16:creationId xmlns="" xmlns:a16="http://schemas.microsoft.com/office/drawing/2014/main" id="{724E8900-2CA4-459D-8B85-94389445F1D9}"/>
              </a:ext>
            </a:extLst>
          </p:cNvPr>
          <p:cNvSpPr txBox="1">
            <a:spLocks/>
          </p:cNvSpPr>
          <p:nvPr/>
        </p:nvSpPr>
        <p:spPr>
          <a:xfrm>
            <a:off x="718618" y="1103504"/>
            <a:ext cx="1673936" cy="4572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2400"/>
            </a:pPr>
            <a:r>
              <a:rPr lang="en" sz="3000" b="1" dirty="0">
                <a:solidFill>
                  <a:srgbClr val="FF0000"/>
                </a:solidFill>
                <a:latin typeface="Lexend Deca"/>
                <a:ea typeface="Lexend Deca"/>
                <a:cs typeface="Lexend Deca"/>
                <a:sym typeface="Lexend Deca"/>
              </a:rPr>
              <a:t>6</a:t>
            </a:r>
          </a:p>
        </p:txBody>
      </p:sp>
      <p:sp>
        <p:nvSpPr>
          <p:cNvPr id="3" name="TextBox 2">
            <a:extLst>
              <a:ext uri="{FF2B5EF4-FFF2-40B4-BE49-F238E27FC236}">
                <a16:creationId xmlns="" xmlns:a16="http://schemas.microsoft.com/office/drawing/2014/main" id="{012289CB-6F60-41EF-9EBB-BAAF115879AA}"/>
              </a:ext>
            </a:extLst>
          </p:cNvPr>
          <p:cNvSpPr txBox="1"/>
          <p:nvPr/>
        </p:nvSpPr>
        <p:spPr>
          <a:xfrm>
            <a:off x="335280" y="1780550"/>
            <a:ext cx="2512423" cy="1384995"/>
          </a:xfrm>
          <a:prstGeom prst="rect">
            <a:avLst/>
          </a:prstGeom>
          <a:noFill/>
        </p:spPr>
        <p:txBody>
          <a:bodyPr wrap="square">
            <a:spAutoFit/>
          </a:bodyPr>
          <a:lstStyle/>
          <a:p>
            <a:pPr algn="ctr"/>
            <a:r>
              <a:rPr lang="en" b="1" dirty="0" smtClean="0">
                <a:solidFill>
                  <a:srgbClr val="FF0000"/>
                </a:solidFill>
                <a:latin typeface="Times New Roman" panose="02020603050405020304" pitchFamily="18" charset="0"/>
                <a:cs typeface="Times New Roman" panose="02020603050405020304" pitchFamily="18" charset="0"/>
              </a:rPr>
              <a:t>BỐ TRÍ SỬ DỤNG CĂN HỘ CHUNG CƯ THUỘC TÀI SẢN CÔNG SAU KHI XÂY DỰNG LẠI </a:t>
            </a:r>
          </a:p>
          <a:p>
            <a:pPr algn="ctr"/>
            <a:r>
              <a:rPr lang="en" dirty="0" smtClean="0">
                <a:solidFill>
                  <a:srgbClr val="FF0000"/>
                </a:solidFill>
                <a:latin typeface="Times New Roman" panose="02020603050405020304" pitchFamily="18" charset="0"/>
                <a:cs typeface="Times New Roman" panose="02020603050405020304" pitchFamily="18" charset="0"/>
              </a:rPr>
              <a:t>(</a:t>
            </a:r>
            <a:r>
              <a:rPr lang="en" dirty="0">
                <a:solidFill>
                  <a:srgbClr val="FF0000"/>
                </a:solidFill>
                <a:latin typeface="Times New Roman" panose="02020603050405020304" pitchFamily="18" charset="0"/>
                <a:cs typeface="Times New Roman" panose="02020603050405020304" pitchFamily="18" charset="0"/>
              </a:rPr>
              <a:t>Điều 35 Nghị định 98/2024/NĐ-CP)</a:t>
            </a:r>
            <a:endParaRPr lang="en-US" dirty="0">
              <a:solidFill>
                <a:srgbClr val="FF0000"/>
              </a:solidFill>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 xmlns:a16="http://schemas.microsoft.com/office/drawing/2014/main" id="{C3F27055-2A94-4B5E-B6C9-B8113A9D9660}"/>
              </a:ext>
            </a:extLst>
          </p:cNvPr>
          <p:cNvCxnSpPr/>
          <p:nvPr/>
        </p:nvCxnSpPr>
        <p:spPr>
          <a:xfrm>
            <a:off x="3066793" y="371438"/>
            <a:ext cx="0" cy="4400623"/>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 xmlns:a16="http://schemas.microsoft.com/office/drawing/2014/main" id="{B69D4FC9-7349-4125-BD29-B35BDDBB5953}"/>
              </a:ext>
            </a:extLst>
          </p:cNvPr>
          <p:cNvSpPr txBox="1"/>
          <p:nvPr/>
        </p:nvSpPr>
        <p:spPr>
          <a:xfrm>
            <a:off x="3328776" y="541162"/>
            <a:ext cx="5234936" cy="307777"/>
          </a:xfrm>
          <a:prstGeom prst="rect">
            <a:avLst/>
          </a:prstGeom>
          <a:noFill/>
        </p:spPr>
        <p:txBody>
          <a:bodyPr wrap="square" rtlCol="0">
            <a:spAutoFit/>
          </a:bodyPr>
          <a:lstStyle/>
          <a:p>
            <a:r>
              <a:rPr lang="en-US" b="1" dirty="0" err="1">
                <a:solidFill>
                  <a:srgbClr val="FF0000"/>
                </a:solidFill>
                <a:latin typeface="Times New Roman" panose="02020603050405020304" pitchFamily="18" charset="0"/>
                <a:cs typeface="Times New Roman" panose="02020603050405020304" pitchFamily="18" charset="0"/>
              </a:rPr>
              <a:t>Bố</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trí</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thuê</a:t>
            </a:r>
            <a:r>
              <a:rPr lang="en-US" b="1" dirty="0">
                <a:solidFill>
                  <a:srgbClr val="FF0000"/>
                </a:solidFill>
                <a:latin typeface="Times New Roman" panose="02020603050405020304" pitchFamily="18" charset="0"/>
                <a:cs typeface="Times New Roman" panose="02020603050405020304" pitchFamily="18" charset="0"/>
              </a:rPr>
              <a:t> lại </a:t>
            </a:r>
            <a:r>
              <a:rPr lang="en-US" b="1" dirty="0" err="1">
                <a:solidFill>
                  <a:srgbClr val="FF0000"/>
                </a:solidFill>
                <a:latin typeface="Times New Roman" panose="02020603050405020304" pitchFamily="18" charset="0"/>
                <a:cs typeface="Times New Roman" panose="02020603050405020304" pitchFamily="18" charset="0"/>
              </a:rPr>
              <a:t>căn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hộ</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sau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khi</a:t>
            </a:r>
            <a:r>
              <a:rPr lang="en-US" b="1" dirty="0">
                <a:solidFill>
                  <a:srgbClr val="FF0000"/>
                </a:solidFill>
                <a:latin typeface="Times New Roman" panose="02020603050405020304" pitchFamily="18" charset="0"/>
                <a:cs typeface="Times New Roman" panose="02020603050405020304" pitchFamily="18" charset="0"/>
              </a:rPr>
              <a:t> xây dựng lại </a:t>
            </a:r>
          </a:p>
        </p:txBody>
      </p:sp>
      <p:sp>
        <p:nvSpPr>
          <p:cNvPr id="6" name="TextBox 5">
            <a:extLst>
              <a:ext uri="{FF2B5EF4-FFF2-40B4-BE49-F238E27FC236}">
                <a16:creationId xmlns="" xmlns:a16="http://schemas.microsoft.com/office/drawing/2014/main" id="{2389DED1-0FDF-4C83-ADD6-4E915267E30D}"/>
              </a:ext>
            </a:extLst>
          </p:cNvPr>
          <p:cNvSpPr txBox="1"/>
          <p:nvPr/>
        </p:nvSpPr>
        <p:spPr>
          <a:xfrm>
            <a:off x="3276590" y="880948"/>
            <a:ext cx="5148781" cy="2462213"/>
          </a:xfrm>
          <a:prstGeom prst="rect">
            <a:avLst/>
          </a:prstGeom>
          <a:noFill/>
        </p:spPr>
        <p:txBody>
          <a:bodyPr wrap="square" rtlCol="0">
            <a:spAutoFit/>
          </a:bodyPr>
          <a:lstStyle/>
          <a:p>
            <a:pPr algn="just"/>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Bố</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trí</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thuê</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tại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điểm</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cũ</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hoặc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tại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điểm</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khác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trừ</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trường</a:t>
            </a:r>
            <a:r>
              <a:rPr lang="en-US" dirty="0">
                <a:solidFill>
                  <a:schemeClr val="accent6">
                    <a:lumMod val="75000"/>
                  </a:schemeClr>
                </a:solidFill>
                <a:latin typeface="Times New Roman" panose="02020603050405020304" pitchFamily="18" charset="0"/>
                <a:cs typeface="Times New Roman" panose="02020603050405020304" pitchFamily="18" charset="0"/>
              </a:rPr>
              <a:t> hợp không có </a:t>
            </a:r>
            <a:r>
              <a:rPr lang="en-US" dirty="0" err="1">
                <a:solidFill>
                  <a:schemeClr val="accent6">
                    <a:lumMod val="75000"/>
                  </a:schemeClr>
                </a:solidFill>
                <a:latin typeface="Times New Roman" panose="02020603050405020304" pitchFamily="18" charset="0"/>
                <a:cs typeface="Times New Roman" panose="02020603050405020304" pitchFamily="18" charset="0"/>
              </a:rPr>
              <a:t>nhu</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cầu</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nếu</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không có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nhu</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cầu</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thì</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địa</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phương</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có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thể</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dùng</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căn</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hộ</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này</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để</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bố</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trí</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tái</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định</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cư</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cho</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các</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đối</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tượng</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khác</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trường</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hợp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địa</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phương</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không có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nhu</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cầu</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nhận</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nhà</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tái</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định</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cư</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thì</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chủ</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đầu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tư</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bồi</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thường</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bằng</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tiền</a:t>
            </a:r>
            <a:r>
              <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p>
          <a:p>
            <a:pPr algn="just"/>
            <a:endParaRPr lang="en-US"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Giá</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thuê</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giá</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thuê</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a:solidFill>
                  <a:schemeClr val="accent6">
                    <a:lumMod val="75000"/>
                  </a:schemeClr>
                </a:solidFill>
                <a:latin typeface="Times New Roman" panose="02020603050405020304" pitchFamily="18" charset="0"/>
                <a:cs typeface="Times New Roman" panose="02020603050405020304" pitchFamily="18" charset="0"/>
              </a:rPr>
              <a:t>xã</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hội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thuộc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tài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sản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công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trường</a:t>
            </a:r>
            <a:r>
              <a:rPr lang="en-US" dirty="0">
                <a:solidFill>
                  <a:schemeClr val="accent6">
                    <a:lumMod val="75000"/>
                  </a:schemeClr>
                </a:solidFill>
                <a:latin typeface="Times New Roman" panose="02020603050405020304" pitchFamily="18" charset="0"/>
                <a:cs typeface="Times New Roman" panose="02020603050405020304" pitchFamily="18" charset="0"/>
              </a:rPr>
              <a:t> hợp </a:t>
            </a:r>
            <a:r>
              <a:rPr lang="en-US" dirty="0" err="1">
                <a:solidFill>
                  <a:schemeClr val="accent6">
                    <a:lumMod val="75000"/>
                  </a:schemeClr>
                </a:solidFill>
                <a:latin typeface="Times New Roman" panose="02020603050405020304" pitchFamily="18" charset="0"/>
                <a:cs typeface="Times New Roman" panose="02020603050405020304" pitchFamily="18" charset="0"/>
              </a:rPr>
              <a:t>bán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đối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tượng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đang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thuê</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thì</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theo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giá</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bán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a:solidFill>
                  <a:schemeClr val="accent6">
                    <a:lumMod val="75000"/>
                  </a:schemeClr>
                </a:solidFill>
                <a:latin typeface="Times New Roman" panose="02020603050405020304" pitchFamily="18" charset="0"/>
                <a:cs typeface="Times New Roman" panose="02020603050405020304" pitchFamily="18" charset="0"/>
              </a:rPr>
              <a:t>cũ</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thuộc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tài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sản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công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trường</a:t>
            </a:r>
            <a:r>
              <a:rPr lang="en-US" dirty="0">
                <a:solidFill>
                  <a:schemeClr val="accent6">
                    <a:lumMod val="75000"/>
                  </a:schemeClr>
                </a:solidFill>
                <a:latin typeface="Times New Roman" panose="02020603050405020304" pitchFamily="18" charset="0"/>
                <a:cs typeface="Times New Roman" panose="02020603050405020304" pitchFamily="18" charset="0"/>
              </a:rPr>
              <a:t> hợp không </a:t>
            </a:r>
            <a:r>
              <a:rPr lang="en-US" dirty="0" err="1">
                <a:solidFill>
                  <a:schemeClr val="accent6">
                    <a:lumMod val="75000"/>
                  </a:schemeClr>
                </a:solidFill>
                <a:latin typeface="Times New Roman" panose="02020603050405020304" pitchFamily="18" charset="0"/>
                <a:cs typeface="Times New Roman" panose="02020603050405020304" pitchFamily="18" charset="0"/>
              </a:rPr>
              <a:t>bán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đối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tượng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đang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thuê</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thì</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thực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hiện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bán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thuê</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theo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chính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sách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bồi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thường</a:t>
            </a:r>
            <a:r>
              <a:rPr lang="en-US" dirty="0">
                <a:solidFill>
                  <a:schemeClr val="accent6">
                    <a:lumMod val="75000"/>
                  </a:schemeClr>
                </a:solidFill>
                <a:latin typeface="Times New Roman" panose="02020603050405020304" pitchFamily="18" charset="0"/>
                <a:cs typeface="Times New Roman" panose="02020603050405020304" pitchFamily="18" charset="0"/>
              </a:rPr>
              <a:t>, TĐC của </a:t>
            </a:r>
            <a:r>
              <a:rPr lang="en-US" dirty="0" err="1">
                <a:solidFill>
                  <a:schemeClr val="accent6">
                    <a:lumMod val="75000"/>
                  </a:schemeClr>
                </a:solidFill>
                <a:latin typeface="Times New Roman" panose="02020603050405020304" pitchFamily="18" charset="0"/>
                <a:cs typeface="Times New Roman" panose="02020603050405020304" pitchFamily="18" charset="0"/>
              </a:rPr>
              <a:t>địa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phương</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4D6EB5AA-2048-4B4F-A0CC-1EE0B67FDA1F}"/>
              </a:ext>
            </a:extLst>
          </p:cNvPr>
          <p:cNvSpPr txBox="1"/>
          <p:nvPr/>
        </p:nvSpPr>
        <p:spPr>
          <a:xfrm>
            <a:off x="3285884" y="3343161"/>
            <a:ext cx="5148773" cy="307777"/>
          </a:xfrm>
          <a:prstGeom prst="rect">
            <a:avLst/>
          </a:prstGeom>
          <a:noFill/>
        </p:spPr>
        <p:txBody>
          <a:bodyPr wrap="square" rtlCol="0">
            <a:spAutoFit/>
          </a:bodyPr>
          <a:lstStyle/>
          <a:p>
            <a:r>
              <a:rPr lang="en-US" b="1" dirty="0" err="1">
                <a:solidFill>
                  <a:srgbClr val="FF0000"/>
                </a:solidFill>
                <a:latin typeface="Times New Roman" panose="02020603050405020304" pitchFamily="18" charset="0"/>
                <a:cs typeface="Times New Roman" panose="02020603050405020304" pitchFamily="18" charset="0"/>
              </a:rPr>
              <a:t>Hỗ</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trợ</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từ</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ngân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sách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địa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phương</a:t>
            </a:r>
            <a:r>
              <a:rPr lang="en-US" b="1" dirty="0">
                <a:solidFill>
                  <a:srgbClr val="FF0000"/>
                </a:solidFill>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 xmlns:a16="http://schemas.microsoft.com/office/drawing/2014/main" id="{904798F0-F093-4A5C-A0AF-DA994507AE4F}"/>
              </a:ext>
            </a:extLst>
          </p:cNvPr>
          <p:cNvSpPr txBox="1"/>
          <p:nvPr/>
        </p:nvSpPr>
        <p:spPr>
          <a:xfrm>
            <a:off x="3328776" y="3609641"/>
            <a:ext cx="5044427" cy="1169551"/>
          </a:xfrm>
          <a:prstGeom prst="rect">
            <a:avLst/>
          </a:prstGeom>
          <a:noFill/>
        </p:spPr>
        <p:txBody>
          <a:bodyPr wrap="square" rtlCol="0">
            <a:spAutoFit/>
          </a:bodyPr>
          <a:lstStyle/>
          <a:p>
            <a:pPr algn="just"/>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Đối</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tượng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nb-NO" dirty="0">
                <a:solidFill>
                  <a:schemeClr val="accent6">
                    <a:lumMod val="75000"/>
                  </a:schemeClr>
                </a:solidFill>
                <a:latin typeface="Times New Roman" panose="02020603050405020304" pitchFamily="18" charset="0"/>
                <a:cs typeface="Times New Roman" panose="02020603050405020304" pitchFamily="18" charset="0"/>
              </a:rPr>
              <a:t>người có công với cách mạng theo pháp luật về ưu đãi người có công với cách mạng; người khuyết tật; hộ gia đình nghèo, cận nghèo; </a:t>
            </a:r>
          </a:p>
          <a:p>
            <a:pPr algn="just"/>
            <a:endParaRPr lang="nb-NO" i="1" dirty="0">
              <a:solidFill>
                <a:schemeClr val="accent6">
                  <a:lumMod val="75000"/>
                </a:schemeClr>
              </a:solidFill>
              <a:latin typeface="Times New Roman" panose="02020603050405020304" pitchFamily="18" charset="0"/>
              <a:cs typeface="Times New Roman" panose="02020603050405020304" pitchFamily="18" charset="0"/>
            </a:endParaRPr>
          </a:p>
          <a:p>
            <a:pPr algn="just"/>
            <a:r>
              <a:rPr lang="en-US" i="1" dirty="0">
                <a:solidFill>
                  <a:schemeClr val="accent6">
                    <a:lumMod val="75000"/>
                  </a:schemeClr>
                </a:solidFill>
                <a:latin typeface="Times New Roman" panose="02020603050405020304" pitchFamily="18" charset="0"/>
                <a:cs typeface="Times New Roman" panose="02020603050405020304" pitchFamily="18" charset="0"/>
              </a:rPr>
              <a:t>- Mục </a:t>
            </a:r>
            <a:r>
              <a:rPr lang="en-US" i="1" dirty="0" err="1">
                <a:solidFill>
                  <a:schemeClr val="accent6">
                    <a:lumMod val="75000"/>
                  </a:schemeClr>
                </a:solidFill>
                <a:latin typeface="Times New Roman" panose="02020603050405020304" pitchFamily="18" charset="0"/>
                <a:cs typeface="Times New Roman" panose="02020603050405020304" pitchFamily="18" charset="0"/>
              </a:rPr>
              <a:t>đích</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hỗ</a:t>
            </a:r>
            <a:r>
              <a:rPr lang="en-US" i="1" dirty="0">
                <a:solidFill>
                  <a:schemeClr val="accent6">
                    <a:lumMod val="75000"/>
                  </a:schemeClr>
                </a:solidFill>
                <a:latin typeface="Times New Roman" panose="02020603050405020304" pitchFamily="18" charset="0"/>
                <a:cs typeface="Times New Roman" panose="02020603050405020304" pitchFamily="18" charset="0"/>
              </a:rPr>
              <a:t> </a:t>
            </a:r>
            <a:r>
              <a:rPr lang="en-US" i="1" dirty="0" err="1">
                <a:solidFill>
                  <a:schemeClr val="accent6">
                    <a:lumMod val="75000"/>
                  </a:schemeClr>
                </a:solidFill>
                <a:latin typeface="Times New Roman" panose="02020603050405020304" pitchFamily="18" charset="0"/>
                <a:cs typeface="Times New Roman" panose="02020603050405020304" pitchFamily="18" charset="0"/>
              </a:rPr>
              <a:t>trợ</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nộp</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tiền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thuê</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hoặc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hỗ</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trợ</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tiền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mua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9" name="Google Shape;436;p41"/>
          <p:cNvSpPr txBox="1">
            <a:spLocks/>
          </p:cNvSpPr>
          <p:nvPr/>
        </p:nvSpPr>
        <p:spPr>
          <a:xfrm>
            <a:off x="0" y="12031"/>
            <a:ext cx="9144000" cy="44220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1800" b="1" dirty="0" smtClean="0">
                <a:solidFill>
                  <a:srgbClr val="FF0000"/>
                </a:solidFill>
                <a:latin typeface="Times New Roman" panose="02020603050405020304" pitchFamily="18" charset="0"/>
                <a:cs typeface="Times New Roman" panose="02020603050405020304" pitchFamily="18" charset="0"/>
              </a:rPr>
              <a:t>05</a:t>
            </a:r>
            <a:r>
              <a:rPr lang="vi-VN" sz="1800" b="1" dirty="0" smtClean="0">
                <a:solidFill>
                  <a:srgbClr val="ED2727"/>
                </a:solidFill>
                <a:latin typeface="Times New Roman" panose="02020603050405020304" pitchFamily="18" charset="0"/>
                <a:cs typeface="Times New Roman" panose="02020603050405020304" pitchFamily="18" charset="0"/>
              </a:rPr>
              <a:t>. VỀ CẢI TẠO, XÂY DỰNG LẠI NHÀ CHUNG CƯ</a:t>
            </a:r>
            <a:endParaRPr lang="vi-VN" sz="1800" b="1" dirty="0">
              <a:solidFill>
                <a:srgbClr val="ED2727"/>
              </a:solidFill>
            </a:endParaRPr>
          </a:p>
        </p:txBody>
      </p:sp>
    </p:spTree>
    <p:extLst>
      <p:ext uri="{BB962C8B-B14F-4D97-AF65-F5344CB8AC3E}">
        <p14:creationId xmlns:p14="http://schemas.microsoft.com/office/powerpoint/2010/main" val="1422568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2928CC4-E0F4-4B6A-A784-80D0016E44AF}"/>
              </a:ext>
            </a:extLst>
          </p:cNvPr>
          <p:cNvSpPr txBox="1"/>
          <p:nvPr/>
        </p:nvSpPr>
        <p:spPr>
          <a:xfrm>
            <a:off x="668162" y="469888"/>
            <a:ext cx="8029303" cy="307777"/>
          </a:xfrm>
          <a:prstGeom prst="rect">
            <a:avLst/>
          </a:prstGeom>
          <a:noFill/>
        </p:spPr>
        <p:txBody>
          <a:bodyPr wrap="square" rtlCol="0">
            <a:spAutoFit/>
          </a:bodyPr>
          <a:lstStyle/>
          <a:p>
            <a:r>
              <a:rPr lang="en-US" b="1" dirty="0" smtClean="0">
                <a:solidFill>
                  <a:schemeClr val="accent6">
                    <a:lumMod val="75000"/>
                  </a:schemeClr>
                </a:solidFill>
                <a:latin typeface="Times New Roman" panose="02020603050405020304" pitchFamily="18" charset="0"/>
                <a:cs typeface="Times New Roman" panose="02020603050405020304" pitchFamily="18" charset="0"/>
              </a:rPr>
              <a:t>6. QUY GOM NHÀ CHUNG CƯ ĐỂ CẢI TẠO, XÂY DỰNG LẠI </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khoản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3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64) </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82DD393A-AF3D-4779-BAD9-A45C7D604473}"/>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6778927" y="1074091"/>
            <a:ext cx="1494472" cy="1208823"/>
          </a:xfrm>
          <a:prstGeom prst="roundRect">
            <a:avLst>
              <a:gd name="adj" fmla="val 16667"/>
            </a:avLst>
          </a:prstGeom>
          <a:ln>
            <a:noFill/>
          </a:ln>
          <a:effectLst/>
        </p:spPr>
      </p:pic>
      <p:pic>
        <p:nvPicPr>
          <p:cNvPr id="6" name="Picture 5">
            <a:extLst>
              <a:ext uri="{FF2B5EF4-FFF2-40B4-BE49-F238E27FC236}">
                <a16:creationId xmlns="" xmlns:a16="http://schemas.microsoft.com/office/drawing/2014/main" id="{7F09BC18-D8CE-49F4-B022-8307C8C32481}"/>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8800"/>
                    </a14:imgEffect>
                  </a14:imgLayer>
                </a14:imgProps>
              </a:ext>
            </a:extLst>
          </a:blip>
          <a:stretch>
            <a:fillRect/>
          </a:stretch>
        </p:blipFill>
        <p:spPr>
          <a:xfrm>
            <a:off x="6241842" y="799215"/>
            <a:ext cx="505280" cy="673966"/>
          </a:xfrm>
          <a:prstGeom prst="rect">
            <a:avLst/>
          </a:prstGeom>
        </p:spPr>
      </p:pic>
      <p:sp>
        <p:nvSpPr>
          <p:cNvPr id="13" name="Google Shape;436;p41"/>
          <p:cNvSpPr txBox="1">
            <a:spLocks/>
          </p:cNvSpPr>
          <p:nvPr/>
        </p:nvSpPr>
        <p:spPr>
          <a:xfrm>
            <a:off x="0" y="12031"/>
            <a:ext cx="9144000" cy="44220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1800" b="1" dirty="0" smtClean="0">
                <a:solidFill>
                  <a:srgbClr val="FF0000"/>
                </a:solidFill>
                <a:latin typeface="Times New Roman" panose="02020603050405020304" pitchFamily="18" charset="0"/>
                <a:cs typeface="Times New Roman" panose="02020603050405020304" pitchFamily="18" charset="0"/>
              </a:rPr>
              <a:t>05</a:t>
            </a:r>
            <a:r>
              <a:rPr lang="vi-VN" sz="1800" b="1" dirty="0" smtClean="0">
                <a:solidFill>
                  <a:srgbClr val="ED2727"/>
                </a:solidFill>
                <a:latin typeface="Times New Roman" panose="02020603050405020304" pitchFamily="18" charset="0"/>
                <a:cs typeface="Times New Roman" panose="02020603050405020304" pitchFamily="18" charset="0"/>
              </a:rPr>
              <a:t>. VỀ CẢI TẠO, XÂY DỰNG LẠI NHÀ CHUNG CƯ</a:t>
            </a:r>
            <a:endParaRPr lang="vi-VN" sz="1800" b="1" dirty="0">
              <a:solidFill>
                <a:srgbClr val="ED2727"/>
              </a:solidFill>
            </a:endParaRPr>
          </a:p>
        </p:txBody>
      </p:sp>
      <p:pic>
        <p:nvPicPr>
          <p:cNvPr id="14" name="Picture 13">
            <a:extLst>
              <a:ext uri="{FF2B5EF4-FFF2-40B4-BE49-F238E27FC236}">
                <a16:creationId xmlns="" xmlns:a16="http://schemas.microsoft.com/office/drawing/2014/main" id="{7F09BC18-D8CE-49F4-B022-8307C8C32481}"/>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8800"/>
                    </a14:imgEffect>
                  </a14:imgLayer>
                </a14:imgProps>
              </a:ext>
            </a:extLst>
          </a:blip>
          <a:stretch>
            <a:fillRect/>
          </a:stretch>
        </p:blipFill>
        <p:spPr>
          <a:xfrm>
            <a:off x="6158916" y="1838381"/>
            <a:ext cx="505280" cy="673966"/>
          </a:xfrm>
          <a:prstGeom prst="rect">
            <a:avLst/>
          </a:prstGeom>
        </p:spPr>
      </p:pic>
      <p:pic>
        <p:nvPicPr>
          <p:cNvPr id="15" name="Picture 14">
            <a:extLst>
              <a:ext uri="{FF2B5EF4-FFF2-40B4-BE49-F238E27FC236}">
                <a16:creationId xmlns="" xmlns:a16="http://schemas.microsoft.com/office/drawing/2014/main" id="{7F09BC18-D8CE-49F4-B022-8307C8C32481}"/>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8800"/>
                    </a14:imgEffect>
                  </a14:imgLayer>
                </a14:imgProps>
              </a:ext>
            </a:extLst>
          </a:blip>
          <a:stretch>
            <a:fillRect/>
          </a:stretch>
        </p:blipFill>
        <p:spPr>
          <a:xfrm>
            <a:off x="8427355" y="737108"/>
            <a:ext cx="505280" cy="673966"/>
          </a:xfrm>
          <a:prstGeom prst="rect">
            <a:avLst/>
          </a:prstGeom>
        </p:spPr>
      </p:pic>
      <p:pic>
        <p:nvPicPr>
          <p:cNvPr id="16" name="Picture 15">
            <a:extLst>
              <a:ext uri="{FF2B5EF4-FFF2-40B4-BE49-F238E27FC236}">
                <a16:creationId xmlns="" xmlns:a16="http://schemas.microsoft.com/office/drawing/2014/main" id="{7F09BC18-D8CE-49F4-B022-8307C8C32481}"/>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8800"/>
                    </a14:imgEffect>
                  </a14:imgLayer>
                </a14:imgProps>
              </a:ext>
            </a:extLst>
          </a:blip>
          <a:stretch>
            <a:fillRect/>
          </a:stretch>
        </p:blipFill>
        <p:spPr>
          <a:xfrm>
            <a:off x="8449911" y="1884737"/>
            <a:ext cx="505280" cy="673966"/>
          </a:xfrm>
          <a:prstGeom prst="rect">
            <a:avLst/>
          </a:prstGeom>
        </p:spPr>
      </p:pic>
      <p:cxnSp>
        <p:nvCxnSpPr>
          <p:cNvPr id="9" name="Straight Arrow Connector 8"/>
          <p:cNvCxnSpPr/>
          <p:nvPr/>
        </p:nvCxnSpPr>
        <p:spPr>
          <a:xfrm>
            <a:off x="6762771" y="1285534"/>
            <a:ext cx="281101" cy="28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8076269" y="1104480"/>
            <a:ext cx="263791" cy="3935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638069" y="2067306"/>
            <a:ext cx="265252" cy="1845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6" idx="1"/>
          </p:cNvCxnSpPr>
          <p:nvPr/>
        </p:nvCxnSpPr>
        <p:spPr>
          <a:xfrm flipH="1" flipV="1">
            <a:off x="8077672" y="2102635"/>
            <a:ext cx="372239" cy="1190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68162" y="786152"/>
            <a:ext cx="5451529" cy="1400383"/>
          </a:xfrm>
          <a:prstGeom prst="rect">
            <a:avLst/>
          </a:prstGeom>
        </p:spPr>
        <p:txBody>
          <a:bodyPr wrap="square">
            <a:spAutoFit/>
          </a:bodyPr>
          <a:lstStyle/>
          <a:p>
            <a:pPr algn="just">
              <a:lnSpc>
                <a:spcPts val="1650"/>
              </a:lnSpc>
              <a:spcBef>
                <a:spcPts val="600"/>
              </a:spcBef>
              <a:spcAft>
                <a:spcPts val="600"/>
              </a:spcAft>
            </a:pPr>
            <a:r>
              <a:rPr lang="en-US" dirty="0" smtClean="0">
                <a:solidFill>
                  <a:srgbClr val="FF0000"/>
                </a:solidFill>
                <a:latin typeface="Times New Roman" panose="02020603050405020304" pitchFamily="18" charset="0"/>
                <a:cs typeface="Times New Roman" panose="02020603050405020304" pitchFamily="18" charset="0"/>
              </a:rPr>
              <a:t>K3</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dirty="0" smtClean="0">
                <a:solidFill>
                  <a:schemeClr val="accent6">
                    <a:lumMod val="75000"/>
                  </a:schemeClr>
                </a:solidFill>
                <a:latin typeface="Times New Roman" panose="02020603050405020304" pitchFamily="18" charset="0"/>
                <a:cs typeface="Times New Roman" panose="02020603050405020304" pitchFamily="18" charset="0"/>
              </a:rPr>
              <a:t>Căn </a:t>
            </a:r>
            <a:r>
              <a:rPr lang="vi-VN" dirty="0">
                <a:solidFill>
                  <a:schemeClr val="accent6">
                    <a:lumMod val="75000"/>
                  </a:schemeClr>
                </a:solidFill>
                <a:latin typeface="Times New Roman" panose="02020603050405020304" pitchFamily="18" charset="0"/>
                <a:cs typeface="Times New Roman" panose="02020603050405020304" pitchFamily="18" charset="0"/>
              </a:rPr>
              <a:t>cứ danh mục, địa điểm có nhà chung cư thuộc trường hợp phải phá dỡ để xây dựng </a:t>
            </a:r>
            <a:r>
              <a:rPr lang="vi-VN" dirty="0" smtClean="0">
                <a:solidFill>
                  <a:schemeClr val="accent6">
                    <a:lumMod val="75000"/>
                  </a:schemeClr>
                </a:solidFill>
                <a:latin typeface="Times New Roman" panose="02020603050405020304" pitchFamily="18" charset="0"/>
                <a:cs typeface="Times New Roman" panose="02020603050405020304" pitchFamily="18" charset="0"/>
              </a:rPr>
              <a:t>lại, </a:t>
            </a:r>
            <a:r>
              <a:rPr lang="en-US" dirty="0" smtClean="0">
                <a:solidFill>
                  <a:schemeClr val="accent6">
                    <a:lumMod val="75000"/>
                  </a:schemeClr>
                </a:solidFill>
                <a:latin typeface="Times New Roman" panose="02020603050405020304" pitchFamily="18" charset="0"/>
                <a:cs typeface="Times New Roman" panose="02020603050405020304" pitchFamily="18" charset="0"/>
              </a:rPr>
              <a:t>UBND </a:t>
            </a:r>
            <a:r>
              <a:rPr lang="vi-VN" dirty="0" smtClean="0">
                <a:solidFill>
                  <a:schemeClr val="accent6">
                    <a:lumMod val="75000"/>
                  </a:schemeClr>
                </a:solidFill>
                <a:latin typeface="Times New Roman" panose="02020603050405020304" pitchFamily="18" charset="0"/>
                <a:cs typeface="Times New Roman" panose="02020603050405020304" pitchFamily="18" charset="0"/>
              </a:rPr>
              <a:t>tỉnh </a:t>
            </a:r>
            <a:r>
              <a:rPr lang="vi-VN" dirty="0">
                <a:solidFill>
                  <a:schemeClr val="accent6">
                    <a:lumMod val="75000"/>
                  </a:schemeClr>
                </a:solidFill>
                <a:latin typeface="Times New Roman" panose="02020603050405020304" pitchFamily="18" charset="0"/>
                <a:cs typeface="Times New Roman" panose="02020603050405020304" pitchFamily="18" charset="0"/>
              </a:rPr>
              <a:t>quyết định giải pháp quy hoạch xây dựng lại cả khu chung cư hoặc </a:t>
            </a:r>
            <a:r>
              <a:rPr lang="vi-VN" b="1" dirty="0">
                <a:solidFill>
                  <a:schemeClr val="accent6">
                    <a:lumMod val="75000"/>
                  </a:schemeClr>
                </a:solidFill>
                <a:latin typeface="Times New Roman" panose="02020603050405020304" pitchFamily="18" charset="0"/>
                <a:cs typeface="Times New Roman" panose="02020603050405020304" pitchFamily="18" charset="0"/>
              </a:rPr>
              <a:t>giải pháp quy gom </a:t>
            </a:r>
            <a:r>
              <a:rPr lang="vi-VN" dirty="0">
                <a:solidFill>
                  <a:schemeClr val="accent6">
                    <a:lumMod val="75000"/>
                  </a:schemeClr>
                </a:solidFill>
                <a:latin typeface="Times New Roman" panose="02020603050405020304" pitchFamily="18" charset="0"/>
                <a:cs typeface="Times New Roman" panose="02020603050405020304" pitchFamily="18" charset="0"/>
              </a:rPr>
              <a:t>để thực hiện xây dựng lại một số nhà chung cư trên cùng địa bàn cấp xã, cấp huyện hoặc cấp huyện lân cận nhằm bảo đảm hiệu quả kinh tế - xã hội, môi trường, gắn với cải tạo, chỉnh trang đô thị. </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cxnSp>
        <p:nvCxnSpPr>
          <p:cNvPr id="28" name="Elbow Connector 27"/>
          <p:cNvCxnSpPr>
            <a:endCxn id="29" idx="1"/>
          </p:cNvCxnSpPr>
          <p:nvPr/>
        </p:nvCxnSpPr>
        <p:spPr>
          <a:xfrm>
            <a:off x="931178" y="2186535"/>
            <a:ext cx="612396" cy="142718"/>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543574" y="2175364"/>
            <a:ext cx="3355406" cy="307777"/>
          </a:xfrm>
          <a:prstGeom prst="rect">
            <a:avLst/>
          </a:prstGeom>
        </p:spPr>
        <p:txBody>
          <a:bodyPr wrap="none">
            <a:spAutoFit/>
          </a:bodyPr>
          <a:lstStyle/>
          <a:p>
            <a:pPr algn="ctr"/>
            <a:r>
              <a:rPr lang="en-US" dirty="0" err="1">
                <a:solidFill>
                  <a:srgbClr val="FF0000"/>
                </a:solidFill>
                <a:latin typeface="Times New Roman" panose="02020603050405020304" pitchFamily="18" charset="0"/>
                <a:cs typeface="Times New Roman" panose="02020603050405020304" pitchFamily="18" charset="0"/>
              </a:rPr>
              <a:t>Nghị</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định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số</a:t>
            </a:r>
            <a:r>
              <a:rPr lang="en-US" dirty="0">
                <a:solidFill>
                  <a:srgbClr val="FF0000"/>
                </a:solidFill>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98/2024/NĐ-CP (</a:t>
            </a:r>
            <a:r>
              <a:rPr lang="en-US" dirty="0" err="1" smtClean="0">
                <a:solidFill>
                  <a:srgbClr val="FF0000"/>
                </a:solidFill>
                <a:latin typeface="Times New Roman" panose="02020603050405020304" pitchFamily="18" charset="0"/>
                <a:cs typeface="Times New Roman" panose="02020603050405020304" pitchFamily="18" charset="0"/>
              </a:rPr>
              <a:t>Điều</a:t>
            </a:r>
            <a:r>
              <a:rPr lang="en-US" dirty="0" smtClean="0">
                <a:solidFill>
                  <a:srgbClr val="FF0000"/>
                </a:solidFill>
                <a:latin typeface="Times New Roman" panose="02020603050405020304" pitchFamily="18" charset="0"/>
                <a:cs typeface="Times New Roman" panose="02020603050405020304" pitchFamily="18" charset="0"/>
              </a:rPr>
              <a:t> 36 -38)</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668162" y="2515194"/>
            <a:ext cx="8366781" cy="830997"/>
          </a:xfrm>
          <a:prstGeom prst="rect">
            <a:avLst/>
          </a:prstGeom>
        </p:spPr>
        <p:txBody>
          <a:bodyPr wrap="square">
            <a:spAutoFit/>
          </a:bodyPr>
          <a:lstStyle/>
          <a:p>
            <a:pPr lvl="0" algn="just">
              <a:buSzPts val="1100"/>
              <a:defRPr/>
            </a:pPr>
            <a:r>
              <a:rPr lang="en-US" sz="1200" dirty="0" err="1" smtClean="0">
                <a:solidFill>
                  <a:srgbClr val="FF0000"/>
                </a:solidFill>
                <a:latin typeface="Times New Roman" panose="02020603050405020304" pitchFamily="18" charset="0"/>
                <a:cs typeface="Times New Roman" panose="02020603050405020304" pitchFamily="18" charset="0"/>
              </a:rPr>
              <a:t>Việc</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quy</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gom</a:t>
            </a:r>
            <a:r>
              <a:rPr lang="en-US" sz="1200" dirty="0" smtClean="0">
                <a:solidFill>
                  <a:srgbClr val="FF0000"/>
                </a:solidFill>
                <a:latin typeface="Times New Roman" panose="02020603050405020304" pitchFamily="18" charset="0"/>
                <a:cs typeface="Times New Roman" panose="02020603050405020304" pitchFamily="18" charset="0"/>
              </a:rPr>
              <a:t> NCC </a:t>
            </a:r>
            <a:r>
              <a:rPr lang="en-US" sz="1200" dirty="0" err="1" smtClean="0">
                <a:solidFill>
                  <a:srgbClr val="FF0000"/>
                </a:solidFill>
                <a:latin typeface="Times New Roman" panose="02020603050405020304" pitchFamily="18" charset="0"/>
                <a:cs typeface="Times New Roman" panose="02020603050405020304" pitchFamily="18" charset="0"/>
              </a:rPr>
              <a:t>chỉ</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được</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thực</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hiện</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khi</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các</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nhà</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chung</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cư</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độc</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lập</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trong</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cùng</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một</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khu</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vực</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thuộc</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diện</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phải</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phá</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dỡ</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nhưng</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theo</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smtClean="0">
                <a:solidFill>
                  <a:srgbClr val="FF0000"/>
                </a:solidFill>
                <a:latin typeface="Times New Roman" panose="02020603050405020304" pitchFamily="18" charset="0"/>
                <a:cs typeface="Times New Roman" panose="02020603050405020304" pitchFamily="18" charset="0"/>
              </a:rPr>
              <a:t>QH </a:t>
            </a:r>
            <a:r>
              <a:rPr lang="en-US" sz="1200" dirty="0" err="1">
                <a:solidFill>
                  <a:srgbClr val="FF0000"/>
                </a:solidFill>
                <a:latin typeface="Times New Roman" panose="02020603050405020304" pitchFamily="18" charset="0"/>
                <a:cs typeface="Times New Roman" panose="02020603050405020304" pitchFamily="18" charset="0"/>
              </a:rPr>
              <a:t>được</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duyệt</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có</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một</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số</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smtClean="0">
                <a:solidFill>
                  <a:srgbClr val="FF0000"/>
                </a:solidFill>
                <a:latin typeface="Times New Roman" panose="02020603050405020304" pitchFamily="18" charset="0"/>
                <a:cs typeface="Times New Roman" panose="02020603050405020304" pitchFamily="18" charset="0"/>
              </a:rPr>
              <a:t>NCC </a:t>
            </a:r>
            <a:r>
              <a:rPr lang="en-US" sz="1200" dirty="0" err="1" smtClean="0">
                <a:solidFill>
                  <a:srgbClr val="FF0000"/>
                </a:solidFill>
                <a:latin typeface="Times New Roman" panose="02020603050405020304" pitchFamily="18" charset="0"/>
                <a:cs typeface="Times New Roman" panose="02020603050405020304" pitchFamily="18" charset="0"/>
              </a:rPr>
              <a:t>không</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được</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xây</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dựng</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lại</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hoặc</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có</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thể</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xây</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dựng</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lại</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nhưng</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không</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bảo</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đảm</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hiệu</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quả</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kinh</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tế</a:t>
            </a:r>
            <a:r>
              <a:rPr lang="en-US" sz="1200" dirty="0">
                <a:solidFill>
                  <a:srgbClr val="FF0000"/>
                </a:solidFill>
                <a:latin typeface="Times New Roman" panose="02020603050405020304" pitchFamily="18" charset="0"/>
                <a:cs typeface="Times New Roman" panose="02020603050405020304" pitchFamily="18" charset="0"/>
              </a:rPr>
              <a:t> - </a:t>
            </a:r>
            <a:r>
              <a:rPr lang="en-US" sz="1200" dirty="0" err="1">
                <a:solidFill>
                  <a:srgbClr val="FF0000"/>
                </a:solidFill>
                <a:latin typeface="Times New Roman" panose="02020603050405020304" pitchFamily="18" charset="0"/>
                <a:cs typeface="Times New Roman" panose="02020603050405020304" pitchFamily="18" charset="0"/>
              </a:rPr>
              <a:t>xã</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hội</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của</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dự</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án</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và</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chỉ</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có</a:t>
            </a:r>
            <a:r>
              <a:rPr lang="en-US" sz="1200" dirty="0">
                <a:solidFill>
                  <a:srgbClr val="FF0000"/>
                </a:solidFill>
                <a:latin typeface="Times New Roman" panose="02020603050405020304" pitchFamily="18" charset="0"/>
                <a:cs typeface="Times New Roman" panose="02020603050405020304" pitchFamily="18" charset="0"/>
              </a:rPr>
              <a:t> 01 </a:t>
            </a:r>
            <a:r>
              <a:rPr lang="en-US" sz="1200" dirty="0" err="1">
                <a:solidFill>
                  <a:srgbClr val="FF0000"/>
                </a:solidFill>
                <a:latin typeface="Times New Roman" panose="02020603050405020304" pitchFamily="18" charset="0"/>
                <a:cs typeface="Times New Roman" panose="02020603050405020304" pitchFamily="18" charset="0"/>
              </a:rPr>
              <a:t>hoặc</a:t>
            </a:r>
            <a:r>
              <a:rPr lang="en-US" sz="1200" dirty="0">
                <a:solidFill>
                  <a:srgbClr val="FF0000"/>
                </a:solidFill>
                <a:latin typeface="Times New Roman" panose="02020603050405020304" pitchFamily="18" charset="0"/>
                <a:cs typeface="Times New Roman" panose="02020603050405020304" pitchFamily="18" charset="0"/>
              </a:rPr>
              <a:t> 02 </a:t>
            </a:r>
            <a:r>
              <a:rPr lang="en-US" sz="1200" dirty="0" err="1">
                <a:solidFill>
                  <a:srgbClr val="FF0000"/>
                </a:solidFill>
                <a:latin typeface="Times New Roman" panose="02020603050405020304" pitchFamily="18" charset="0"/>
                <a:cs typeface="Times New Roman" panose="02020603050405020304" pitchFamily="18" charset="0"/>
              </a:rPr>
              <a:t>địa</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điểm</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khu</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đất</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có</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smtClean="0">
                <a:solidFill>
                  <a:srgbClr val="FF0000"/>
                </a:solidFill>
                <a:latin typeface="Times New Roman" panose="02020603050405020304" pitchFamily="18" charset="0"/>
                <a:cs typeface="Times New Roman" panose="02020603050405020304" pitchFamily="18" charset="0"/>
              </a:rPr>
              <a:t>NCC </a:t>
            </a:r>
            <a:r>
              <a:rPr lang="en-US" sz="1200" dirty="0" err="1" smtClean="0">
                <a:solidFill>
                  <a:srgbClr val="FF0000"/>
                </a:solidFill>
                <a:latin typeface="Times New Roman" panose="02020603050405020304" pitchFamily="18" charset="0"/>
                <a:cs typeface="Times New Roman" panose="02020603050405020304" pitchFamily="18" charset="0"/>
              </a:rPr>
              <a:t>trong</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diện</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quy</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gom</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có</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thể</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xây</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dựng</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lại</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được</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smtClean="0">
                <a:solidFill>
                  <a:srgbClr val="FF0000"/>
                </a:solidFill>
                <a:latin typeface="Times New Roman" panose="02020603050405020304" pitchFamily="18" charset="0"/>
                <a:cs typeface="Times New Roman" panose="02020603050405020304" pitchFamily="18" charset="0"/>
              </a:rPr>
              <a:t>NCC </a:t>
            </a:r>
            <a:r>
              <a:rPr lang="en-US" sz="1200" dirty="0" err="1" smtClean="0">
                <a:solidFill>
                  <a:srgbClr val="FF0000"/>
                </a:solidFill>
                <a:latin typeface="Times New Roman" panose="02020603050405020304" pitchFamily="18" charset="0"/>
                <a:cs typeface="Times New Roman" panose="02020603050405020304" pitchFamily="18" charset="0"/>
              </a:rPr>
              <a:t>mới</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để</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bố</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trí</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đủ</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căn</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hộ</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smtClean="0">
                <a:solidFill>
                  <a:srgbClr val="FF0000"/>
                </a:solidFill>
                <a:latin typeface="Times New Roman" panose="02020603050405020304" pitchFamily="18" charset="0"/>
                <a:cs typeface="Times New Roman" panose="02020603050405020304" pitchFamily="18" charset="0"/>
              </a:rPr>
              <a:t>TĐC </a:t>
            </a:r>
            <a:r>
              <a:rPr lang="en-US" sz="1200" dirty="0" err="1">
                <a:solidFill>
                  <a:srgbClr val="FF0000"/>
                </a:solidFill>
                <a:latin typeface="Times New Roman" panose="02020603050405020304" pitchFamily="18" charset="0"/>
                <a:cs typeface="Times New Roman" panose="02020603050405020304" pitchFamily="18" charset="0"/>
              </a:rPr>
              <a:t>cho</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các</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chủ</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sở</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hữu</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người</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sử</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dụng</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smtClean="0">
                <a:solidFill>
                  <a:srgbClr val="FF0000"/>
                </a:solidFill>
                <a:latin typeface="Times New Roman" panose="02020603050405020304" pitchFamily="18" charset="0"/>
                <a:cs typeface="Times New Roman" panose="02020603050405020304" pitchFamily="18" charset="0"/>
              </a:rPr>
              <a:t>NCC. </a:t>
            </a:r>
            <a:endParaRPr lang="en-US" sz="1200" dirty="0">
              <a:solidFill>
                <a:srgbClr val="FF0000"/>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 xmlns:a16="http://schemas.microsoft.com/office/drawing/2014/main" id="{E6CDEDA4-92E7-48BD-B9EA-D7782FF4A2C8}"/>
              </a:ext>
            </a:extLst>
          </p:cNvPr>
          <p:cNvSpPr txBox="1"/>
          <p:nvPr/>
        </p:nvSpPr>
        <p:spPr>
          <a:xfrm>
            <a:off x="668162" y="3378244"/>
            <a:ext cx="3223610" cy="307777"/>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CÁC TRƯỜNG HỢP QUY GOM NCC</a:t>
            </a:r>
          </a:p>
        </p:txBody>
      </p:sp>
      <p:sp>
        <p:nvSpPr>
          <p:cNvPr id="36" name="TextBox 35">
            <a:extLst>
              <a:ext uri="{FF2B5EF4-FFF2-40B4-BE49-F238E27FC236}">
                <a16:creationId xmlns="" xmlns:a16="http://schemas.microsoft.com/office/drawing/2014/main" id="{DAABFEA5-69C6-40E9-85DF-EC845CAAE5D0}"/>
              </a:ext>
            </a:extLst>
          </p:cNvPr>
          <p:cNvSpPr txBox="1"/>
          <p:nvPr/>
        </p:nvSpPr>
        <p:spPr>
          <a:xfrm>
            <a:off x="1185399" y="3742291"/>
            <a:ext cx="965413"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err="1">
                <a:latin typeface="Times New Roman" panose="02020603050405020304" pitchFamily="18" charset="0"/>
                <a:cs typeface="Times New Roman" panose="02020603050405020304" pitchFamily="18" charset="0"/>
              </a:rPr>
              <a:t>Trên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cùng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địa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bàn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cấp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phường</a:t>
            </a:r>
            <a:r>
              <a:rPr lang="en-US" b="1" dirty="0">
                <a:latin typeface="Times New Roman" panose="02020603050405020304" pitchFamily="18" charset="0"/>
                <a:cs typeface="Times New Roman" panose="02020603050405020304" pitchFamily="18" charset="0"/>
              </a:rPr>
              <a:t> </a:t>
            </a:r>
          </a:p>
        </p:txBody>
      </p:sp>
      <p:sp>
        <p:nvSpPr>
          <p:cNvPr id="37" name="TextBox 36">
            <a:extLst>
              <a:ext uri="{FF2B5EF4-FFF2-40B4-BE49-F238E27FC236}">
                <a16:creationId xmlns="" xmlns:a16="http://schemas.microsoft.com/office/drawing/2014/main" id="{AB6B1D73-E2B0-497D-8C20-78797701EF32}"/>
              </a:ext>
            </a:extLst>
          </p:cNvPr>
          <p:cNvSpPr txBox="1"/>
          <p:nvPr/>
        </p:nvSpPr>
        <p:spPr>
          <a:xfrm>
            <a:off x="3121378" y="3742291"/>
            <a:ext cx="1201464" cy="116955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b="1" dirty="0" err="1">
                <a:latin typeface="Times New Roman" panose="02020603050405020304" pitchFamily="18" charset="0"/>
                <a:cs typeface="Times New Roman" panose="02020603050405020304" pitchFamily="18" charset="0"/>
              </a:rPr>
              <a:t>Trên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địa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bàn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cấp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phường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cùng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cấp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huyện</a:t>
            </a:r>
            <a:r>
              <a:rPr lang="en-US" b="1" dirty="0">
                <a:latin typeface="Times New Roman" panose="02020603050405020304" pitchFamily="18" charset="0"/>
                <a:cs typeface="Times New Roman" panose="02020603050405020304" pitchFamily="18" charset="0"/>
              </a:rPr>
              <a:t>  </a:t>
            </a:r>
          </a:p>
        </p:txBody>
      </p:sp>
      <p:sp>
        <p:nvSpPr>
          <p:cNvPr id="38" name="TextBox 37">
            <a:extLst>
              <a:ext uri="{FF2B5EF4-FFF2-40B4-BE49-F238E27FC236}">
                <a16:creationId xmlns="" xmlns:a16="http://schemas.microsoft.com/office/drawing/2014/main" id="{325C87DF-3515-45CB-AD0D-DBCCCB6956E4}"/>
              </a:ext>
            </a:extLst>
          </p:cNvPr>
          <p:cNvSpPr txBox="1"/>
          <p:nvPr/>
        </p:nvSpPr>
        <p:spPr>
          <a:xfrm>
            <a:off x="5113883" y="3703441"/>
            <a:ext cx="806350" cy="116955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b="1" dirty="0" err="1">
                <a:latin typeface="Times New Roman" panose="02020603050405020304" pitchFamily="18" charset="0"/>
                <a:cs typeface="Times New Roman" panose="02020603050405020304" pitchFamily="18" charset="0"/>
              </a:rPr>
              <a:t>Trên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địa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bàn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cấp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huyện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cận</a:t>
            </a:r>
            <a:r>
              <a:rPr lang="en-US" b="1" dirty="0">
                <a:latin typeface="Times New Roman" panose="02020603050405020304" pitchFamily="18" charset="0"/>
                <a:cs typeface="Times New Roman" panose="02020603050405020304" pitchFamily="18" charset="0"/>
              </a:rPr>
              <a:t>  </a:t>
            </a:r>
          </a:p>
        </p:txBody>
      </p:sp>
      <p:sp>
        <p:nvSpPr>
          <p:cNvPr id="39" name="TextBox 38">
            <a:extLst>
              <a:ext uri="{FF2B5EF4-FFF2-40B4-BE49-F238E27FC236}">
                <a16:creationId xmlns="" xmlns:a16="http://schemas.microsoft.com/office/drawing/2014/main" id="{371CF7A7-8ADD-4A17-B9A1-392F774EE0BE}"/>
              </a:ext>
            </a:extLst>
          </p:cNvPr>
          <p:cNvSpPr txBox="1"/>
          <p:nvPr/>
        </p:nvSpPr>
        <p:spPr>
          <a:xfrm>
            <a:off x="7173099" y="3703441"/>
            <a:ext cx="1785618" cy="116955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a:solidFill>
                  <a:schemeClr val="tx1"/>
                </a:solidFill>
                <a:latin typeface="Times New Roman" panose="02020603050405020304" pitchFamily="18" charset="0"/>
                <a:cs typeface="Times New Roman" panose="02020603050405020304" pitchFamily="18" charset="0"/>
              </a:rPr>
              <a:t>Di </a:t>
            </a:r>
            <a:r>
              <a:rPr lang="en-US" b="1" dirty="0" err="1">
                <a:solidFill>
                  <a:schemeClr val="tx1"/>
                </a:solidFill>
                <a:latin typeface="Times New Roman" panose="02020603050405020304" pitchFamily="18" charset="0"/>
                <a:cs typeface="Times New Roman" panose="02020603050405020304" pitchFamily="18" charset="0"/>
              </a:rPr>
              <a:t>dời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bồi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thường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tái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định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cư</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cho</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người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dân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để</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hồi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đất</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thực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hiện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bán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đấu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giá</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khu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đất</a:t>
            </a:r>
            <a:r>
              <a:rPr lang="en-US" b="1" dirty="0">
                <a:solidFill>
                  <a:schemeClr val="tx1"/>
                </a:solidFill>
                <a:latin typeface="Times New Roman" panose="02020603050405020304" pitchFamily="18" charset="0"/>
                <a:cs typeface="Times New Roman" panose="02020603050405020304" pitchFamily="18" charset="0"/>
              </a:rPr>
              <a:t> </a:t>
            </a:r>
          </a:p>
        </p:txBody>
      </p:sp>
      <p:sp>
        <p:nvSpPr>
          <p:cNvPr id="40" name="Right Arrow 39"/>
          <p:cNvSpPr/>
          <p:nvPr/>
        </p:nvSpPr>
        <p:spPr>
          <a:xfrm>
            <a:off x="2368044" y="4080656"/>
            <a:ext cx="573809" cy="306785"/>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Right Arrow 40"/>
          <p:cNvSpPr/>
          <p:nvPr/>
        </p:nvSpPr>
        <p:spPr>
          <a:xfrm>
            <a:off x="4431458" y="4080656"/>
            <a:ext cx="573809" cy="306785"/>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2" name="Right Arrow 41"/>
          <p:cNvSpPr/>
          <p:nvPr/>
        </p:nvSpPr>
        <p:spPr>
          <a:xfrm>
            <a:off x="6099103" y="4065951"/>
            <a:ext cx="875380" cy="321490"/>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3" name="Google Shape;593;p44">
            <a:extLst>
              <a:ext uri="{FF2B5EF4-FFF2-40B4-BE49-F238E27FC236}">
                <a16:creationId xmlns="" xmlns:a16="http://schemas.microsoft.com/office/drawing/2014/main" id="{724E8900-2CA4-459D-8B85-94389445F1D9}"/>
              </a:ext>
            </a:extLst>
          </p:cNvPr>
          <p:cNvSpPr txBox="1">
            <a:spLocks/>
          </p:cNvSpPr>
          <p:nvPr/>
        </p:nvSpPr>
        <p:spPr>
          <a:xfrm>
            <a:off x="668162" y="3777476"/>
            <a:ext cx="600010" cy="4572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2400"/>
            </a:pPr>
            <a:r>
              <a:rPr lang="en" sz="2000" b="1" dirty="0" smtClean="0">
                <a:solidFill>
                  <a:srgbClr val="FF0000"/>
                </a:solidFill>
                <a:latin typeface="Lexend Deca"/>
                <a:ea typeface="Lexend Deca"/>
                <a:cs typeface="Lexend Deca"/>
                <a:sym typeface="Lexend Deca"/>
              </a:rPr>
              <a:t>1</a:t>
            </a:r>
            <a:endParaRPr lang="en" sz="2000" b="1" dirty="0">
              <a:solidFill>
                <a:srgbClr val="FF0000"/>
              </a:solidFill>
              <a:latin typeface="Lexend Deca"/>
              <a:ea typeface="Lexend Deca"/>
              <a:cs typeface="Lexend Deca"/>
              <a:sym typeface="Lexend Deca"/>
            </a:endParaRPr>
          </a:p>
        </p:txBody>
      </p:sp>
      <p:sp>
        <p:nvSpPr>
          <p:cNvPr id="44" name="Google Shape;593;p44">
            <a:extLst>
              <a:ext uri="{FF2B5EF4-FFF2-40B4-BE49-F238E27FC236}">
                <a16:creationId xmlns="" xmlns:a16="http://schemas.microsoft.com/office/drawing/2014/main" id="{724E8900-2CA4-459D-8B85-94389445F1D9}"/>
              </a:ext>
            </a:extLst>
          </p:cNvPr>
          <p:cNvSpPr txBox="1">
            <a:spLocks/>
          </p:cNvSpPr>
          <p:nvPr/>
        </p:nvSpPr>
        <p:spPr>
          <a:xfrm>
            <a:off x="2668049" y="3664318"/>
            <a:ext cx="600010" cy="4572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2400"/>
            </a:pPr>
            <a:r>
              <a:rPr lang="en" sz="2000" b="1" dirty="0" smtClean="0">
                <a:solidFill>
                  <a:srgbClr val="FF0000"/>
                </a:solidFill>
                <a:latin typeface="Lexend Deca"/>
                <a:ea typeface="Lexend Deca"/>
                <a:cs typeface="Lexend Deca"/>
                <a:sym typeface="Lexend Deca"/>
              </a:rPr>
              <a:t>2</a:t>
            </a:r>
            <a:endParaRPr lang="en" sz="2000" b="1" dirty="0">
              <a:solidFill>
                <a:srgbClr val="FF0000"/>
              </a:solidFill>
              <a:latin typeface="Lexend Deca"/>
              <a:ea typeface="Lexend Deca"/>
              <a:cs typeface="Lexend Deca"/>
              <a:sym typeface="Lexend Deca"/>
            </a:endParaRPr>
          </a:p>
        </p:txBody>
      </p:sp>
      <p:sp>
        <p:nvSpPr>
          <p:cNvPr id="45" name="Google Shape;593;p44">
            <a:extLst>
              <a:ext uri="{FF2B5EF4-FFF2-40B4-BE49-F238E27FC236}">
                <a16:creationId xmlns="" xmlns:a16="http://schemas.microsoft.com/office/drawing/2014/main" id="{724E8900-2CA4-459D-8B85-94389445F1D9}"/>
              </a:ext>
            </a:extLst>
          </p:cNvPr>
          <p:cNvSpPr txBox="1">
            <a:spLocks/>
          </p:cNvSpPr>
          <p:nvPr/>
        </p:nvSpPr>
        <p:spPr>
          <a:xfrm>
            <a:off x="4660954" y="3643753"/>
            <a:ext cx="600010" cy="4572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2400"/>
            </a:pPr>
            <a:r>
              <a:rPr lang="en" sz="2000" b="1" dirty="0" smtClean="0">
                <a:solidFill>
                  <a:srgbClr val="FF0000"/>
                </a:solidFill>
                <a:latin typeface="Lexend Deca"/>
                <a:ea typeface="Lexend Deca"/>
                <a:cs typeface="Lexend Deca"/>
                <a:sym typeface="Lexend Deca"/>
              </a:rPr>
              <a:t>3</a:t>
            </a:r>
            <a:endParaRPr lang="en" sz="2000" b="1" dirty="0">
              <a:solidFill>
                <a:srgbClr val="FF0000"/>
              </a:solidFill>
              <a:latin typeface="Lexend Deca"/>
              <a:ea typeface="Lexend Deca"/>
              <a:cs typeface="Lexend Deca"/>
              <a:sym typeface="Lexend Deca"/>
            </a:endParaRPr>
          </a:p>
        </p:txBody>
      </p:sp>
      <p:sp>
        <p:nvSpPr>
          <p:cNvPr id="46" name="Google Shape;593;p44">
            <a:extLst>
              <a:ext uri="{FF2B5EF4-FFF2-40B4-BE49-F238E27FC236}">
                <a16:creationId xmlns="" xmlns:a16="http://schemas.microsoft.com/office/drawing/2014/main" id="{724E8900-2CA4-459D-8B85-94389445F1D9}"/>
              </a:ext>
            </a:extLst>
          </p:cNvPr>
          <p:cNvSpPr txBox="1">
            <a:spLocks/>
          </p:cNvSpPr>
          <p:nvPr/>
        </p:nvSpPr>
        <p:spPr>
          <a:xfrm>
            <a:off x="6680356" y="3630750"/>
            <a:ext cx="600010" cy="4572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2400"/>
            </a:pPr>
            <a:r>
              <a:rPr lang="en" sz="2000" b="1" dirty="0" smtClean="0">
                <a:solidFill>
                  <a:srgbClr val="FF0000"/>
                </a:solidFill>
                <a:latin typeface="Lexend Deca"/>
                <a:ea typeface="Lexend Deca"/>
                <a:cs typeface="Lexend Deca"/>
                <a:sym typeface="Lexend Deca"/>
              </a:rPr>
              <a:t>4</a:t>
            </a:r>
            <a:endParaRPr lang="en" sz="2000" b="1" dirty="0">
              <a:solidFill>
                <a:srgbClr val="FF0000"/>
              </a:solidFill>
              <a:latin typeface="Lexend Deca"/>
              <a:ea typeface="Lexend Deca"/>
              <a:cs typeface="Lexend Deca"/>
              <a:sym typeface="Lexend Deca"/>
            </a:endParaRPr>
          </a:p>
        </p:txBody>
      </p:sp>
    </p:spTree>
    <p:extLst>
      <p:ext uri="{BB962C8B-B14F-4D97-AF65-F5344CB8AC3E}">
        <p14:creationId xmlns:p14="http://schemas.microsoft.com/office/powerpoint/2010/main" val="78935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617438" y="102412"/>
            <a:ext cx="6523500" cy="442205"/>
          </a:xfrm>
          <a:prstGeom prst="rect">
            <a:avLst/>
          </a:prstGeom>
        </p:spPr>
        <p:txBody>
          <a:bodyPr spcFirstLastPara="1" wrap="square" lIns="91425" tIns="91425" rIns="91425" bIns="91425" anchor="b" anchorCtr="0">
            <a:noAutofit/>
          </a:bodyPr>
          <a:lstStyle/>
          <a:p>
            <a:pPr lvl="0" algn="ctr"/>
            <a:r>
              <a:rPr lang="en-US" sz="2000" dirty="0" smtClean="0">
                <a:solidFill>
                  <a:srgbClr val="FF0000"/>
                </a:solidFill>
                <a:latin typeface="Times New Roman" panose="02020603050405020304" pitchFamily="18" charset="0"/>
                <a:cs typeface="Times New Roman" panose="02020603050405020304" pitchFamily="18" charset="0"/>
              </a:rPr>
              <a:t>01</a:t>
            </a:r>
            <a:r>
              <a:rPr lang="en-US" sz="2000" smtClean="0">
                <a:solidFill>
                  <a:srgbClr val="FF0000"/>
                </a:solidFill>
                <a:latin typeface="Times New Roman" panose="02020603050405020304" pitchFamily="18" charset="0"/>
                <a:cs typeface="Times New Roman" panose="02020603050405020304" pitchFamily="18" charset="0"/>
              </a:rPr>
              <a:t>. QUY </a:t>
            </a:r>
            <a:r>
              <a:rPr lang="en-US" sz="2000" dirty="0">
                <a:solidFill>
                  <a:srgbClr val="FF0000"/>
                </a:solidFill>
                <a:latin typeface="Times New Roman" panose="02020603050405020304" pitchFamily="18" charset="0"/>
                <a:cs typeface="Times New Roman" panose="02020603050405020304" pitchFamily="18" charset="0"/>
              </a:rPr>
              <a:t>ĐỊNH </a:t>
            </a:r>
            <a:r>
              <a:rPr lang="en-US" sz="2000" dirty="0" smtClean="0">
                <a:solidFill>
                  <a:srgbClr val="FF0000"/>
                </a:solidFill>
                <a:latin typeface="Times New Roman" panose="02020603050405020304" pitchFamily="18" charset="0"/>
                <a:cs typeface="Times New Roman" panose="02020603050405020304" pitchFamily="18" charset="0"/>
              </a:rPr>
              <a:t>CHUNG</a:t>
            </a:r>
            <a:endParaRPr sz="2000" dirty="0">
              <a:solidFill>
                <a:srgbClr val="FF0000"/>
              </a:solidFill>
            </a:endParaRPr>
          </a:p>
        </p:txBody>
      </p:sp>
      <p:grpSp>
        <p:nvGrpSpPr>
          <p:cNvPr id="37" name="Google Shape;925;p50"/>
          <p:cNvGrpSpPr/>
          <p:nvPr/>
        </p:nvGrpSpPr>
        <p:grpSpPr>
          <a:xfrm>
            <a:off x="7523389" y="4387714"/>
            <a:ext cx="1065497" cy="320789"/>
            <a:chOff x="7746596" y="3772992"/>
            <a:chExt cx="622643" cy="187468"/>
          </a:xfrm>
        </p:grpSpPr>
        <p:sp>
          <p:nvSpPr>
            <p:cNvPr id="38" name="Google Shape;926;p50"/>
            <p:cNvSpPr/>
            <p:nvPr/>
          </p:nvSpPr>
          <p:spPr>
            <a:xfrm>
              <a:off x="7813018" y="3772992"/>
              <a:ext cx="489742" cy="134432"/>
            </a:xfrm>
            <a:custGeom>
              <a:avLst/>
              <a:gdLst/>
              <a:ahLst/>
              <a:cxnLst/>
              <a:rect l="l" t="t" r="r" b="b"/>
              <a:pathLst>
                <a:path w="8634" h="2370" extrusionOk="0">
                  <a:moveTo>
                    <a:pt x="1184" y="1"/>
                  </a:moveTo>
                  <a:cubicBezTo>
                    <a:pt x="532" y="1"/>
                    <a:pt x="1" y="534"/>
                    <a:pt x="1" y="1185"/>
                  </a:cubicBezTo>
                  <a:cubicBezTo>
                    <a:pt x="1" y="1836"/>
                    <a:pt x="534" y="2370"/>
                    <a:pt x="1184" y="2370"/>
                  </a:cubicBezTo>
                  <a:lnTo>
                    <a:pt x="7449" y="2370"/>
                  </a:lnTo>
                  <a:cubicBezTo>
                    <a:pt x="8100" y="2370"/>
                    <a:pt x="8634" y="1836"/>
                    <a:pt x="8634" y="1185"/>
                  </a:cubicBezTo>
                  <a:cubicBezTo>
                    <a:pt x="8634" y="534"/>
                    <a:pt x="8100" y="1"/>
                    <a:pt x="74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27;p50"/>
            <p:cNvSpPr/>
            <p:nvPr/>
          </p:nvSpPr>
          <p:spPr>
            <a:xfrm>
              <a:off x="7777623" y="3806004"/>
              <a:ext cx="560588" cy="154455"/>
            </a:xfrm>
            <a:custGeom>
              <a:avLst/>
              <a:gdLst/>
              <a:ahLst/>
              <a:cxnLst/>
              <a:rect l="l" t="t" r="r" b="b"/>
              <a:pathLst>
                <a:path w="9883" h="2723" extrusionOk="0">
                  <a:moveTo>
                    <a:pt x="0" y="1"/>
                  </a:moveTo>
                  <a:lnTo>
                    <a:pt x="0" y="2723"/>
                  </a:lnTo>
                  <a:lnTo>
                    <a:pt x="9882" y="2723"/>
                  </a:lnTo>
                  <a:lnTo>
                    <a:pt x="98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28;p50"/>
            <p:cNvSpPr/>
            <p:nvPr/>
          </p:nvSpPr>
          <p:spPr>
            <a:xfrm>
              <a:off x="7746596" y="3859153"/>
              <a:ext cx="622643" cy="48271"/>
            </a:xfrm>
            <a:custGeom>
              <a:avLst/>
              <a:gdLst/>
              <a:ahLst/>
              <a:cxnLst/>
              <a:rect l="l" t="t" r="r" b="b"/>
              <a:pathLst>
                <a:path w="10977" h="851" extrusionOk="0">
                  <a:moveTo>
                    <a:pt x="547" y="0"/>
                  </a:moveTo>
                  <a:cubicBezTo>
                    <a:pt x="0" y="0"/>
                    <a:pt x="0" y="851"/>
                    <a:pt x="547" y="851"/>
                  </a:cubicBezTo>
                  <a:lnTo>
                    <a:pt x="10429" y="851"/>
                  </a:lnTo>
                  <a:cubicBezTo>
                    <a:pt x="10975" y="851"/>
                    <a:pt x="10976" y="0"/>
                    <a:pt x="104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279;p37"/>
          <p:cNvGrpSpPr/>
          <p:nvPr/>
        </p:nvGrpSpPr>
        <p:grpSpPr>
          <a:xfrm flipH="1">
            <a:off x="413385" y="694083"/>
            <a:ext cx="991133" cy="913235"/>
            <a:chOff x="5426865" y="1757616"/>
            <a:chExt cx="1458280" cy="1495035"/>
          </a:xfrm>
        </p:grpSpPr>
        <p:sp>
          <p:nvSpPr>
            <p:cNvPr id="51" name="Google Shape;280;p37"/>
            <p:cNvSpPr/>
            <p:nvPr/>
          </p:nvSpPr>
          <p:spPr>
            <a:xfrm>
              <a:off x="6586671" y="1757616"/>
              <a:ext cx="298474" cy="171983"/>
            </a:xfrm>
            <a:custGeom>
              <a:avLst/>
              <a:gdLst/>
              <a:ahLst/>
              <a:cxnLst/>
              <a:rect l="l" t="t" r="r" b="b"/>
              <a:pathLst>
                <a:path w="5262" h="3032" extrusionOk="0">
                  <a:moveTo>
                    <a:pt x="3112" y="1"/>
                  </a:moveTo>
                  <a:cubicBezTo>
                    <a:pt x="1276" y="1"/>
                    <a:pt x="0" y="2305"/>
                    <a:pt x="0" y="2305"/>
                  </a:cubicBezTo>
                  <a:cubicBezTo>
                    <a:pt x="595" y="1875"/>
                    <a:pt x="1164" y="1716"/>
                    <a:pt x="1682" y="1716"/>
                  </a:cubicBezTo>
                  <a:cubicBezTo>
                    <a:pt x="3169" y="1716"/>
                    <a:pt x="4228" y="3031"/>
                    <a:pt x="4228" y="3031"/>
                  </a:cubicBezTo>
                  <a:cubicBezTo>
                    <a:pt x="5262" y="211"/>
                    <a:pt x="3378" y="17"/>
                    <a:pt x="3378" y="17"/>
                  </a:cubicBezTo>
                  <a:cubicBezTo>
                    <a:pt x="3288" y="6"/>
                    <a:pt x="3200" y="1"/>
                    <a:pt x="3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81;p37"/>
            <p:cNvSpPr/>
            <p:nvPr/>
          </p:nvSpPr>
          <p:spPr>
            <a:xfrm>
              <a:off x="5559426" y="1758467"/>
              <a:ext cx="1218910" cy="1494184"/>
            </a:xfrm>
            <a:custGeom>
              <a:avLst/>
              <a:gdLst/>
              <a:ahLst/>
              <a:cxnLst/>
              <a:rect l="l" t="t" r="r" b="b"/>
              <a:pathLst>
                <a:path w="21489" h="26342" extrusionOk="0">
                  <a:moveTo>
                    <a:pt x="8044" y="1"/>
                  </a:moveTo>
                  <a:cubicBezTo>
                    <a:pt x="7289" y="1"/>
                    <a:pt x="2505" y="197"/>
                    <a:pt x="2505" y="5183"/>
                  </a:cubicBezTo>
                  <a:cubicBezTo>
                    <a:pt x="2505" y="10596"/>
                    <a:pt x="2678" y="13171"/>
                    <a:pt x="2678" y="13171"/>
                  </a:cubicBezTo>
                  <a:cubicBezTo>
                    <a:pt x="2678" y="13171"/>
                    <a:pt x="4008" y="25499"/>
                    <a:pt x="0" y="26340"/>
                  </a:cubicBezTo>
                  <a:lnTo>
                    <a:pt x="13343" y="26340"/>
                  </a:lnTo>
                  <a:cubicBezTo>
                    <a:pt x="13343" y="26340"/>
                    <a:pt x="13378" y="26341"/>
                    <a:pt x="13443" y="26341"/>
                  </a:cubicBezTo>
                  <a:cubicBezTo>
                    <a:pt x="14198" y="26341"/>
                    <a:pt x="18982" y="26144"/>
                    <a:pt x="18982" y="21159"/>
                  </a:cubicBezTo>
                  <a:cubicBezTo>
                    <a:pt x="18982" y="15746"/>
                    <a:pt x="18465" y="13171"/>
                    <a:pt x="18465" y="13171"/>
                  </a:cubicBezTo>
                  <a:cubicBezTo>
                    <a:pt x="18465" y="13171"/>
                    <a:pt x="17479" y="845"/>
                    <a:pt x="21488" y="2"/>
                  </a:cubicBezTo>
                  <a:lnTo>
                    <a:pt x="8144" y="2"/>
                  </a:lnTo>
                  <a:cubicBezTo>
                    <a:pt x="8144" y="2"/>
                    <a:pt x="8109" y="1"/>
                    <a:pt x="80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2;p37"/>
            <p:cNvSpPr/>
            <p:nvPr/>
          </p:nvSpPr>
          <p:spPr>
            <a:xfrm>
              <a:off x="6244464" y="1758580"/>
              <a:ext cx="533872" cy="1481478"/>
            </a:xfrm>
            <a:custGeom>
              <a:avLst/>
              <a:gdLst/>
              <a:ahLst/>
              <a:cxnLst/>
              <a:rect l="l" t="t" r="r" b="b"/>
              <a:pathLst>
                <a:path w="9412" h="26118" extrusionOk="0">
                  <a:moveTo>
                    <a:pt x="4260" y="0"/>
                  </a:moveTo>
                  <a:cubicBezTo>
                    <a:pt x="1" y="1694"/>
                    <a:pt x="4188" y="15909"/>
                    <a:pt x="4276" y="21105"/>
                  </a:cubicBezTo>
                  <a:cubicBezTo>
                    <a:pt x="4324" y="23966"/>
                    <a:pt x="3533" y="25286"/>
                    <a:pt x="3081" y="26118"/>
                  </a:cubicBezTo>
                  <a:cubicBezTo>
                    <a:pt x="4729" y="25703"/>
                    <a:pt x="6905" y="24519"/>
                    <a:pt x="6905" y="21157"/>
                  </a:cubicBezTo>
                  <a:cubicBezTo>
                    <a:pt x="6905" y="15744"/>
                    <a:pt x="6388" y="13169"/>
                    <a:pt x="6388" y="13169"/>
                  </a:cubicBezTo>
                  <a:cubicBezTo>
                    <a:pt x="6388" y="13169"/>
                    <a:pt x="5402" y="843"/>
                    <a:pt x="9411" y="0"/>
                  </a:cubicBezTo>
                  <a:close/>
                </a:path>
              </a:pathLst>
            </a:custGeom>
            <a:solidFill>
              <a:srgbClr val="191919">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283;p37"/>
            <p:cNvGrpSpPr/>
            <p:nvPr/>
          </p:nvGrpSpPr>
          <p:grpSpPr>
            <a:xfrm>
              <a:off x="5833182" y="2669035"/>
              <a:ext cx="295808" cy="246233"/>
              <a:chOff x="4004382" y="2669035"/>
              <a:chExt cx="295808" cy="246233"/>
            </a:xfrm>
          </p:grpSpPr>
          <p:sp>
            <p:nvSpPr>
              <p:cNvPr id="62" name="Google Shape;284;p37"/>
              <p:cNvSpPr/>
              <p:nvPr/>
            </p:nvSpPr>
            <p:spPr>
              <a:xfrm>
                <a:off x="4004382" y="2739144"/>
                <a:ext cx="175840" cy="176123"/>
              </a:xfrm>
              <a:custGeom>
                <a:avLst/>
                <a:gdLst/>
                <a:ahLst/>
                <a:cxnLst/>
                <a:rect l="l" t="t" r="r" b="b"/>
                <a:pathLst>
                  <a:path w="3100" h="3105" extrusionOk="0">
                    <a:moveTo>
                      <a:pt x="2158" y="1"/>
                    </a:moveTo>
                    <a:lnTo>
                      <a:pt x="0" y="2168"/>
                    </a:lnTo>
                    <a:lnTo>
                      <a:pt x="819" y="2287"/>
                    </a:lnTo>
                    <a:lnTo>
                      <a:pt x="941" y="3104"/>
                    </a:lnTo>
                    <a:lnTo>
                      <a:pt x="3099" y="937"/>
                    </a:lnTo>
                    <a:lnTo>
                      <a:pt x="21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85;p37"/>
              <p:cNvSpPr/>
              <p:nvPr/>
            </p:nvSpPr>
            <p:spPr>
              <a:xfrm>
                <a:off x="4124010" y="2738974"/>
                <a:ext cx="176180" cy="175840"/>
              </a:xfrm>
              <a:custGeom>
                <a:avLst/>
                <a:gdLst/>
                <a:ahLst/>
                <a:cxnLst/>
                <a:rect l="l" t="t" r="r" b="b"/>
                <a:pathLst>
                  <a:path w="3106" h="3100" extrusionOk="0">
                    <a:moveTo>
                      <a:pt x="939" y="1"/>
                    </a:moveTo>
                    <a:lnTo>
                      <a:pt x="1" y="942"/>
                    </a:lnTo>
                    <a:lnTo>
                      <a:pt x="2169" y="3100"/>
                    </a:lnTo>
                    <a:lnTo>
                      <a:pt x="2287" y="2281"/>
                    </a:lnTo>
                    <a:lnTo>
                      <a:pt x="3106" y="2159"/>
                    </a:lnTo>
                    <a:lnTo>
                      <a:pt x="9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86;p37"/>
              <p:cNvSpPr/>
              <p:nvPr/>
            </p:nvSpPr>
            <p:spPr>
              <a:xfrm>
                <a:off x="4047945" y="2669035"/>
                <a:ext cx="208228" cy="203407"/>
              </a:xfrm>
              <a:custGeom>
                <a:avLst/>
                <a:gdLst/>
                <a:ahLst/>
                <a:cxnLst/>
                <a:rect l="l" t="t" r="r" b="b"/>
                <a:pathLst>
                  <a:path w="3671" h="3586" extrusionOk="0">
                    <a:moveTo>
                      <a:pt x="2214" y="0"/>
                    </a:moveTo>
                    <a:cubicBezTo>
                      <a:pt x="2095" y="0"/>
                      <a:pt x="1955" y="165"/>
                      <a:pt x="1833" y="165"/>
                    </a:cubicBezTo>
                    <a:cubicBezTo>
                      <a:pt x="1709" y="165"/>
                      <a:pt x="1569" y="2"/>
                      <a:pt x="1450" y="2"/>
                    </a:cubicBezTo>
                    <a:cubicBezTo>
                      <a:pt x="1441" y="2"/>
                      <a:pt x="1432" y="3"/>
                      <a:pt x="1424" y="5"/>
                    </a:cubicBezTo>
                    <a:cubicBezTo>
                      <a:pt x="1296" y="34"/>
                      <a:pt x="1242" y="271"/>
                      <a:pt x="1127" y="328"/>
                    </a:cubicBezTo>
                    <a:cubicBezTo>
                      <a:pt x="1099" y="341"/>
                      <a:pt x="1065" y="346"/>
                      <a:pt x="1028" y="346"/>
                    </a:cubicBezTo>
                    <a:cubicBezTo>
                      <a:pt x="958" y="346"/>
                      <a:pt x="877" y="329"/>
                      <a:pt x="807" y="329"/>
                    </a:cubicBezTo>
                    <a:cubicBezTo>
                      <a:pt x="761" y="329"/>
                      <a:pt x="719" y="336"/>
                      <a:pt x="689" y="361"/>
                    </a:cubicBezTo>
                    <a:cubicBezTo>
                      <a:pt x="587" y="443"/>
                      <a:pt x="642" y="679"/>
                      <a:pt x="561" y="781"/>
                    </a:cubicBezTo>
                    <a:cubicBezTo>
                      <a:pt x="481" y="882"/>
                      <a:pt x="237" y="884"/>
                      <a:pt x="181" y="1000"/>
                    </a:cubicBezTo>
                    <a:cubicBezTo>
                      <a:pt x="125" y="1116"/>
                      <a:pt x="278" y="1306"/>
                      <a:pt x="249" y="1434"/>
                    </a:cubicBezTo>
                    <a:cubicBezTo>
                      <a:pt x="220" y="1558"/>
                      <a:pt x="1" y="1664"/>
                      <a:pt x="1" y="1797"/>
                    </a:cubicBezTo>
                    <a:cubicBezTo>
                      <a:pt x="2" y="1929"/>
                      <a:pt x="222" y="2035"/>
                      <a:pt x="251" y="2160"/>
                    </a:cubicBezTo>
                    <a:cubicBezTo>
                      <a:pt x="279" y="2287"/>
                      <a:pt x="129" y="2478"/>
                      <a:pt x="184" y="2593"/>
                    </a:cubicBezTo>
                    <a:cubicBezTo>
                      <a:pt x="242" y="2710"/>
                      <a:pt x="486" y="2710"/>
                      <a:pt x="566" y="2811"/>
                    </a:cubicBezTo>
                    <a:cubicBezTo>
                      <a:pt x="648" y="2911"/>
                      <a:pt x="593" y="3149"/>
                      <a:pt x="695" y="3229"/>
                    </a:cubicBezTo>
                    <a:cubicBezTo>
                      <a:pt x="725" y="3254"/>
                      <a:pt x="767" y="3261"/>
                      <a:pt x="813" y="3261"/>
                    </a:cubicBezTo>
                    <a:cubicBezTo>
                      <a:pt x="884" y="3261"/>
                      <a:pt x="966" y="3244"/>
                      <a:pt x="1037" y="3244"/>
                    </a:cubicBezTo>
                    <a:cubicBezTo>
                      <a:pt x="1073" y="3244"/>
                      <a:pt x="1105" y="3248"/>
                      <a:pt x="1133" y="3261"/>
                    </a:cubicBezTo>
                    <a:cubicBezTo>
                      <a:pt x="1249" y="3317"/>
                      <a:pt x="1304" y="3554"/>
                      <a:pt x="1431" y="3583"/>
                    </a:cubicBezTo>
                    <a:cubicBezTo>
                      <a:pt x="1440" y="3585"/>
                      <a:pt x="1449" y="3586"/>
                      <a:pt x="1458" y="3586"/>
                    </a:cubicBezTo>
                    <a:cubicBezTo>
                      <a:pt x="1577" y="3586"/>
                      <a:pt x="1716" y="3420"/>
                      <a:pt x="1840" y="3420"/>
                    </a:cubicBezTo>
                    <a:cubicBezTo>
                      <a:pt x="1963" y="3420"/>
                      <a:pt x="2104" y="3584"/>
                      <a:pt x="2221" y="3584"/>
                    </a:cubicBezTo>
                    <a:cubicBezTo>
                      <a:pt x="2230" y="3584"/>
                      <a:pt x="2239" y="3583"/>
                      <a:pt x="2248" y="3581"/>
                    </a:cubicBezTo>
                    <a:cubicBezTo>
                      <a:pt x="2377" y="3552"/>
                      <a:pt x="2430" y="3314"/>
                      <a:pt x="2545" y="3258"/>
                    </a:cubicBezTo>
                    <a:cubicBezTo>
                      <a:pt x="2573" y="3245"/>
                      <a:pt x="2607" y="3240"/>
                      <a:pt x="2644" y="3240"/>
                    </a:cubicBezTo>
                    <a:cubicBezTo>
                      <a:pt x="2714" y="3240"/>
                      <a:pt x="2795" y="3257"/>
                      <a:pt x="2865" y="3257"/>
                    </a:cubicBezTo>
                    <a:cubicBezTo>
                      <a:pt x="2911" y="3257"/>
                      <a:pt x="2953" y="3249"/>
                      <a:pt x="2983" y="3225"/>
                    </a:cubicBezTo>
                    <a:cubicBezTo>
                      <a:pt x="3084" y="3143"/>
                      <a:pt x="3030" y="2907"/>
                      <a:pt x="3110" y="2805"/>
                    </a:cubicBezTo>
                    <a:cubicBezTo>
                      <a:pt x="3191" y="2704"/>
                      <a:pt x="3434" y="2702"/>
                      <a:pt x="3491" y="2585"/>
                    </a:cubicBezTo>
                    <a:cubicBezTo>
                      <a:pt x="3547" y="2470"/>
                      <a:pt x="3395" y="2279"/>
                      <a:pt x="3424" y="2152"/>
                    </a:cubicBezTo>
                    <a:cubicBezTo>
                      <a:pt x="3451" y="2028"/>
                      <a:pt x="3671" y="1922"/>
                      <a:pt x="3671" y="1788"/>
                    </a:cubicBezTo>
                    <a:cubicBezTo>
                      <a:pt x="3671" y="1657"/>
                      <a:pt x="3451" y="1550"/>
                      <a:pt x="3422" y="1428"/>
                    </a:cubicBezTo>
                    <a:cubicBezTo>
                      <a:pt x="3392" y="1299"/>
                      <a:pt x="3544" y="1108"/>
                      <a:pt x="3488" y="993"/>
                    </a:cubicBezTo>
                    <a:cubicBezTo>
                      <a:pt x="3430" y="876"/>
                      <a:pt x="3186" y="876"/>
                      <a:pt x="3106" y="776"/>
                    </a:cubicBezTo>
                    <a:cubicBezTo>
                      <a:pt x="3025" y="675"/>
                      <a:pt x="3078" y="437"/>
                      <a:pt x="2977" y="356"/>
                    </a:cubicBezTo>
                    <a:cubicBezTo>
                      <a:pt x="2946" y="332"/>
                      <a:pt x="2904" y="325"/>
                      <a:pt x="2858" y="325"/>
                    </a:cubicBezTo>
                    <a:cubicBezTo>
                      <a:pt x="2787" y="325"/>
                      <a:pt x="2705" y="342"/>
                      <a:pt x="2634" y="342"/>
                    </a:cubicBezTo>
                    <a:cubicBezTo>
                      <a:pt x="2599" y="342"/>
                      <a:pt x="2566" y="338"/>
                      <a:pt x="2539" y="324"/>
                    </a:cubicBezTo>
                    <a:cubicBezTo>
                      <a:pt x="2424" y="270"/>
                      <a:pt x="2368" y="32"/>
                      <a:pt x="2240" y="3"/>
                    </a:cubicBezTo>
                    <a:cubicBezTo>
                      <a:pt x="2232" y="1"/>
                      <a:pt x="2223" y="0"/>
                      <a:pt x="2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87;p37"/>
              <p:cNvSpPr/>
              <p:nvPr/>
            </p:nvSpPr>
            <p:spPr>
              <a:xfrm>
                <a:off x="4073981" y="2694503"/>
                <a:ext cx="156157" cy="152527"/>
              </a:xfrm>
              <a:custGeom>
                <a:avLst/>
                <a:gdLst/>
                <a:ahLst/>
                <a:cxnLst/>
                <a:rect l="l" t="t" r="r" b="b"/>
                <a:pathLst>
                  <a:path w="2753" h="2689" extrusionOk="0">
                    <a:moveTo>
                      <a:pt x="1087" y="1"/>
                    </a:moveTo>
                    <a:cubicBezTo>
                      <a:pt x="1081" y="1"/>
                      <a:pt x="1074" y="1"/>
                      <a:pt x="1068" y="3"/>
                    </a:cubicBezTo>
                    <a:cubicBezTo>
                      <a:pt x="972" y="26"/>
                      <a:pt x="931" y="204"/>
                      <a:pt x="845" y="245"/>
                    </a:cubicBezTo>
                    <a:cubicBezTo>
                      <a:pt x="824" y="256"/>
                      <a:pt x="798" y="259"/>
                      <a:pt x="770" y="259"/>
                    </a:cubicBezTo>
                    <a:cubicBezTo>
                      <a:pt x="718" y="259"/>
                      <a:pt x="658" y="247"/>
                      <a:pt x="605" y="247"/>
                    </a:cubicBezTo>
                    <a:cubicBezTo>
                      <a:pt x="570" y="247"/>
                      <a:pt x="539" y="253"/>
                      <a:pt x="516" y="271"/>
                    </a:cubicBezTo>
                    <a:cubicBezTo>
                      <a:pt x="440" y="332"/>
                      <a:pt x="481" y="509"/>
                      <a:pt x="421" y="586"/>
                    </a:cubicBezTo>
                    <a:cubicBezTo>
                      <a:pt x="361" y="662"/>
                      <a:pt x="178" y="662"/>
                      <a:pt x="136" y="750"/>
                    </a:cubicBezTo>
                    <a:cubicBezTo>
                      <a:pt x="93" y="836"/>
                      <a:pt x="208" y="979"/>
                      <a:pt x="186" y="1076"/>
                    </a:cubicBezTo>
                    <a:cubicBezTo>
                      <a:pt x="166" y="1168"/>
                      <a:pt x="1" y="1248"/>
                      <a:pt x="1" y="1347"/>
                    </a:cubicBezTo>
                    <a:cubicBezTo>
                      <a:pt x="1" y="1447"/>
                      <a:pt x="166" y="1526"/>
                      <a:pt x="187" y="1618"/>
                    </a:cubicBezTo>
                    <a:cubicBezTo>
                      <a:pt x="210" y="1715"/>
                      <a:pt x="96" y="1858"/>
                      <a:pt x="139" y="1944"/>
                    </a:cubicBezTo>
                    <a:cubicBezTo>
                      <a:pt x="181" y="2032"/>
                      <a:pt x="364" y="2032"/>
                      <a:pt x="425" y="2108"/>
                    </a:cubicBezTo>
                    <a:cubicBezTo>
                      <a:pt x="486" y="2183"/>
                      <a:pt x="445" y="2361"/>
                      <a:pt x="522" y="2421"/>
                    </a:cubicBezTo>
                    <a:cubicBezTo>
                      <a:pt x="545" y="2440"/>
                      <a:pt x="576" y="2445"/>
                      <a:pt x="611" y="2445"/>
                    </a:cubicBezTo>
                    <a:cubicBezTo>
                      <a:pt x="664" y="2445"/>
                      <a:pt x="725" y="2432"/>
                      <a:pt x="777" y="2432"/>
                    </a:cubicBezTo>
                    <a:cubicBezTo>
                      <a:pt x="804" y="2432"/>
                      <a:pt x="829" y="2436"/>
                      <a:pt x="849" y="2446"/>
                    </a:cubicBezTo>
                    <a:cubicBezTo>
                      <a:pt x="936" y="2486"/>
                      <a:pt x="978" y="2665"/>
                      <a:pt x="1074" y="2687"/>
                    </a:cubicBezTo>
                    <a:cubicBezTo>
                      <a:pt x="1080" y="2688"/>
                      <a:pt x="1086" y="2689"/>
                      <a:pt x="1093" y="2689"/>
                    </a:cubicBezTo>
                    <a:cubicBezTo>
                      <a:pt x="1182" y="2689"/>
                      <a:pt x="1287" y="2564"/>
                      <a:pt x="1380" y="2564"/>
                    </a:cubicBezTo>
                    <a:cubicBezTo>
                      <a:pt x="1471" y="2564"/>
                      <a:pt x="1578" y="2687"/>
                      <a:pt x="1666" y="2687"/>
                    </a:cubicBezTo>
                    <a:cubicBezTo>
                      <a:pt x="1673" y="2687"/>
                      <a:pt x="1679" y="2686"/>
                      <a:pt x="1686" y="2685"/>
                    </a:cubicBezTo>
                    <a:cubicBezTo>
                      <a:pt x="1781" y="2662"/>
                      <a:pt x="1822" y="2485"/>
                      <a:pt x="1909" y="2443"/>
                    </a:cubicBezTo>
                    <a:cubicBezTo>
                      <a:pt x="1930" y="2432"/>
                      <a:pt x="1955" y="2429"/>
                      <a:pt x="1982" y="2429"/>
                    </a:cubicBezTo>
                    <a:cubicBezTo>
                      <a:pt x="2035" y="2429"/>
                      <a:pt x="2096" y="2442"/>
                      <a:pt x="2149" y="2442"/>
                    </a:cubicBezTo>
                    <a:cubicBezTo>
                      <a:pt x="2183" y="2442"/>
                      <a:pt x="2215" y="2436"/>
                      <a:pt x="2237" y="2418"/>
                    </a:cubicBezTo>
                    <a:cubicBezTo>
                      <a:pt x="2313" y="2356"/>
                      <a:pt x="2272" y="2179"/>
                      <a:pt x="2333" y="2103"/>
                    </a:cubicBezTo>
                    <a:cubicBezTo>
                      <a:pt x="2392" y="2027"/>
                      <a:pt x="2575" y="2026"/>
                      <a:pt x="2618" y="1938"/>
                    </a:cubicBezTo>
                    <a:cubicBezTo>
                      <a:pt x="2660" y="1852"/>
                      <a:pt x="2545" y="1709"/>
                      <a:pt x="2568" y="1614"/>
                    </a:cubicBezTo>
                    <a:cubicBezTo>
                      <a:pt x="2588" y="1520"/>
                      <a:pt x="2753" y="1439"/>
                      <a:pt x="2753" y="1341"/>
                    </a:cubicBezTo>
                    <a:cubicBezTo>
                      <a:pt x="2753" y="1241"/>
                      <a:pt x="2588" y="1162"/>
                      <a:pt x="2566" y="1070"/>
                    </a:cubicBezTo>
                    <a:cubicBezTo>
                      <a:pt x="2544" y="974"/>
                      <a:pt x="2657" y="830"/>
                      <a:pt x="2615" y="744"/>
                    </a:cubicBezTo>
                    <a:cubicBezTo>
                      <a:pt x="2572" y="656"/>
                      <a:pt x="2389" y="657"/>
                      <a:pt x="2328" y="582"/>
                    </a:cubicBezTo>
                    <a:cubicBezTo>
                      <a:pt x="2268" y="506"/>
                      <a:pt x="2309" y="327"/>
                      <a:pt x="2231" y="266"/>
                    </a:cubicBezTo>
                    <a:cubicBezTo>
                      <a:pt x="2209" y="248"/>
                      <a:pt x="2178" y="243"/>
                      <a:pt x="2145" y="243"/>
                    </a:cubicBezTo>
                    <a:cubicBezTo>
                      <a:pt x="2091" y="243"/>
                      <a:pt x="2028" y="257"/>
                      <a:pt x="1975" y="257"/>
                    </a:cubicBezTo>
                    <a:cubicBezTo>
                      <a:pt x="1948" y="257"/>
                      <a:pt x="1924" y="253"/>
                      <a:pt x="1904" y="244"/>
                    </a:cubicBezTo>
                    <a:cubicBezTo>
                      <a:pt x="1816" y="201"/>
                      <a:pt x="1775" y="24"/>
                      <a:pt x="1680" y="3"/>
                    </a:cubicBezTo>
                    <a:cubicBezTo>
                      <a:pt x="1673" y="1"/>
                      <a:pt x="1667" y="1"/>
                      <a:pt x="1660" y="1"/>
                    </a:cubicBezTo>
                    <a:cubicBezTo>
                      <a:pt x="1572" y="1"/>
                      <a:pt x="1467" y="124"/>
                      <a:pt x="1374" y="124"/>
                    </a:cubicBezTo>
                    <a:cubicBezTo>
                      <a:pt x="1281" y="124"/>
                      <a:pt x="1176" y="1"/>
                      <a:pt x="10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288;p37"/>
            <p:cNvSpPr/>
            <p:nvPr/>
          </p:nvSpPr>
          <p:spPr>
            <a:xfrm>
              <a:off x="5813770" y="1965618"/>
              <a:ext cx="693546" cy="13387"/>
            </a:xfrm>
            <a:custGeom>
              <a:avLst/>
              <a:gdLst/>
              <a:ahLst/>
              <a:cxnLst/>
              <a:rect l="l" t="t" r="r" b="b"/>
              <a:pathLst>
                <a:path w="12227" h="236" extrusionOk="0">
                  <a:moveTo>
                    <a:pt x="12225" y="1"/>
                  </a:moveTo>
                  <a:lnTo>
                    <a:pt x="0" y="30"/>
                  </a:lnTo>
                  <a:lnTo>
                    <a:pt x="2" y="236"/>
                  </a:lnTo>
                  <a:lnTo>
                    <a:pt x="12226" y="207"/>
                  </a:lnTo>
                  <a:lnTo>
                    <a:pt x="122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9;p37"/>
            <p:cNvSpPr/>
            <p:nvPr/>
          </p:nvSpPr>
          <p:spPr>
            <a:xfrm>
              <a:off x="5813996" y="2082466"/>
              <a:ext cx="693546" cy="13273"/>
            </a:xfrm>
            <a:custGeom>
              <a:avLst/>
              <a:gdLst/>
              <a:ahLst/>
              <a:cxnLst/>
              <a:rect l="l" t="t" r="r" b="b"/>
              <a:pathLst>
                <a:path w="12227" h="234" extrusionOk="0">
                  <a:moveTo>
                    <a:pt x="12225" y="0"/>
                  </a:moveTo>
                  <a:lnTo>
                    <a:pt x="1" y="27"/>
                  </a:lnTo>
                  <a:lnTo>
                    <a:pt x="2" y="234"/>
                  </a:lnTo>
                  <a:lnTo>
                    <a:pt x="12227" y="205"/>
                  </a:lnTo>
                  <a:lnTo>
                    <a:pt x="122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0;p37"/>
            <p:cNvSpPr/>
            <p:nvPr/>
          </p:nvSpPr>
          <p:spPr>
            <a:xfrm>
              <a:off x="5814337" y="2199201"/>
              <a:ext cx="693489" cy="13330"/>
            </a:xfrm>
            <a:custGeom>
              <a:avLst/>
              <a:gdLst/>
              <a:ahLst/>
              <a:cxnLst/>
              <a:rect l="l" t="t" r="r" b="b"/>
              <a:pathLst>
                <a:path w="12226" h="235" extrusionOk="0">
                  <a:moveTo>
                    <a:pt x="12225" y="0"/>
                  </a:moveTo>
                  <a:lnTo>
                    <a:pt x="1" y="29"/>
                  </a:lnTo>
                  <a:lnTo>
                    <a:pt x="1" y="235"/>
                  </a:lnTo>
                  <a:lnTo>
                    <a:pt x="12225" y="206"/>
                  </a:lnTo>
                  <a:lnTo>
                    <a:pt x="122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1;p37"/>
            <p:cNvSpPr/>
            <p:nvPr/>
          </p:nvSpPr>
          <p:spPr>
            <a:xfrm>
              <a:off x="5814620" y="2315993"/>
              <a:ext cx="693433" cy="13387"/>
            </a:xfrm>
            <a:custGeom>
              <a:avLst/>
              <a:gdLst/>
              <a:ahLst/>
              <a:cxnLst/>
              <a:rect l="l" t="t" r="r" b="b"/>
              <a:pathLst>
                <a:path w="12225" h="236" extrusionOk="0">
                  <a:moveTo>
                    <a:pt x="12225" y="0"/>
                  </a:moveTo>
                  <a:lnTo>
                    <a:pt x="0" y="29"/>
                  </a:lnTo>
                  <a:lnTo>
                    <a:pt x="0" y="235"/>
                  </a:lnTo>
                  <a:lnTo>
                    <a:pt x="12225" y="207"/>
                  </a:lnTo>
                  <a:lnTo>
                    <a:pt x="122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2;p37"/>
            <p:cNvSpPr/>
            <p:nvPr/>
          </p:nvSpPr>
          <p:spPr>
            <a:xfrm>
              <a:off x="5814847" y="2432785"/>
              <a:ext cx="693489" cy="13330"/>
            </a:xfrm>
            <a:custGeom>
              <a:avLst/>
              <a:gdLst/>
              <a:ahLst/>
              <a:cxnLst/>
              <a:rect l="l" t="t" r="r" b="b"/>
              <a:pathLst>
                <a:path w="12226" h="235" extrusionOk="0">
                  <a:moveTo>
                    <a:pt x="12225" y="1"/>
                  </a:moveTo>
                  <a:lnTo>
                    <a:pt x="1" y="28"/>
                  </a:lnTo>
                  <a:lnTo>
                    <a:pt x="1" y="234"/>
                  </a:lnTo>
                  <a:lnTo>
                    <a:pt x="12225" y="205"/>
                  </a:lnTo>
                  <a:lnTo>
                    <a:pt x="122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p37"/>
            <p:cNvSpPr/>
            <p:nvPr/>
          </p:nvSpPr>
          <p:spPr>
            <a:xfrm>
              <a:off x="5815131" y="2549520"/>
              <a:ext cx="693433" cy="13387"/>
            </a:xfrm>
            <a:custGeom>
              <a:avLst/>
              <a:gdLst/>
              <a:ahLst/>
              <a:cxnLst/>
              <a:rect l="l" t="t" r="r" b="b"/>
              <a:pathLst>
                <a:path w="12225" h="236" extrusionOk="0">
                  <a:moveTo>
                    <a:pt x="12225" y="1"/>
                  </a:moveTo>
                  <a:lnTo>
                    <a:pt x="0" y="30"/>
                  </a:lnTo>
                  <a:lnTo>
                    <a:pt x="0" y="236"/>
                  </a:lnTo>
                  <a:lnTo>
                    <a:pt x="12225" y="207"/>
                  </a:lnTo>
                  <a:lnTo>
                    <a:pt x="122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4;p37"/>
            <p:cNvSpPr/>
            <p:nvPr/>
          </p:nvSpPr>
          <p:spPr>
            <a:xfrm>
              <a:off x="5426865" y="3080728"/>
              <a:ext cx="1161904" cy="171869"/>
            </a:xfrm>
            <a:custGeom>
              <a:avLst/>
              <a:gdLst/>
              <a:ahLst/>
              <a:cxnLst/>
              <a:rect l="l" t="t" r="r" b="b"/>
              <a:pathLst>
                <a:path w="20484" h="3030" extrusionOk="0">
                  <a:moveTo>
                    <a:pt x="1034" y="1"/>
                  </a:moveTo>
                  <a:cubicBezTo>
                    <a:pt x="0" y="2820"/>
                    <a:pt x="1884" y="3014"/>
                    <a:pt x="1884" y="3014"/>
                  </a:cubicBezTo>
                  <a:cubicBezTo>
                    <a:pt x="1973" y="3025"/>
                    <a:pt x="2062" y="3030"/>
                    <a:pt x="2149" y="3030"/>
                  </a:cubicBezTo>
                  <a:cubicBezTo>
                    <a:pt x="2239" y="3030"/>
                    <a:pt x="2327" y="3024"/>
                    <a:pt x="2414" y="3014"/>
                  </a:cubicBezTo>
                  <a:lnTo>
                    <a:pt x="16241" y="3014"/>
                  </a:lnTo>
                  <a:cubicBezTo>
                    <a:pt x="19634" y="2712"/>
                    <a:pt x="20484" y="875"/>
                    <a:pt x="20484" y="875"/>
                  </a:cubicBezTo>
                  <a:lnTo>
                    <a:pt x="20484" y="875"/>
                  </a:lnTo>
                  <a:cubicBezTo>
                    <a:pt x="19372" y="1435"/>
                    <a:pt x="18494" y="1642"/>
                    <a:pt x="17802" y="1642"/>
                  </a:cubicBezTo>
                  <a:cubicBezTo>
                    <a:pt x="15854" y="1642"/>
                    <a:pt x="15391" y="1"/>
                    <a:pt x="153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929;p50"/>
          <p:cNvGrpSpPr/>
          <p:nvPr/>
        </p:nvGrpSpPr>
        <p:grpSpPr>
          <a:xfrm>
            <a:off x="7717038" y="3332351"/>
            <a:ext cx="1289818" cy="1168334"/>
            <a:chOff x="7897194" y="3202568"/>
            <a:chExt cx="753729" cy="682770"/>
          </a:xfrm>
        </p:grpSpPr>
        <p:sp>
          <p:nvSpPr>
            <p:cNvPr id="42" name="Google Shape;930;p50"/>
            <p:cNvSpPr/>
            <p:nvPr/>
          </p:nvSpPr>
          <p:spPr>
            <a:xfrm>
              <a:off x="8162428" y="3463151"/>
              <a:ext cx="488494" cy="422186"/>
            </a:xfrm>
            <a:custGeom>
              <a:avLst/>
              <a:gdLst/>
              <a:ahLst/>
              <a:cxnLst/>
              <a:rect l="l" t="t" r="r" b="b"/>
              <a:pathLst>
                <a:path w="8612" h="7443" extrusionOk="0">
                  <a:moveTo>
                    <a:pt x="655" y="0"/>
                  </a:moveTo>
                  <a:cubicBezTo>
                    <a:pt x="487" y="0"/>
                    <a:pt x="327" y="64"/>
                    <a:pt x="217" y="192"/>
                  </a:cubicBezTo>
                  <a:cubicBezTo>
                    <a:pt x="1" y="444"/>
                    <a:pt x="55" y="848"/>
                    <a:pt x="337" y="1094"/>
                  </a:cubicBezTo>
                  <a:lnTo>
                    <a:pt x="7485" y="7263"/>
                  </a:lnTo>
                  <a:cubicBezTo>
                    <a:pt x="7624" y="7383"/>
                    <a:pt x="7794" y="7443"/>
                    <a:pt x="7956" y="7443"/>
                  </a:cubicBezTo>
                  <a:cubicBezTo>
                    <a:pt x="8124" y="7443"/>
                    <a:pt x="8284" y="7379"/>
                    <a:pt x="8394" y="7251"/>
                  </a:cubicBezTo>
                  <a:cubicBezTo>
                    <a:pt x="8611" y="6999"/>
                    <a:pt x="8556" y="6595"/>
                    <a:pt x="8273" y="6349"/>
                  </a:cubicBezTo>
                  <a:lnTo>
                    <a:pt x="1127" y="180"/>
                  </a:lnTo>
                  <a:cubicBezTo>
                    <a:pt x="987" y="60"/>
                    <a:pt x="818" y="0"/>
                    <a:pt x="6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31;p50"/>
            <p:cNvSpPr/>
            <p:nvPr/>
          </p:nvSpPr>
          <p:spPr>
            <a:xfrm>
              <a:off x="8559713" y="3799800"/>
              <a:ext cx="91210" cy="85538"/>
            </a:xfrm>
            <a:custGeom>
              <a:avLst/>
              <a:gdLst/>
              <a:ahLst/>
              <a:cxnLst/>
              <a:rect l="l" t="t" r="r" b="b"/>
              <a:pathLst>
                <a:path w="1608" h="1508" extrusionOk="0">
                  <a:moveTo>
                    <a:pt x="790" y="0"/>
                  </a:moveTo>
                  <a:lnTo>
                    <a:pt x="1" y="914"/>
                  </a:lnTo>
                  <a:lnTo>
                    <a:pt x="481" y="1328"/>
                  </a:lnTo>
                  <a:cubicBezTo>
                    <a:pt x="620" y="1448"/>
                    <a:pt x="790" y="1508"/>
                    <a:pt x="952" y="1508"/>
                  </a:cubicBezTo>
                  <a:cubicBezTo>
                    <a:pt x="1119" y="1508"/>
                    <a:pt x="1279" y="1444"/>
                    <a:pt x="1389" y="1316"/>
                  </a:cubicBezTo>
                  <a:cubicBezTo>
                    <a:pt x="1607" y="1064"/>
                    <a:pt x="1552" y="660"/>
                    <a:pt x="1269" y="414"/>
                  </a:cubicBezTo>
                  <a:lnTo>
                    <a:pt x="79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32;p50"/>
            <p:cNvSpPr/>
            <p:nvPr/>
          </p:nvSpPr>
          <p:spPr>
            <a:xfrm>
              <a:off x="8167590" y="3463151"/>
              <a:ext cx="483332" cy="420654"/>
            </a:xfrm>
            <a:custGeom>
              <a:avLst/>
              <a:gdLst/>
              <a:ahLst/>
              <a:cxnLst/>
              <a:rect l="l" t="t" r="r" b="b"/>
              <a:pathLst>
                <a:path w="8521" h="7416" extrusionOk="0">
                  <a:moveTo>
                    <a:pt x="564" y="0"/>
                  </a:moveTo>
                  <a:cubicBezTo>
                    <a:pt x="396" y="0"/>
                    <a:pt x="236" y="64"/>
                    <a:pt x="126" y="192"/>
                  </a:cubicBezTo>
                  <a:cubicBezTo>
                    <a:pt x="54" y="275"/>
                    <a:pt x="14" y="377"/>
                    <a:pt x="0" y="483"/>
                  </a:cubicBezTo>
                  <a:cubicBezTo>
                    <a:pt x="56" y="467"/>
                    <a:pt x="114" y="459"/>
                    <a:pt x="174" y="459"/>
                  </a:cubicBezTo>
                  <a:cubicBezTo>
                    <a:pt x="334" y="459"/>
                    <a:pt x="502" y="518"/>
                    <a:pt x="640" y="636"/>
                  </a:cubicBezTo>
                  <a:lnTo>
                    <a:pt x="7788" y="6807"/>
                  </a:lnTo>
                  <a:cubicBezTo>
                    <a:pt x="7978" y="6969"/>
                    <a:pt x="8061" y="7204"/>
                    <a:pt x="8034" y="7416"/>
                  </a:cubicBezTo>
                  <a:cubicBezTo>
                    <a:pt x="8137" y="7387"/>
                    <a:pt x="8231" y="7334"/>
                    <a:pt x="8302" y="7251"/>
                  </a:cubicBezTo>
                  <a:cubicBezTo>
                    <a:pt x="8520" y="6999"/>
                    <a:pt x="8465" y="6595"/>
                    <a:pt x="8182" y="6349"/>
                  </a:cubicBezTo>
                  <a:lnTo>
                    <a:pt x="1034" y="180"/>
                  </a:lnTo>
                  <a:cubicBezTo>
                    <a:pt x="895" y="60"/>
                    <a:pt x="726" y="0"/>
                    <a:pt x="564" y="0"/>
                  </a:cubicBezTo>
                  <a:close/>
                </a:path>
              </a:pathLst>
            </a:custGeom>
            <a:solidFill>
              <a:srgbClr val="191919">
                <a:alpha val="1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33;p50"/>
            <p:cNvSpPr/>
            <p:nvPr/>
          </p:nvSpPr>
          <p:spPr>
            <a:xfrm>
              <a:off x="7931624" y="3216408"/>
              <a:ext cx="445158" cy="461835"/>
            </a:xfrm>
            <a:custGeom>
              <a:avLst/>
              <a:gdLst/>
              <a:ahLst/>
              <a:cxnLst/>
              <a:rect l="l" t="t" r="r" b="b"/>
              <a:pathLst>
                <a:path w="7848" h="8142" extrusionOk="0">
                  <a:moveTo>
                    <a:pt x="4624" y="0"/>
                  </a:moveTo>
                  <a:lnTo>
                    <a:pt x="1" y="5357"/>
                  </a:lnTo>
                  <a:lnTo>
                    <a:pt x="3224" y="8141"/>
                  </a:lnTo>
                  <a:lnTo>
                    <a:pt x="7847" y="2784"/>
                  </a:lnTo>
                  <a:lnTo>
                    <a:pt x="46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34;p50"/>
            <p:cNvSpPr/>
            <p:nvPr/>
          </p:nvSpPr>
          <p:spPr>
            <a:xfrm>
              <a:off x="7897194" y="3496334"/>
              <a:ext cx="251791" cy="206300"/>
            </a:xfrm>
            <a:custGeom>
              <a:avLst/>
              <a:gdLst/>
              <a:ahLst/>
              <a:cxnLst/>
              <a:rect l="l" t="t" r="r" b="b"/>
              <a:pathLst>
                <a:path w="4439" h="3637" extrusionOk="0">
                  <a:moveTo>
                    <a:pt x="621" y="1"/>
                  </a:moveTo>
                  <a:cubicBezTo>
                    <a:pt x="283" y="1"/>
                    <a:pt x="1" y="464"/>
                    <a:pt x="330" y="748"/>
                  </a:cubicBezTo>
                  <a:cubicBezTo>
                    <a:pt x="1268" y="1559"/>
                    <a:pt x="2208" y="2370"/>
                    <a:pt x="3148" y="3182"/>
                  </a:cubicBezTo>
                  <a:cubicBezTo>
                    <a:pt x="3282" y="3299"/>
                    <a:pt x="3419" y="3414"/>
                    <a:pt x="3554" y="3532"/>
                  </a:cubicBezTo>
                  <a:cubicBezTo>
                    <a:pt x="3639" y="3605"/>
                    <a:pt x="3730" y="3636"/>
                    <a:pt x="3817" y="3636"/>
                  </a:cubicBezTo>
                  <a:cubicBezTo>
                    <a:pt x="4155" y="3636"/>
                    <a:pt x="4438" y="3172"/>
                    <a:pt x="4108" y="2888"/>
                  </a:cubicBezTo>
                  <a:cubicBezTo>
                    <a:pt x="3169" y="2077"/>
                    <a:pt x="2229" y="1266"/>
                    <a:pt x="1290" y="456"/>
                  </a:cubicBezTo>
                  <a:cubicBezTo>
                    <a:pt x="1155" y="339"/>
                    <a:pt x="1020" y="222"/>
                    <a:pt x="885" y="106"/>
                  </a:cubicBezTo>
                  <a:cubicBezTo>
                    <a:pt x="800" y="32"/>
                    <a:pt x="709" y="1"/>
                    <a:pt x="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35;p50"/>
            <p:cNvSpPr/>
            <p:nvPr/>
          </p:nvSpPr>
          <p:spPr>
            <a:xfrm>
              <a:off x="8150800" y="3202568"/>
              <a:ext cx="251734" cy="206300"/>
            </a:xfrm>
            <a:custGeom>
              <a:avLst/>
              <a:gdLst/>
              <a:ahLst/>
              <a:cxnLst/>
              <a:rect l="l" t="t" r="r" b="b"/>
              <a:pathLst>
                <a:path w="4438" h="3637" extrusionOk="0">
                  <a:moveTo>
                    <a:pt x="620" y="0"/>
                  </a:moveTo>
                  <a:cubicBezTo>
                    <a:pt x="283" y="0"/>
                    <a:pt x="0" y="464"/>
                    <a:pt x="330" y="749"/>
                  </a:cubicBezTo>
                  <a:cubicBezTo>
                    <a:pt x="1269" y="1560"/>
                    <a:pt x="2207" y="2371"/>
                    <a:pt x="3147" y="3181"/>
                  </a:cubicBezTo>
                  <a:cubicBezTo>
                    <a:pt x="3282" y="3298"/>
                    <a:pt x="3418" y="3415"/>
                    <a:pt x="3553" y="3531"/>
                  </a:cubicBezTo>
                  <a:cubicBezTo>
                    <a:pt x="3638" y="3605"/>
                    <a:pt x="3730" y="3636"/>
                    <a:pt x="3817" y="3636"/>
                  </a:cubicBezTo>
                  <a:cubicBezTo>
                    <a:pt x="4155" y="3636"/>
                    <a:pt x="4437" y="3173"/>
                    <a:pt x="4108" y="2889"/>
                  </a:cubicBezTo>
                  <a:cubicBezTo>
                    <a:pt x="3168" y="2077"/>
                    <a:pt x="2229" y="1266"/>
                    <a:pt x="1291" y="455"/>
                  </a:cubicBezTo>
                  <a:cubicBezTo>
                    <a:pt x="1154" y="338"/>
                    <a:pt x="1019" y="222"/>
                    <a:pt x="884" y="105"/>
                  </a:cubicBezTo>
                  <a:cubicBezTo>
                    <a:pt x="799" y="31"/>
                    <a:pt x="708" y="0"/>
                    <a:pt x="6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36;p50"/>
            <p:cNvSpPr/>
            <p:nvPr/>
          </p:nvSpPr>
          <p:spPr>
            <a:xfrm>
              <a:off x="7973769" y="3275399"/>
              <a:ext cx="352190" cy="354005"/>
            </a:xfrm>
            <a:custGeom>
              <a:avLst/>
              <a:gdLst/>
              <a:ahLst/>
              <a:cxnLst/>
              <a:rect l="l" t="t" r="r" b="b"/>
              <a:pathLst>
                <a:path w="6209" h="6241" extrusionOk="0">
                  <a:moveTo>
                    <a:pt x="2984" y="0"/>
                  </a:moveTo>
                  <a:lnTo>
                    <a:pt x="0" y="3458"/>
                  </a:lnTo>
                  <a:lnTo>
                    <a:pt x="3224" y="6240"/>
                  </a:lnTo>
                  <a:lnTo>
                    <a:pt x="6209" y="2782"/>
                  </a:lnTo>
                  <a:lnTo>
                    <a:pt x="29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37;p50"/>
            <p:cNvSpPr/>
            <p:nvPr/>
          </p:nvSpPr>
          <p:spPr>
            <a:xfrm>
              <a:off x="8029811" y="3253561"/>
              <a:ext cx="372724" cy="449015"/>
            </a:xfrm>
            <a:custGeom>
              <a:avLst/>
              <a:gdLst/>
              <a:ahLst/>
              <a:cxnLst/>
              <a:rect l="l" t="t" r="r" b="b"/>
              <a:pathLst>
                <a:path w="6571" h="7916" extrusionOk="0">
                  <a:moveTo>
                    <a:pt x="3937" y="0"/>
                  </a:moveTo>
                  <a:cubicBezTo>
                    <a:pt x="3915" y="1663"/>
                    <a:pt x="3193" y="3537"/>
                    <a:pt x="1811" y="5137"/>
                  </a:cubicBezTo>
                  <a:cubicBezTo>
                    <a:pt x="1257" y="5780"/>
                    <a:pt x="643" y="6324"/>
                    <a:pt x="0" y="6762"/>
                  </a:cubicBezTo>
                  <a:lnTo>
                    <a:pt x="810" y="7460"/>
                  </a:lnTo>
                  <a:cubicBezTo>
                    <a:pt x="944" y="7577"/>
                    <a:pt x="1081" y="7694"/>
                    <a:pt x="1216" y="7810"/>
                  </a:cubicBezTo>
                  <a:cubicBezTo>
                    <a:pt x="1301" y="7884"/>
                    <a:pt x="1392" y="7915"/>
                    <a:pt x="1480" y="7915"/>
                  </a:cubicBezTo>
                  <a:cubicBezTo>
                    <a:pt x="1817" y="7915"/>
                    <a:pt x="2100" y="7452"/>
                    <a:pt x="1770" y="7168"/>
                  </a:cubicBezTo>
                  <a:lnTo>
                    <a:pt x="2236" y="6628"/>
                  </a:lnTo>
                  <a:lnTo>
                    <a:pt x="5221" y="3172"/>
                  </a:lnTo>
                  <a:lnTo>
                    <a:pt x="5686" y="2632"/>
                  </a:lnTo>
                  <a:cubicBezTo>
                    <a:pt x="5771" y="2706"/>
                    <a:pt x="5863" y="2737"/>
                    <a:pt x="5950" y="2737"/>
                  </a:cubicBezTo>
                  <a:cubicBezTo>
                    <a:pt x="6288" y="2737"/>
                    <a:pt x="6570" y="2273"/>
                    <a:pt x="6241" y="1988"/>
                  </a:cubicBezTo>
                  <a:cubicBezTo>
                    <a:pt x="5474" y="1326"/>
                    <a:pt x="4706" y="664"/>
                    <a:pt x="3937" y="0"/>
                  </a:cubicBezTo>
                  <a:close/>
                </a:path>
              </a:pathLst>
            </a:custGeom>
            <a:solidFill>
              <a:srgbClr val="191919">
                <a:alpha val="1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497775" y="754014"/>
            <a:ext cx="7420485" cy="738664"/>
          </a:xfrm>
          <a:prstGeom prst="rect">
            <a:avLst/>
          </a:prstGeom>
        </p:spPr>
        <p:txBody>
          <a:bodyPr wrap="square">
            <a:spAutoFit/>
          </a:bodyPr>
          <a:lstStyle/>
          <a:p>
            <a:pPr algn="just">
              <a:spcBef>
                <a:spcPts val="400"/>
              </a:spcBef>
              <a:spcAft>
                <a:spcPts val="400"/>
              </a:spcAft>
            </a:pPr>
            <a:r>
              <a:rPr lang="en-US" b="1" dirty="0" err="1" smtClean="0">
                <a:solidFill>
                  <a:srgbClr val="FF5050"/>
                </a:solidFill>
                <a:latin typeface="Times New Roman" panose="02020603050405020304" pitchFamily="18" charset="0"/>
                <a:cs typeface="Times New Roman" panose="02020603050405020304" pitchFamily="18" charset="0"/>
              </a:rPr>
              <a:t>Chương</a:t>
            </a:r>
            <a:r>
              <a:rPr lang="en-US" b="1" dirty="0" smtClean="0">
                <a:solidFill>
                  <a:srgbClr val="FF5050"/>
                </a:solidFill>
                <a:latin typeface="Times New Roman" panose="02020603050405020304" pitchFamily="18" charset="0"/>
                <a:cs typeface="Times New Roman" panose="02020603050405020304" pitchFamily="18" charset="0"/>
              </a:rPr>
              <a:t> I: </a:t>
            </a:r>
            <a:r>
              <a:rPr lang="en-US" b="1" dirty="0" err="1" smtClean="0">
                <a:solidFill>
                  <a:srgbClr val="FF5050"/>
                </a:solidFill>
                <a:latin typeface="Times New Roman" panose="02020603050405020304" pitchFamily="18" charset="0"/>
                <a:cs typeface="Times New Roman" panose="02020603050405020304" pitchFamily="18" charset="0"/>
              </a:rPr>
              <a:t>gồm</a:t>
            </a:r>
            <a:r>
              <a:rPr lang="en-US" b="1" dirty="0" smtClean="0">
                <a:solidFill>
                  <a:srgbClr val="FF5050"/>
                </a:solidFill>
                <a:latin typeface="Times New Roman" panose="02020603050405020304" pitchFamily="18" charset="0"/>
                <a:cs typeface="Times New Roman" panose="02020603050405020304" pitchFamily="18" charset="0"/>
              </a:rPr>
              <a:t> 5 </a:t>
            </a:r>
            <a:r>
              <a:rPr lang="en-US" b="1" dirty="0" err="1" smtClean="0">
                <a:solidFill>
                  <a:srgbClr val="FF5050"/>
                </a:solidFill>
                <a:latin typeface="Times New Roman" panose="02020603050405020304" pitchFamily="18" charset="0"/>
                <a:cs typeface="Times New Roman" panose="02020603050405020304" pitchFamily="18" charset="0"/>
              </a:rPr>
              <a:t>Điều</a:t>
            </a:r>
            <a:r>
              <a:rPr lang="en-US" b="1" dirty="0" smtClean="0">
                <a:solidFill>
                  <a:srgbClr val="FF5050"/>
                </a:solidFill>
                <a:latin typeface="Times New Roman" panose="02020603050405020304" pitchFamily="18" charset="0"/>
                <a:cs typeface="Times New Roman" panose="02020603050405020304" pitchFamily="18" charset="0"/>
              </a:rPr>
              <a:t> (</a:t>
            </a:r>
            <a:r>
              <a:rPr lang="en-US" b="1" dirty="0" err="1" smtClean="0">
                <a:solidFill>
                  <a:srgbClr val="FF5050"/>
                </a:solidFill>
                <a:latin typeface="Times New Roman" panose="02020603050405020304" pitchFamily="18" charset="0"/>
                <a:cs typeface="Times New Roman" panose="02020603050405020304" pitchFamily="18" charset="0"/>
              </a:rPr>
              <a:t>Điều</a:t>
            </a:r>
            <a:r>
              <a:rPr lang="en-US" b="1" dirty="0" smtClean="0">
                <a:solidFill>
                  <a:srgbClr val="FF5050"/>
                </a:solidFill>
                <a:latin typeface="Times New Roman" panose="02020603050405020304" pitchFamily="18" charset="0"/>
                <a:cs typeface="Times New Roman" panose="02020603050405020304" pitchFamily="18" charset="0"/>
              </a:rPr>
              <a:t> 1 –5) </a:t>
            </a:r>
            <a:r>
              <a:rPr lang="en-US" b="1" dirty="0" err="1" smtClean="0">
                <a:solidFill>
                  <a:srgbClr val="FF5050"/>
                </a:solidFill>
                <a:latin typeface="Times New Roman" panose="02020603050405020304" pitchFamily="18" charset="0"/>
                <a:cs typeface="Times New Roman" panose="02020603050405020304" pitchFamily="18" charset="0"/>
              </a:rPr>
              <a:t>quy</a:t>
            </a:r>
            <a:r>
              <a:rPr lang="en-US" b="1" dirty="0" smtClean="0">
                <a:solidFill>
                  <a:srgbClr val="FF5050"/>
                </a:solidFill>
                <a:latin typeface="Times New Roman" panose="02020603050405020304" pitchFamily="18" charset="0"/>
                <a:cs typeface="Times New Roman" panose="02020603050405020304" pitchFamily="18" charset="0"/>
              </a:rPr>
              <a:t> </a:t>
            </a:r>
            <a:r>
              <a:rPr lang="en-US" b="1" dirty="0" err="1">
                <a:solidFill>
                  <a:srgbClr val="FF5050"/>
                </a:solidFill>
                <a:latin typeface="Times New Roman" panose="02020603050405020304" pitchFamily="18" charset="0"/>
                <a:cs typeface="Times New Roman" panose="02020603050405020304" pitchFamily="18" charset="0"/>
              </a:rPr>
              <a:t>định</a:t>
            </a:r>
            <a:r>
              <a:rPr lang="en-US" b="1" dirty="0">
                <a:solidFill>
                  <a:srgbClr val="FF5050"/>
                </a:solidFill>
                <a:latin typeface="Times New Roman" panose="02020603050405020304" pitchFamily="18" charset="0"/>
                <a:cs typeface="Times New Roman" panose="02020603050405020304" pitchFamily="18" charset="0"/>
              </a:rPr>
              <a:t> </a:t>
            </a:r>
            <a:r>
              <a:rPr lang="en-US" b="1" dirty="0" err="1">
                <a:solidFill>
                  <a:srgbClr val="FF5050"/>
                </a:solidFill>
                <a:latin typeface="Times New Roman" panose="02020603050405020304" pitchFamily="18" charset="0"/>
                <a:cs typeface="Times New Roman" panose="02020603050405020304" pitchFamily="18" charset="0"/>
              </a:rPr>
              <a:t>về</a:t>
            </a:r>
            <a:r>
              <a:rPr lang="en-US" b="1" dirty="0">
                <a:solidFill>
                  <a:srgbClr val="FF505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Phạm</a:t>
            </a:r>
            <a:r>
              <a:rPr lang="en-US" dirty="0" smtClean="0">
                <a:solidFill>
                  <a:srgbClr val="7030A0"/>
                </a:solidFill>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vi </a:t>
            </a:r>
            <a:r>
              <a:rPr lang="en-US" dirty="0" err="1">
                <a:solidFill>
                  <a:srgbClr val="7030A0"/>
                </a:solidFill>
                <a:latin typeface="Times New Roman" panose="02020603050405020304" pitchFamily="18" charset="0"/>
                <a:cs typeface="Times New Roman" panose="02020603050405020304" pitchFamily="18" charset="0"/>
              </a:rPr>
              <a:t>điều</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chỉnh</a:t>
            </a:r>
            <a:r>
              <a:rPr lang="en-US" dirty="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Giải</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thích</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từ</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ngữ</a:t>
            </a:r>
            <a:r>
              <a:rPr lang="en-US" dirty="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Các</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hành</a:t>
            </a:r>
            <a:r>
              <a:rPr lang="en-US" dirty="0">
                <a:solidFill>
                  <a:srgbClr val="7030A0"/>
                </a:solidFill>
                <a:latin typeface="Times New Roman" panose="02020603050405020304" pitchFamily="18" charset="0"/>
                <a:cs typeface="Times New Roman" panose="02020603050405020304" pitchFamily="18" charset="0"/>
              </a:rPr>
              <a:t> vi </a:t>
            </a:r>
            <a:r>
              <a:rPr lang="en-US" dirty="0" err="1">
                <a:solidFill>
                  <a:srgbClr val="7030A0"/>
                </a:solidFill>
                <a:latin typeface="Times New Roman" panose="02020603050405020304" pitchFamily="18" charset="0"/>
                <a:cs typeface="Times New Roman" panose="02020603050405020304" pitchFamily="18" charset="0"/>
              </a:rPr>
              <a:t>bị</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nghiêm</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cấm</a:t>
            </a:r>
            <a:r>
              <a:rPr lang="en-US" dirty="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Chính</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sách</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phát</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triển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và</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quản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lý</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sử</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dụng</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nhà</a:t>
            </a:r>
            <a:r>
              <a:rPr lang="en-US" dirty="0">
                <a:solidFill>
                  <a:srgbClr val="7030A0"/>
                </a:solidFill>
                <a:latin typeface="Times New Roman" panose="02020603050405020304" pitchFamily="18" charset="0"/>
                <a:cs typeface="Times New Roman" panose="02020603050405020304" pitchFamily="18" charset="0"/>
              </a:rPr>
              <a:t> ở; </a:t>
            </a:r>
            <a:r>
              <a:rPr lang="en-US" dirty="0" err="1" smtClean="0">
                <a:solidFill>
                  <a:srgbClr val="7030A0"/>
                </a:solidFill>
                <a:latin typeface="Times New Roman" panose="02020603050405020304" pitchFamily="18" charset="0"/>
                <a:cs typeface="Times New Roman" panose="02020603050405020304" pitchFamily="18" charset="0"/>
              </a:rPr>
              <a:t>Yêu</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cầu</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chung</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về</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phát</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triển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và</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quản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lý</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sử</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dụng</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nhà</a:t>
            </a:r>
            <a:r>
              <a:rPr lang="en-US" dirty="0">
                <a:solidFill>
                  <a:srgbClr val="7030A0"/>
                </a:solidFill>
                <a:latin typeface="Times New Roman" panose="02020603050405020304" pitchFamily="18" charset="0"/>
                <a:cs typeface="Times New Roman" panose="02020603050405020304" pitchFamily="18" charset="0"/>
              </a:rPr>
              <a:t> ở. </a:t>
            </a:r>
          </a:p>
        </p:txBody>
      </p:sp>
      <p:sp>
        <p:nvSpPr>
          <p:cNvPr id="6" name="Rectangle 5"/>
          <p:cNvSpPr/>
          <p:nvPr/>
        </p:nvSpPr>
        <p:spPr>
          <a:xfrm>
            <a:off x="481837" y="1834672"/>
            <a:ext cx="8525017" cy="738664"/>
          </a:xfrm>
          <a:prstGeom prst="rect">
            <a:avLst/>
          </a:prstGeom>
        </p:spPr>
        <p:txBody>
          <a:bodyPr wrap="square">
            <a:spAutoFit/>
          </a:bodyPr>
          <a:lstStyle/>
          <a:p>
            <a:pPr algn="just"/>
            <a:r>
              <a:rPr lang="en-US" b="1" dirty="0" smtClean="0">
                <a:solidFill>
                  <a:schemeClr val="accent6">
                    <a:lumMod val="75000"/>
                  </a:schemeClr>
                </a:solidFill>
                <a:latin typeface="Times New Roman" panose="02020603050405020304" pitchFamily="18" charset="0"/>
                <a:cs typeface="Times New Roman" panose="02020603050405020304" pitchFamily="18" charset="0"/>
              </a:rPr>
              <a:t>1.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Phạm</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a:solidFill>
                  <a:schemeClr val="accent6">
                    <a:lumMod val="75000"/>
                  </a:schemeClr>
                </a:solidFill>
                <a:latin typeface="Times New Roman" panose="02020603050405020304" pitchFamily="18" charset="0"/>
                <a:cs typeface="Times New Roman" panose="02020603050405020304" pitchFamily="18" charset="0"/>
              </a:rPr>
              <a:t>vi </a:t>
            </a:r>
            <a:r>
              <a:rPr lang="en-US" b="1" dirty="0" err="1">
                <a:solidFill>
                  <a:schemeClr val="accent6">
                    <a:lumMod val="75000"/>
                  </a:schemeClr>
                </a:solidFill>
                <a:latin typeface="Times New Roman" panose="02020603050405020304" pitchFamily="18" charset="0"/>
                <a:cs typeface="Times New Roman" panose="02020603050405020304" pitchFamily="18" charset="0"/>
              </a:rPr>
              <a:t>điều</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chỉnh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kế</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thừa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2014, </a:t>
            </a:r>
            <a:r>
              <a:rPr lang="en-US" dirty="0" err="1" smtClean="0">
                <a:solidFill>
                  <a:srgbClr val="7030A0"/>
                </a:solidFill>
                <a:latin typeface="Times New Roman" panose="02020603050405020304" pitchFamily="18" charset="0"/>
                <a:cs typeface="Times New Roman" panose="02020603050405020304" pitchFamily="18" charset="0"/>
              </a:rPr>
              <a:t>trừ</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các</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giao</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dịch</a:t>
            </a:r>
            <a:r>
              <a:rPr lang="en-US" dirty="0" smtClean="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mua</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bán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cho</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thuê</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mua</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cho</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thuê</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nhà</a:t>
            </a:r>
            <a:r>
              <a:rPr lang="en-US" b="1" dirty="0" smtClean="0">
                <a:solidFill>
                  <a:srgbClr val="FF0000"/>
                </a:solidFill>
                <a:latin typeface="Times New Roman" panose="02020603050405020304" pitchFamily="18" charset="0"/>
                <a:cs typeface="Times New Roman" panose="02020603050405020304" pitchFamily="18" charset="0"/>
              </a:rPr>
              <a:t> ở </a:t>
            </a:r>
            <a:r>
              <a:rPr lang="en-US" dirty="0" smtClean="0">
                <a:solidFill>
                  <a:srgbClr val="FF0000"/>
                </a:solidFill>
                <a:latin typeface="Times New Roman" panose="02020603050405020304" pitchFamily="18" charset="0"/>
                <a:cs typeface="Times New Roman" panose="02020603050405020304" pitchFamily="18" charset="0"/>
              </a:rPr>
              <a:t>TM </a:t>
            </a:r>
            <a:r>
              <a:rPr lang="en-US" dirty="0" err="1" smtClean="0">
                <a:solidFill>
                  <a:srgbClr val="FF0000"/>
                </a:solidFill>
                <a:latin typeface="Times New Roman" panose="02020603050405020304" pitchFamily="18" charset="0"/>
                <a:cs typeface="Times New Roman" panose="02020603050405020304" pitchFamily="18" charset="0"/>
              </a:rPr>
              <a:t>của</a:t>
            </a:r>
            <a:r>
              <a:rPr lang="en-US" dirty="0" smtClean="0">
                <a:solidFill>
                  <a:srgbClr val="FF0000"/>
                </a:solidFill>
                <a:latin typeface="Times New Roman" panose="02020603050405020304" pitchFamily="18" charset="0"/>
                <a:cs typeface="Times New Roman" panose="02020603050405020304" pitchFamily="18" charset="0"/>
              </a:rPr>
              <a:t> DN, HTX, </a:t>
            </a:r>
            <a:r>
              <a:rPr lang="en-US" dirty="0" err="1" smtClean="0">
                <a:solidFill>
                  <a:srgbClr val="FF0000"/>
                </a:solidFill>
                <a:latin typeface="Times New Roman" panose="02020603050405020304" pitchFamily="18" charset="0"/>
                <a:cs typeface="Times New Roman" panose="02020603050405020304" pitchFamily="18" charset="0"/>
              </a:rPr>
              <a:t>Liên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hơp</a:t>
            </a:r>
            <a:r>
              <a:rPr lang="en-US" dirty="0" smtClean="0">
                <a:solidFill>
                  <a:srgbClr val="FF0000"/>
                </a:solidFill>
                <a:latin typeface="Times New Roman" panose="02020603050405020304" pitchFamily="18" charset="0"/>
                <a:cs typeface="Times New Roman" panose="02020603050405020304" pitchFamily="18" charset="0"/>
              </a:rPr>
              <a:t> HTX </a:t>
            </a:r>
            <a:r>
              <a:rPr lang="en-US" dirty="0" err="1" smtClean="0">
                <a:solidFill>
                  <a:srgbClr val="FF0000"/>
                </a:solidFill>
                <a:latin typeface="Times New Roman" panose="02020603050405020304" pitchFamily="18" charset="0"/>
                <a:cs typeface="Times New Roman" panose="02020603050405020304" pitchFamily="18" charset="0"/>
              </a:rPr>
              <a:t>kinh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doanh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bất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động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sản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và</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giao</a:t>
            </a:r>
            <a:r>
              <a:rPr lang="en-US"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dịch</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chuyển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nhượng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hợp</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đồng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mua</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bán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nhà</a:t>
            </a:r>
            <a:r>
              <a:rPr lang="en-US" b="1" dirty="0" smtClean="0">
                <a:solidFill>
                  <a:srgbClr val="FF0000"/>
                </a:solidFill>
                <a:latin typeface="Times New Roman" panose="02020603050405020304" pitchFamily="18" charset="0"/>
                <a:cs typeface="Times New Roman" panose="02020603050405020304" pitchFamily="18" charset="0"/>
              </a:rPr>
              <a:t> ở </a:t>
            </a:r>
            <a:r>
              <a:rPr lang="en-US" dirty="0" err="1" smtClean="0">
                <a:solidFill>
                  <a:srgbClr val="7030A0"/>
                </a:solidFill>
                <a:latin typeface="Times New Roman" panose="02020603050405020304" pitchFamily="18" charset="0"/>
                <a:cs typeface="Times New Roman" panose="02020603050405020304" pitchFamily="18" charset="0"/>
              </a:rPr>
              <a:t>thì</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thực</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hiện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theo</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pháp</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luật</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về</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kinh</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doanh</a:t>
            </a:r>
            <a:r>
              <a:rPr lang="en-US" dirty="0" smtClean="0">
                <a:solidFill>
                  <a:srgbClr val="7030A0"/>
                </a:solidFill>
                <a:latin typeface="Times New Roman" panose="02020603050405020304" pitchFamily="18" charset="0"/>
                <a:cs typeface="Times New Roman" panose="02020603050405020304" pitchFamily="18" charset="0"/>
              </a:rPr>
              <a:t> BĐS (</a:t>
            </a:r>
            <a:r>
              <a:rPr lang="en-US" dirty="0" err="1" smtClean="0">
                <a:solidFill>
                  <a:srgbClr val="7030A0"/>
                </a:solidFill>
                <a:latin typeface="Times New Roman" panose="02020603050405020304" pitchFamily="18" charset="0"/>
                <a:cs typeface="Times New Roman" panose="02020603050405020304" pitchFamily="18" charset="0"/>
              </a:rPr>
              <a:t>khoản</a:t>
            </a:r>
            <a:r>
              <a:rPr lang="en-US" dirty="0" smtClean="0">
                <a:solidFill>
                  <a:srgbClr val="7030A0"/>
                </a:solidFill>
                <a:latin typeface="Times New Roman" panose="02020603050405020304" pitchFamily="18" charset="0"/>
                <a:cs typeface="Times New Roman" panose="02020603050405020304" pitchFamily="18" charset="0"/>
              </a:rPr>
              <a:t> 2 </a:t>
            </a:r>
            <a:r>
              <a:rPr lang="en-US" dirty="0" err="1" smtClean="0">
                <a:solidFill>
                  <a:srgbClr val="7030A0"/>
                </a:solidFill>
                <a:latin typeface="Times New Roman" panose="02020603050405020304" pitchFamily="18" charset="0"/>
                <a:cs typeface="Times New Roman" panose="02020603050405020304" pitchFamily="18" charset="0"/>
              </a:rPr>
              <a:t>Điều</a:t>
            </a:r>
            <a:r>
              <a:rPr lang="en-US" dirty="0" smtClean="0">
                <a:solidFill>
                  <a:srgbClr val="7030A0"/>
                </a:solidFill>
                <a:latin typeface="Times New Roman" panose="02020603050405020304" pitchFamily="18" charset="0"/>
                <a:cs typeface="Times New Roman" panose="02020603050405020304" pitchFamily="18" charset="0"/>
              </a:rPr>
              <a:t> 1); </a:t>
            </a:r>
            <a:r>
              <a:rPr lang="en-US" dirty="0" err="1" smtClean="0">
                <a:solidFill>
                  <a:srgbClr val="7030A0"/>
                </a:solidFill>
                <a:latin typeface="Times New Roman" panose="02020603050405020304" pitchFamily="18" charset="0"/>
                <a:cs typeface="Times New Roman" panose="02020603050405020304" pitchFamily="18" charset="0"/>
              </a:rPr>
              <a:t>các</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vấn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đề</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về</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đât</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đâi</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đất</a:t>
            </a:r>
            <a:r>
              <a:rPr lang="en-US" dirty="0" smtClean="0">
                <a:solidFill>
                  <a:srgbClr val="7030A0"/>
                </a:solidFill>
                <a:latin typeface="Times New Roman" panose="02020603050405020304" pitchFamily="18" charset="0"/>
                <a:cs typeface="Times New Roman" panose="02020603050405020304" pitchFamily="18" charset="0"/>
              </a:rPr>
              <a:t> XD </a:t>
            </a:r>
            <a:r>
              <a:rPr lang="en-US" dirty="0" err="1" smtClean="0">
                <a:solidFill>
                  <a:srgbClr val="7030A0"/>
                </a:solidFill>
                <a:latin typeface="Times New Roman" panose="02020603050405020304" pitchFamily="18" charset="0"/>
                <a:cs typeface="Times New Roman" panose="02020603050405020304" pitchFamily="18" charset="0"/>
              </a:rPr>
              <a:t>nhà</a:t>
            </a:r>
            <a:r>
              <a:rPr lang="en-US" dirty="0" smtClean="0">
                <a:solidFill>
                  <a:srgbClr val="7030A0"/>
                </a:solidFill>
                <a:latin typeface="Times New Roman" panose="02020603050405020304" pitchFamily="18" charset="0"/>
                <a:cs typeface="Times New Roman" panose="02020603050405020304" pitchFamily="18" charset="0"/>
              </a:rPr>
              <a:t> ở TM, NOXH…)</a:t>
            </a:r>
            <a:endParaRPr lang="en-US" dirty="0">
              <a:solidFill>
                <a:srgbClr val="7030A0"/>
              </a:solidFill>
            </a:endParaRPr>
          </a:p>
        </p:txBody>
      </p:sp>
      <p:sp>
        <p:nvSpPr>
          <p:cNvPr id="67" name="Rectangle 66"/>
          <p:cNvSpPr/>
          <p:nvPr/>
        </p:nvSpPr>
        <p:spPr>
          <a:xfrm>
            <a:off x="481837" y="2678996"/>
            <a:ext cx="8525017" cy="523220"/>
          </a:xfrm>
          <a:prstGeom prst="rect">
            <a:avLst/>
          </a:prstGeom>
        </p:spPr>
        <p:txBody>
          <a:bodyPr wrap="square">
            <a:spAutoFit/>
          </a:bodyPr>
          <a:lstStyle/>
          <a:p>
            <a:pPr algn="just"/>
            <a:r>
              <a:rPr lang="en-US" b="1" dirty="0" smtClean="0">
                <a:solidFill>
                  <a:schemeClr val="accent6">
                    <a:lumMod val="75000"/>
                  </a:schemeClr>
                </a:solidFill>
                <a:latin typeface="Times New Roman" panose="02020603050405020304" pitchFamily="18" charset="0"/>
                <a:cs typeface="Times New Roman" panose="02020603050405020304" pitchFamily="18" charset="0"/>
              </a:rPr>
              <a:t>2.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Giải</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thích</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từ</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ngữ</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kế</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thừa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Luật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ở 2014,</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bổ</a:t>
            </a:r>
            <a:r>
              <a:rPr lang="en-US" dirty="0" smtClean="0">
                <a:solidFill>
                  <a:srgbClr val="7030A0"/>
                </a:solidFill>
                <a:latin typeface="Times New Roman" panose="02020603050405020304" pitchFamily="18" charset="0"/>
                <a:cs typeface="Times New Roman" panose="02020603050405020304" pitchFamily="18" charset="0"/>
              </a:rPr>
              <a:t> sung </a:t>
            </a:r>
            <a:r>
              <a:rPr lang="en-US" dirty="0" err="1" smtClean="0">
                <a:solidFill>
                  <a:srgbClr val="7030A0"/>
                </a:solidFill>
                <a:latin typeface="Times New Roman" panose="02020603050405020304" pitchFamily="18" charset="0"/>
                <a:cs typeface="Times New Roman" panose="02020603050405020304" pitchFamily="18" charset="0"/>
              </a:rPr>
              <a:t>khái</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niệm</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về</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nhà</a:t>
            </a:r>
            <a:r>
              <a:rPr lang="en-US" dirty="0" smtClean="0">
                <a:solidFill>
                  <a:srgbClr val="FF0000"/>
                </a:solidFill>
                <a:latin typeface="Times New Roman" panose="02020603050405020304" pitchFamily="18" charset="0"/>
                <a:cs typeface="Times New Roman" panose="02020603050405020304" pitchFamily="18" charset="0"/>
              </a:rPr>
              <a:t> ở </a:t>
            </a:r>
            <a:r>
              <a:rPr lang="en-US" dirty="0" err="1" smtClean="0">
                <a:solidFill>
                  <a:srgbClr val="FF0000"/>
                </a:solidFill>
                <a:latin typeface="Times New Roman" panose="02020603050405020304" pitchFamily="18" charset="0"/>
                <a:cs typeface="Times New Roman" panose="02020603050405020304" pitchFamily="18" charset="0"/>
              </a:rPr>
              <a:t>có</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mục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đích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sử</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dụng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hỗn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hợp</a:t>
            </a:r>
            <a:r>
              <a:rPr lang="en-US" dirty="0" smtClean="0">
                <a:solidFill>
                  <a:srgbClr val="FF0000"/>
                </a:solidFill>
                <a:latin typeface="Times New Roman" panose="02020603050405020304" pitchFamily="18" charset="0"/>
                <a:cs typeface="Times New Roman" panose="02020603050405020304" pitchFamily="18" charset="0"/>
              </a:rPr>
              <a:t>,</a:t>
            </a:r>
            <a:r>
              <a:rPr lang="vi-VN" dirty="0">
                <a:solidFill>
                  <a:srgbClr val="FF0000"/>
                </a:solidFill>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n</a:t>
            </a:r>
            <a:r>
              <a:rPr lang="vi-VN" dirty="0" smtClean="0">
                <a:solidFill>
                  <a:srgbClr val="FF0000"/>
                </a:solidFill>
                <a:latin typeface="Times New Roman" panose="02020603050405020304" pitchFamily="18" charset="0"/>
                <a:cs typeface="Times New Roman" panose="02020603050405020304" pitchFamily="18" charset="0"/>
              </a:rPr>
              <a:t>hà </a:t>
            </a:r>
            <a:r>
              <a:rPr lang="vi-VN" dirty="0">
                <a:solidFill>
                  <a:srgbClr val="FF0000"/>
                </a:solidFill>
                <a:latin typeface="Times New Roman" panose="02020603050405020304" pitchFamily="18" charset="0"/>
                <a:cs typeface="Times New Roman" panose="02020603050405020304" pitchFamily="18" charset="0"/>
              </a:rPr>
              <a:t>lưu trú </a:t>
            </a:r>
            <a:r>
              <a:rPr lang="en-US" dirty="0" smtClean="0">
                <a:solidFill>
                  <a:srgbClr val="FF0000"/>
                </a:solidFill>
                <a:latin typeface="Times New Roman" panose="02020603050405020304" pitchFamily="18" charset="0"/>
                <a:cs typeface="Times New Roman" panose="02020603050405020304" pitchFamily="18" charset="0"/>
              </a:rPr>
              <a:t>CN </a:t>
            </a:r>
            <a:r>
              <a:rPr lang="vi-VN" dirty="0" smtClean="0">
                <a:solidFill>
                  <a:srgbClr val="FF0000"/>
                </a:solidFill>
                <a:latin typeface="Times New Roman" panose="02020603050405020304" pitchFamily="18" charset="0"/>
                <a:cs typeface="Times New Roman" panose="02020603050405020304" pitchFamily="18" charset="0"/>
              </a:rPr>
              <a:t>trong </a:t>
            </a:r>
            <a:r>
              <a:rPr lang="vi-VN" dirty="0">
                <a:solidFill>
                  <a:srgbClr val="FF0000"/>
                </a:solidFill>
                <a:latin typeface="Times New Roman" panose="02020603050405020304" pitchFamily="18" charset="0"/>
                <a:cs typeface="Times New Roman" panose="02020603050405020304" pitchFamily="18" charset="0"/>
              </a:rPr>
              <a:t>khu công </a:t>
            </a:r>
            <a:r>
              <a:rPr lang="vi-VN" dirty="0" smtClean="0">
                <a:solidFill>
                  <a:srgbClr val="FF0000"/>
                </a:solidFill>
                <a:latin typeface="Times New Roman" panose="02020603050405020304" pitchFamily="18" charset="0"/>
                <a:cs typeface="Times New Roman" panose="02020603050405020304" pitchFamily="18" charset="0"/>
              </a:rPr>
              <a:t>nghiệp</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nhà</a:t>
            </a:r>
            <a:r>
              <a:rPr lang="en-US" dirty="0" smtClean="0">
                <a:solidFill>
                  <a:srgbClr val="FF0000"/>
                </a:solidFill>
                <a:latin typeface="Times New Roman" panose="02020603050405020304" pitchFamily="18" charset="0"/>
                <a:cs typeface="Times New Roman" panose="02020603050405020304" pitchFamily="18" charset="0"/>
              </a:rPr>
              <a:t> ở </a:t>
            </a:r>
            <a:r>
              <a:rPr lang="en-US" dirty="0" err="1" smtClean="0">
                <a:solidFill>
                  <a:srgbClr val="FF0000"/>
                </a:solidFill>
                <a:latin typeface="Times New Roman" panose="02020603050405020304" pitchFamily="18" charset="0"/>
                <a:cs typeface="Times New Roman" panose="02020603050405020304" pitchFamily="18" charset="0"/>
              </a:rPr>
              <a:t>cho</a:t>
            </a:r>
            <a:r>
              <a:rPr lang="en-US" dirty="0" smtClean="0">
                <a:solidFill>
                  <a:srgbClr val="FF0000"/>
                </a:solidFill>
                <a:latin typeface="Times New Roman" panose="02020603050405020304" pitchFamily="18" charset="0"/>
                <a:cs typeface="Times New Roman" panose="02020603050405020304" pitchFamily="18" charset="0"/>
              </a:rPr>
              <a:t> LLVT, </a:t>
            </a:r>
            <a:r>
              <a:rPr lang="en-US" dirty="0" err="1" smtClean="0">
                <a:solidFill>
                  <a:srgbClr val="FF0000"/>
                </a:solidFill>
                <a:latin typeface="Times New Roman" panose="02020603050405020304" pitchFamily="18" charset="0"/>
                <a:cs typeface="Times New Roman" panose="02020603050405020304" pitchFamily="18" charset="0"/>
              </a:rPr>
              <a:t>chủ</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đầu</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tư</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dự</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án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đầu</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tư</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xây</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dựng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nhà</a:t>
            </a:r>
            <a:r>
              <a:rPr lang="en-US" dirty="0" smtClean="0">
                <a:solidFill>
                  <a:srgbClr val="FF0000"/>
                </a:solidFill>
                <a:latin typeface="Times New Roman" panose="02020603050405020304" pitchFamily="18" charset="0"/>
                <a:cs typeface="Times New Roman" panose="02020603050405020304" pitchFamily="18" charset="0"/>
              </a:rPr>
              <a:t> ở </a:t>
            </a:r>
            <a:r>
              <a:rPr lang="en-US" dirty="0" smtClean="0">
                <a:solidFill>
                  <a:srgbClr val="7030A0"/>
                </a:solidFill>
                <a:latin typeface="Times New Roman" panose="02020603050405020304" pitchFamily="18" charset="0"/>
                <a:cs typeface="Times New Roman" panose="02020603050405020304" pitchFamily="18" charset="0"/>
              </a:rPr>
              <a:t>(</a:t>
            </a:r>
            <a:r>
              <a:rPr lang="en-US" dirty="0" err="1" smtClean="0">
                <a:solidFill>
                  <a:srgbClr val="7030A0"/>
                </a:solidFill>
                <a:latin typeface="Times New Roman" panose="02020603050405020304" pitchFamily="18" charset="0"/>
                <a:cs typeface="Times New Roman" panose="02020603050405020304" pitchFamily="18" charset="0"/>
              </a:rPr>
              <a:t>khoản</a:t>
            </a:r>
            <a:r>
              <a:rPr lang="en-US" dirty="0" smtClean="0">
                <a:solidFill>
                  <a:srgbClr val="7030A0"/>
                </a:solidFill>
                <a:latin typeface="Times New Roman" panose="02020603050405020304" pitchFamily="18" charset="0"/>
                <a:cs typeface="Times New Roman" panose="02020603050405020304" pitchFamily="18" charset="0"/>
              </a:rPr>
              <a:t> 1, 8, 14 </a:t>
            </a:r>
            <a:r>
              <a:rPr lang="en-US" dirty="0" err="1" smtClean="0">
                <a:solidFill>
                  <a:srgbClr val="7030A0"/>
                </a:solidFill>
                <a:latin typeface="Times New Roman" panose="02020603050405020304" pitchFamily="18" charset="0"/>
                <a:cs typeface="Times New Roman" panose="02020603050405020304" pitchFamily="18" charset="0"/>
              </a:rPr>
              <a:t>Điều</a:t>
            </a:r>
            <a:r>
              <a:rPr lang="en-US" dirty="0" smtClean="0">
                <a:solidFill>
                  <a:srgbClr val="7030A0"/>
                </a:solidFill>
                <a:latin typeface="Times New Roman" panose="02020603050405020304" pitchFamily="18" charset="0"/>
                <a:cs typeface="Times New Roman" panose="02020603050405020304" pitchFamily="18" charset="0"/>
              </a:rPr>
              <a:t> 2)</a:t>
            </a:r>
            <a:endParaRPr lang="en-US" dirty="0">
              <a:solidFill>
                <a:srgbClr val="7030A0"/>
              </a:solidFill>
            </a:endParaRPr>
          </a:p>
        </p:txBody>
      </p:sp>
      <p:sp>
        <p:nvSpPr>
          <p:cNvPr id="68" name="Rectangle 67"/>
          <p:cNvSpPr/>
          <p:nvPr/>
        </p:nvSpPr>
        <p:spPr>
          <a:xfrm>
            <a:off x="481837" y="3311814"/>
            <a:ext cx="6648805" cy="523220"/>
          </a:xfrm>
          <a:prstGeom prst="rect">
            <a:avLst/>
          </a:prstGeom>
        </p:spPr>
        <p:txBody>
          <a:bodyPr wrap="square">
            <a:spAutoFit/>
          </a:bodyPr>
          <a:lstStyle/>
          <a:p>
            <a:pPr algn="just"/>
            <a:r>
              <a:rPr lang="en-US" b="1" dirty="0" smtClean="0">
                <a:solidFill>
                  <a:schemeClr val="accent6">
                    <a:lumMod val="75000"/>
                  </a:schemeClr>
                </a:solidFill>
                <a:latin typeface="Times New Roman" panose="02020603050405020304" pitchFamily="18" charset="0"/>
                <a:cs typeface="Times New Roman" panose="02020603050405020304" pitchFamily="18" charset="0"/>
              </a:rPr>
              <a:t>3.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Các</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hành</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vi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bị</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nghiêm</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cấm</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kế</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thừa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Luật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ở 2014, </a:t>
            </a:r>
            <a:r>
              <a:rPr lang="en-US" dirty="0" err="1" smtClean="0">
                <a:solidFill>
                  <a:srgbClr val="7030A0"/>
                </a:solidFill>
                <a:latin typeface="Times New Roman" panose="02020603050405020304" pitchFamily="18" charset="0"/>
                <a:cs typeface="Times New Roman" panose="02020603050405020304" pitchFamily="18" charset="0"/>
              </a:rPr>
              <a:t>bổ</a:t>
            </a:r>
            <a:r>
              <a:rPr lang="en-US" dirty="0" smtClean="0">
                <a:solidFill>
                  <a:srgbClr val="7030A0"/>
                </a:solidFill>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sung </a:t>
            </a:r>
            <a:r>
              <a:rPr lang="en-US" dirty="0" err="1" smtClean="0">
                <a:solidFill>
                  <a:srgbClr val="7030A0"/>
                </a:solidFill>
                <a:latin typeface="Times New Roman" panose="02020603050405020304" pitchFamily="18" charset="0"/>
                <a:cs typeface="Times New Roman" panose="02020603050405020304" pitchFamily="18" charset="0"/>
              </a:rPr>
              <a:t>các</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hành</a:t>
            </a:r>
            <a:r>
              <a:rPr lang="en-US" dirty="0" smtClean="0">
                <a:solidFill>
                  <a:srgbClr val="7030A0"/>
                </a:solidFill>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vi </a:t>
            </a:r>
            <a:r>
              <a:rPr lang="en-US" dirty="0" err="1">
                <a:solidFill>
                  <a:srgbClr val="7030A0"/>
                </a:solidFill>
                <a:latin typeface="Times New Roman" panose="02020603050405020304" pitchFamily="18" charset="0"/>
                <a:cs typeface="Times New Roman" panose="02020603050405020304" pitchFamily="18" charset="0"/>
              </a:rPr>
              <a:t>bị</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nghiêm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cấm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trong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quản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lý</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sử</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dụng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chung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cư</a:t>
            </a:r>
            <a:r>
              <a:rPr lang="en-US" dirty="0">
                <a:solidFill>
                  <a:srgbClr val="FF0000"/>
                </a:solidFill>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a:t>
            </a:r>
            <a:r>
              <a:rPr lang="en-US" dirty="0" err="1">
                <a:solidFill>
                  <a:srgbClr val="7030A0"/>
                </a:solidFill>
                <a:latin typeface="Times New Roman" panose="02020603050405020304" pitchFamily="18" charset="0"/>
                <a:cs typeface="Times New Roman" panose="02020603050405020304" pitchFamily="18" charset="0"/>
              </a:rPr>
              <a:t>khoản</a:t>
            </a:r>
            <a:r>
              <a:rPr lang="en-US" dirty="0">
                <a:solidFill>
                  <a:srgbClr val="7030A0"/>
                </a:solidFill>
                <a:latin typeface="Times New Roman" panose="02020603050405020304" pitchFamily="18" charset="0"/>
                <a:cs typeface="Times New Roman" panose="02020603050405020304" pitchFamily="18" charset="0"/>
              </a:rPr>
              <a:t> </a:t>
            </a:r>
            <a:r>
              <a:rPr lang="en-US" dirty="0" smtClean="0">
                <a:solidFill>
                  <a:srgbClr val="7030A0"/>
                </a:solidFill>
                <a:latin typeface="Times New Roman" panose="02020603050405020304" pitchFamily="18" charset="0"/>
                <a:cs typeface="Times New Roman" panose="02020603050405020304" pitchFamily="18" charset="0"/>
              </a:rPr>
              <a:t>8 </a:t>
            </a:r>
            <a:r>
              <a:rPr lang="en-US" dirty="0" err="1">
                <a:solidFill>
                  <a:srgbClr val="7030A0"/>
                </a:solidFill>
                <a:latin typeface="Times New Roman" panose="02020603050405020304" pitchFamily="18" charset="0"/>
                <a:cs typeface="Times New Roman" panose="02020603050405020304" pitchFamily="18" charset="0"/>
              </a:rPr>
              <a:t>Điều</a:t>
            </a:r>
            <a:r>
              <a:rPr lang="en-US" dirty="0">
                <a:solidFill>
                  <a:srgbClr val="7030A0"/>
                </a:solidFill>
                <a:latin typeface="Times New Roman" panose="02020603050405020304" pitchFamily="18" charset="0"/>
                <a:cs typeface="Times New Roman" panose="02020603050405020304" pitchFamily="18" charset="0"/>
              </a:rPr>
              <a:t> </a:t>
            </a:r>
            <a:r>
              <a:rPr lang="en-US" dirty="0" smtClean="0">
                <a:solidFill>
                  <a:srgbClr val="7030A0"/>
                </a:solidFill>
                <a:latin typeface="Times New Roman" panose="02020603050405020304" pitchFamily="18" charset="0"/>
                <a:cs typeface="Times New Roman" panose="02020603050405020304" pitchFamily="18" charset="0"/>
              </a:rPr>
              <a:t>3); </a:t>
            </a:r>
            <a:r>
              <a:rPr lang="en-US" dirty="0" err="1" smtClean="0">
                <a:solidFill>
                  <a:srgbClr val="FF0000"/>
                </a:solidFill>
                <a:latin typeface="Times New Roman" panose="02020603050405020304" pitchFamily="18" charset="0"/>
                <a:cs typeface="Times New Roman" panose="02020603050405020304" pitchFamily="18" charset="0"/>
              </a:rPr>
              <a:t>trong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sử</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dụng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nhà</a:t>
            </a:r>
            <a:r>
              <a:rPr lang="en-US" dirty="0" smtClean="0">
                <a:solidFill>
                  <a:srgbClr val="FF0000"/>
                </a:solidFill>
                <a:latin typeface="Times New Roman" panose="02020603050405020304" pitchFamily="18" charset="0"/>
                <a:cs typeface="Times New Roman" panose="02020603050405020304" pitchFamily="18" charset="0"/>
              </a:rPr>
              <a:t> ở </a:t>
            </a:r>
            <a:r>
              <a:rPr lang="en-US" dirty="0" err="1" smtClean="0">
                <a:solidFill>
                  <a:srgbClr val="FF0000"/>
                </a:solidFill>
                <a:latin typeface="Times New Roman" panose="02020603050405020304" pitchFamily="18" charset="0"/>
                <a:cs typeface="Times New Roman" panose="02020603050405020304" pitchFamily="18" charset="0"/>
              </a:rPr>
              <a:t>riêng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lẻ</a:t>
            </a:r>
            <a:r>
              <a:rPr lang="en-US" dirty="0" smtClean="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69" name="Rectangle 68"/>
          <p:cNvSpPr/>
          <p:nvPr/>
        </p:nvSpPr>
        <p:spPr>
          <a:xfrm>
            <a:off x="481837" y="3992422"/>
            <a:ext cx="8525017" cy="1169551"/>
          </a:xfrm>
          <a:prstGeom prst="rect">
            <a:avLst/>
          </a:prstGeom>
        </p:spPr>
        <p:txBody>
          <a:bodyPr wrap="square">
            <a:spAutoFit/>
          </a:bodyPr>
          <a:lstStyle/>
          <a:p>
            <a:pPr algn="just"/>
            <a:r>
              <a:rPr lang="en-US" b="1" dirty="0" smtClean="0">
                <a:solidFill>
                  <a:schemeClr val="accent6">
                    <a:lumMod val="75000"/>
                  </a:schemeClr>
                </a:solidFill>
                <a:latin typeface="Times New Roman" panose="02020603050405020304" pitchFamily="18" charset="0"/>
                <a:cs typeface="Times New Roman" panose="02020603050405020304" pitchFamily="18" charset="0"/>
              </a:rPr>
              <a:t>4.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Chính</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sách</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phát</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triển</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và</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quản</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lý</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sử</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dụng</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ở</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kế</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thừa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2014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mtClean="0">
                <a:solidFill>
                  <a:schemeClr val="accent6">
                    <a:lumMod val="75000"/>
                  </a:schemeClr>
                </a:solidFill>
                <a:latin typeface="Times New Roman" panose="02020603050405020304" pitchFamily="18" charset="0"/>
                <a:cs typeface="Times New Roman" panose="02020603050405020304" pitchFamily="18" charset="0"/>
              </a:rPr>
              <a:t>4)</a:t>
            </a:r>
          </a:p>
          <a:p>
            <a:pPr algn="just"/>
            <a:r>
              <a:rPr lang="en-US" smtClean="0">
                <a:solidFill>
                  <a:srgbClr val="7030A0"/>
                </a:solidFill>
                <a:latin typeface="Times New Roman" panose="02020603050405020304" pitchFamily="18" charset="0"/>
                <a:cs typeface="Times New Roman" panose="02020603050405020304" pitchFamily="18" charset="0"/>
              </a:rPr>
              <a:t>- Nhà nước có trách nhiệm tạo quỹ đất để phát triển nhà ở</a:t>
            </a:r>
          </a:p>
          <a:p>
            <a:pPr algn="just"/>
            <a:r>
              <a:rPr lang="en-US" smtClean="0">
                <a:solidFill>
                  <a:srgbClr val="7030A0"/>
                </a:solidFill>
                <a:latin typeface="Times New Roman" panose="02020603050405020304" pitchFamily="18" charset="0"/>
                <a:cs typeface="Times New Roman" panose="02020603050405020304" pitchFamily="18" charset="0"/>
              </a:rPr>
              <a:t>- Nhà nước ban hành cơ chế, chính sách đẻ khuyến khích phát triển nhà ở</a:t>
            </a:r>
          </a:p>
          <a:p>
            <a:pPr algn="just"/>
            <a:r>
              <a:rPr lang="en-US" smtClean="0">
                <a:solidFill>
                  <a:srgbClr val="7030A0"/>
                </a:solidFill>
                <a:latin typeface="Times New Roman" panose="02020603050405020304" pitchFamily="18" charset="0"/>
                <a:cs typeface="Times New Roman" panose="02020603050405020304" pitchFamily="18" charset="0"/>
              </a:rPr>
              <a:t>- Nhà nước thúc dẩy phát triển đa dạng các loại hình nhà ở để phù hợp với nhu cầu của ng/dân</a:t>
            </a:r>
          </a:p>
          <a:p>
            <a:pPr algn="just"/>
            <a:r>
              <a:rPr lang="en-US" smtClean="0">
                <a:solidFill>
                  <a:srgbClr val="7030A0"/>
                </a:solidFill>
                <a:latin typeface="Times New Roman" panose="02020603050405020304" pitchFamily="18" charset="0"/>
                <a:cs typeface="Times New Roman" panose="02020603050405020304" pitchFamily="18" charset="0"/>
              </a:rPr>
              <a:t>- UBND cấp tỉnh có trách nhiệm quy hoạch, bố trí DT đất để xây dựng nhà ở….</a:t>
            </a:r>
            <a:endParaRPr lang="en-US"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370AED6F-0D08-46DB-A681-DB9D157ED7BE}"/>
              </a:ext>
            </a:extLst>
          </p:cNvPr>
          <p:cNvSpPr txBox="1"/>
          <p:nvPr/>
        </p:nvSpPr>
        <p:spPr>
          <a:xfrm>
            <a:off x="614498" y="582766"/>
            <a:ext cx="8029303" cy="307777"/>
          </a:xfrm>
          <a:prstGeom prst="rect">
            <a:avLst/>
          </a:prstGeom>
          <a:noFill/>
        </p:spPr>
        <p:txBody>
          <a:bodyPr wrap="square" rtlCol="0">
            <a:spAutoFit/>
          </a:bodyPr>
          <a:lstStyle/>
          <a:p>
            <a:r>
              <a:rPr lang="en-US" b="1" dirty="0" smtClean="0">
                <a:solidFill>
                  <a:schemeClr val="accent6">
                    <a:lumMod val="75000"/>
                  </a:schemeClr>
                </a:solidFill>
                <a:latin typeface="Times New Roman" panose="02020603050405020304" pitchFamily="18" charset="0"/>
                <a:cs typeface="Times New Roman" panose="02020603050405020304" pitchFamily="18" charset="0"/>
              </a:rPr>
              <a:t>7. CƠ CHẾ ƯU ĐÃI ĐỐI VỚI CĐT </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63)</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B08B55D5-3316-4476-B65F-2C6638788D4F}"/>
              </a:ext>
            </a:extLst>
          </p:cNvPr>
          <p:cNvSpPr txBox="1"/>
          <p:nvPr/>
        </p:nvSpPr>
        <p:spPr>
          <a:xfrm>
            <a:off x="982980" y="1390932"/>
            <a:ext cx="2941320" cy="1384995"/>
          </a:xfrm>
          <a:prstGeom prst="rect">
            <a:avLst/>
          </a:prstGeom>
          <a:solidFill>
            <a:srgbClr val="FFC475"/>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err="1">
                <a:latin typeface="Times New Roman" panose="02020603050405020304" pitchFamily="18" charset="0"/>
                <a:cs typeface="Times New Roman" panose="02020603050405020304" pitchFamily="18" charset="0"/>
              </a:rPr>
              <a:t>Miễn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 khoản 1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63 của </a:t>
            </a:r>
            <a:r>
              <a:rPr lang="en-US" dirty="0" err="1">
                <a:latin typeface="Times New Roman" panose="02020603050405020304" pitchFamily="18" charset="0"/>
                <a:cs typeface="Times New Roman" panose="02020603050405020304" pitchFamily="18" charset="0"/>
              </a:rPr>
              <a:t>Luật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ở 2023 </a:t>
            </a:r>
            <a:r>
              <a:rPr lang="en-US" b="1" u="sng" dirty="0" err="1">
                <a:latin typeface="Times New Roman" panose="02020603050405020304" pitchFamily="18" charset="0"/>
                <a:cs typeface="Times New Roman" panose="02020603050405020304" pitchFamily="18" charset="0"/>
              </a:rPr>
              <a:t>trong</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phạm</a:t>
            </a:r>
            <a:r>
              <a:rPr lang="en-US" b="1" u="sng" dirty="0">
                <a:latin typeface="Times New Roman" panose="02020603050405020304" pitchFamily="18" charset="0"/>
                <a:cs typeface="Times New Roman" panose="02020603050405020304" pitchFamily="18" charset="0"/>
              </a:rPr>
              <a:t> vi </a:t>
            </a:r>
            <a:r>
              <a:rPr lang="en-US" b="1" u="sng" dirty="0" err="1">
                <a:latin typeface="Times New Roman" panose="02020603050405020304" pitchFamily="18" charset="0"/>
                <a:cs typeface="Times New Roman" panose="02020603050405020304" pitchFamily="18" charset="0"/>
              </a:rPr>
              <a:t>dự</a:t>
            </a:r>
            <a:r>
              <a:rPr lang="en-US" b="1" u="sng" dirty="0">
                <a:latin typeface="Times New Roman" panose="02020603050405020304" pitchFamily="18" charset="0"/>
                <a:cs typeface="Times New Roman" panose="02020603050405020304" pitchFamily="18" charset="0"/>
              </a:rPr>
              <a:t> án </a:t>
            </a:r>
            <a:r>
              <a:rPr lang="en-US" b="1" u="sng" dirty="0" err="1">
                <a:latin typeface="Times New Roman" panose="02020603050405020304" pitchFamily="18" charset="0"/>
                <a:cs typeface="Times New Roman" panose="02020603050405020304" pitchFamily="18" charset="0"/>
              </a:rPr>
              <a:t>theo</a:t>
            </a:r>
            <a:r>
              <a:rPr lang="en-US" b="1" u="sng" dirty="0">
                <a:latin typeface="Times New Roman" panose="02020603050405020304" pitchFamily="18" charset="0"/>
                <a:cs typeface="Times New Roman" panose="02020603050405020304" pitchFamily="18" charset="0"/>
              </a:rPr>
              <a:t> QHCT </a:t>
            </a:r>
            <a:r>
              <a:rPr lang="en-US" b="1" u="sng" dirty="0" err="1">
                <a:latin typeface="Times New Roman" panose="02020603050405020304" pitchFamily="18" charset="0"/>
                <a:cs typeface="Times New Roman" panose="02020603050405020304" pitchFamily="18" charset="0"/>
              </a:rPr>
              <a:t>được</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duyệt</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hoặc</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chấp</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thuận</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chủ</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trương</a:t>
            </a:r>
            <a:r>
              <a:rPr lang="en-US" b="1" u="sng" dirty="0">
                <a:latin typeface="Times New Roman" panose="02020603050405020304" pitchFamily="18" charset="0"/>
                <a:cs typeface="Times New Roman" panose="02020603050405020304" pitchFamily="18" charset="0"/>
              </a:rPr>
              <a:t> đầu </a:t>
            </a:r>
            <a:r>
              <a:rPr lang="en-US" b="1" u="sng" dirty="0" err="1">
                <a:latin typeface="Times New Roman" panose="02020603050405020304" pitchFamily="18" charset="0"/>
                <a:cs typeface="Times New Roman" panose="02020603050405020304" pitchFamily="18" charset="0"/>
              </a:rPr>
              <a:t>tư</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dự</a:t>
            </a:r>
            <a:r>
              <a:rPr lang="en-US" b="1" u="sng" dirty="0">
                <a:latin typeface="Times New Roman" panose="02020603050405020304" pitchFamily="18" charset="0"/>
                <a:cs typeface="Times New Roman" panose="02020603050405020304" pitchFamily="18" charset="0"/>
              </a:rPr>
              <a:t> án</a:t>
            </a:r>
          </a:p>
        </p:txBody>
      </p:sp>
      <p:sp>
        <p:nvSpPr>
          <p:cNvPr id="4" name="TextBox 3">
            <a:extLst>
              <a:ext uri="{FF2B5EF4-FFF2-40B4-BE49-F238E27FC236}">
                <a16:creationId xmlns="" xmlns:a16="http://schemas.microsoft.com/office/drawing/2014/main" id="{26A9D602-A3A0-4702-A41C-A80DF2AE6DB8}"/>
              </a:ext>
            </a:extLst>
          </p:cNvPr>
          <p:cNvSpPr txBox="1"/>
          <p:nvPr/>
        </p:nvSpPr>
        <p:spPr>
          <a:xfrm>
            <a:off x="5334000" y="777146"/>
            <a:ext cx="2827020" cy="307777"/>
          </a:xfrm>
          <a:prstGeom prst="rect">
            <a:avLst/>
          </a:prstGeo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xây dựng </a:t>
            </a:r>
            <a:r>
              <a:rPr lang="en-US" dirty="0" err="1">
                <a:latin typeface="Times New Roman" panose="02020603050405020304" pitchFamily="18" charset="0"/>
                <a:cs typeface="Times New Roman" panose="02020603050405020304" pitchFamily="18" charset="0"/>
              </a:rPr>
              <a:t>chung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hữu</a:t>
            </a:r>
            <a:r>
              <a:rPr lang="en-US" dirty="0">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 xmlns:a16="http://schemas.microsoft.com/office/drawing/2014/main" id="{339AC1CD-F5FD-41BB-9A47-383E1406ED24}"/>
              </a:ext>
            </a:extLst>
          </p:cNvPr>
          <p:cNvSpPr txBox="1"/>
          <p:nvPr/>
        </p:nvSpPr>
        <p:spPr>
          <a:xfrm>
            <a:off x="5334000" y="1397435"/>
            <a:ext cx="2827020" cy="523220"/>
          </a:xfrm>
          <a:prstGeom prst="rect">
            <a:avLst/>
          </a:prstGeom>
          <a:solidFill>
            <a:schemeClr val="bg2">
              <a:lumMod val="9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xây dựng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riêng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hữu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nếu</a:t>
            </a:r>
            <a:r>
              <a:rPr lang="en-US" dirty="0">
                <a:latin typeface="Times New Roman" panose="02020603050405020304" pitchFamily="18" charset="0"/>
                <a:cs typeface="Times New Roman" panose="02020603050405020304" pitchFamily="18" charset="0"/>
              </a:rPr>
              <a:t> có) </a:t>
            </a:r>
          </a:p>
        </p:txBody>
      </p:sp>
      <p:sp>
        <p:nvSpPr>
          <p:cNvPr id="6" name="TextBox 5">
            <a:extLst>
              <a:ext uri="{FF2B5EF4-FFF2-40B4-BE49-F238E27FC236}">
                <a16:creationId xmlns="" xmlns:a16="http://schemas.microsoft.com/office/drawing/2014/main" id="{636F01F3-87D1-4A02-B80A-CA6E3B94A40A}"/>
              </a:ext>
            </a:extLst>
          </p:cNvPr>
          <p:cNvSpPr txBox="1"/>
          <p:nvPr/>
        </p:nvSpPr>
        <p:spPr>
          <a:xfrm>
            <a:off x="5334000" y="2316228"/>
            <a:ext cx="2827020" cy="738664"/>
          </a:xfrm>
          <a:prstGeom prst="rect">
            <a:avLst/>
          </a:prstGeom>
          <a:solidFill>
            <a:srgbClr val="FFFF00"/>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xây dựng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cộng</a:t>
            </a:r>
            <a:r>
              <a:rPr lang="en-US" dirty="0">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 xmlns:a16="http://schemas.microsoft.com/office/drawing/2014/main" id="{195C75C5-CA84-44B5-BD8E-788AE2E55FCF}"/>
              </a:ext>
            </a:extLst>
          </p:cNvPr>
          <p:cNvSpPr txBox="1"/>
          <p:nvPr/>
        </p:nvSpPr>
        <p:spPr>
          <a:xfrm>
            <a:off x="5334000" y="3386767"/>
            <a:ext cx="2827020" cy="738664"/>
          </a:xfrm>
          <a:prstGeom prst="rect">
            <a:avLst/>
          </a:prstGeom>
          <a:solidFill>
            <a:srgbClr val="BAE18F"/>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xây dựng có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HTKT, GT, HTXH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có </a:t>
            </a:r>
            <a:r>
              <a:rPr lang="en-US" dirty="0" err="1">
                <a:latin typeface="Times New Roman" panose="02020603050405020304" pitchFamily="18" charset="0"/>
                <a:cs typeface="Times New Roman" panose="02020603050405020304" pitchFamily="18" charset="0"/>
              </a:rPr>
              <a:t>tài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a:t>
            </a:r>
          </a:p>
        </p:txBody>
      </p:sp>
      <p:sp>
        <p:nvSpPr>
          <p:cNvPr id="18" name="TextBox 17">
            <a:extLst>
              <a:ext uri="{FF2B5EF4-FFF2-40B4-BE49-F238E27FC236}">
                <a16:creationId xmlns="" xmlns:a16="http://schemas.microsoft.com/office/drawing/2014/main" id="{AD0D8238-2CBD-4324-8786-87DFD35DF128}"/>
              </a:ext>
            </a:extLst>
          </p:cNvPr>
          <p:cNvSpPr txBox="1"/>
          <p:nvPr/>
        </p:nvSpPr>
        <p:spPr>
          <a:xfrm>
            <a:off x="784860" y="4324883"/>
            <a:ext cx="7376160" cy="523220"/>
          </a:xfrm>
          <a:prstGeom prst="rect">
            <a:avLst/>
          </a:prstGeom>
          <a:noFill/>
        </p:spPr>
        <p:txBody>
          <a:bodyPr wrap="square" rtlCol="0">
            <a:spAutoFit/>
          </a:bodyPr>
          <a:lstStyle/>
          <a:p>
            <a:r>
              <a:rPr lang="vi-VN" dirty="0">
                <a:solidFill>
                  <a:srgbClr val="000000"/>
                </a:solidFill>
                <a:effectLst/>
                <a:latin typeface="Times New Roman" panose="02020603050405020304" pitchFamily="18" charset="0"/>
                <a:cs typeface="Times New Roman" panose="02020603050405020304" pitchFamily="18" charset="0"/>
              </a:rPr>
              <a:t>Chủ đầu tư không phải thực hiện thủ tục xác định giá đất, tính tiền sử dụng đất, tiền thuê đất được miễn và không phải thực hiện thủ tục đề nghị miễn tiền sử dụng đất, tiền thuê đất</a:t>
            </a:r>
            <a:r>
              <a:rPr lang="en-US" dirty="0">
                <a:solidFill>
                  <a:srgbClr val="000000"/>
                </a:solidFill>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 xmlns:a16="http://schemas.microsoft.com/office/drawing/2014/main" id="{BA3904AD-A815-478E-B7F3-E39E618FEB51}"/>
              </a:ext>
            </a:extLst>
          </p:cNvPr>
          <p:cNvSpPr txBox="1"/>
          <p:nvPr/>
        </p:nvSpPr>
        <p:spPr>
          <a:xfrm>
            <a:off x="960120" y="3107802"/>
            <a:ext cx="2964180"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200" b="1" i="1" dirty="0" err="1">
                <a:latin typeface="Times New Roman" panose="02020603050405020304" pitchFamily="18" charset="0"/>
                <a:cs typeface="Times New Roman" panose="02020603050405020304" pitchFamily="18" charset="0"/>
              </a:rPr>
              <a:t>Lưu</a:t>
            </a:r>
            <a:r>
              <a:rPr lang="en-US" sz="1200" b="1" i="1" dirty="0">
                <a:latin typeface="Times New Roman" panose="02020603050405020304" pitchFamily="18" charset="0"/>
                <a:cs typeface="Times New Roman" panose="02020603050405020304" pitchFamily="18" charset="0"/>
              </a:rPr>
              <a:t> ý:</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trường</a:t>
            </a:r>
            <a:r>
              <a:rPr lang="en-US" sz="1200" i="1" dirty="0">
                <a:latin typeface="Times New Roman" panose="02020603050405020304" pitchFamily="18" charset="0"/>
                <a:cs typeface="Times New Roman" panose="02020603050405020304" pitchFamily="18" charset="0"/>
              </a:rPr>
              <a:t> hợp </a:t>
            </a:r>
            <a:r>
              <a:rPr lang="en-US" sz="1200" i="1" dirty="0" err="1">
                <a:latin typeface="Times New Roman" panose="02020603050405020304" pitchFamily="18" charset="0"/>
                <a:cs typeface="Times New Roman" panose="02020603050405020304" pitchFamily="18" charset="0"/>
              </a:rPr>
              <a:t>điều</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chỉnh</a:t>
            </a:r>
            <a:r>
              <a:rPr lang="en-US" sz="1200" i="1" dirty="0">
                <a:latin typeface="Times New Roman" panose="02020603050405020304" pitchFamily="18" charset="0"/>
                <a:cs typeface="Times New Roman" panose="02020603050405020304" pitchFamily="18" charset="0"/>
              </a:rPr>
              <a:t> QHCT </a:t>
            </a:r>
            <a:r>
              <a:rPr lang="en-US" sz="1200" i="1" dirty="0" err="1">
                <a:latin typeface="Times New Roman" panose="02020603050405020304" pitchFamily="18" charset="0"/>
                <a:cs typeface="Times New Roman" panose="02020603050405020304" pitchFamily="18" charset="0"/>
              </a:rPr>
              <a:t>sau</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khi</a:t>
            </a:r>
            <a:r>
              <a:rPr lang="en-US" sz="1200" i="1" dirty="0">
                <a:latin typeface="Times New Roman" panose="02020603050405020304" pitchFamily="18" charset="0"/>
                <a:cs typeface="Times New Roman" panose="02020603050405020304" pitchFamily="18" charset="0"/>
              </a:rPr>
              <a:t> đã </a:t>
            </a:r>
            <a:r>
              <a:rPr lang="en-US" sz="1200" i="1" dirty="0" err="1">
                <a:latin typeface="Times New Roman" panose="02020603050405020304" pitchFamily="18" charset="0"/>
                <a:cs typeface="Times New Roman" panose="02020603050405020304" pitchFamily="18" charset="0"/>
              </a:rPr>
              <a:t>lựa</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chọn</a:t>
            </a:r>
            <a:r>
              <a:rPr lang="en-US" sz="1200" i="1" dirty="0">
                <a:latin typeface="Times New Roman" panose="02020603050405020304" pitchFamily="18" charset="0"/>
                <a:cs typeface="Times New Roman" panose="02020603050405020304" pitchFamily="18" charset="0"/>
              </a:rPr>
              <a:t> CĐT </a:t>
            </a:r>
            <a:r>
              <a:rPr lang="en-US" sz="1200" i="1" dirty="0" err="1">
                <a:latin typeface="Times New Roman" panose="02020603050405020304" pitchFamily="18" charset="0"/>
                <a:cs typeface="Times New Roman" panose="02020603050405020304" pitchFamily="18" charset="0"/>
              </a:rPr>
              <a:t>làm</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tăng</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hệ</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số</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sử</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dụng</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đất</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thì</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phải</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nộp</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nghĩa</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vụ</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tài</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chính</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bổ</a:t>
            </a:r>
            <a:r>
              <a:rPr lang="en-US" sz="1200" i="1" dirty="0">
                <a:latin typeface="Times New Roman" panose="02020603050405020304" pitchFamily="18" charset="0"/>
                <a:cs typeface="Times New Roman" panose="02020603050405020304" pitchFamily="18" charset="0"/>
              </a:rPr>
              <a:t> sung.  </a:t>
            </a:r>
          </a:p>
        </p:txBody>
      </p:sp>
      <p:cxnSp>
        <p:nvCxnSpPr>
          <p:cNvPr id="33" name="Straight Arrow Connector 32">
            <a:extLst>
              <a:ext uri="{FF2B5EF4-FFF2-40B4-BE49-F238E27FC236}">
                <a16:creationId xmlns="" xmlns:a16="http://schemas.microsoft.com/office/drawing/2014/main" id="{6E9A9838-4C0E-4BB7-99C0-A2C34B5CC364}"/>
              </a:ext>
            </a:extLst>
          </p:cNvPr>
          <p:cNvCxnSpPr>
            <a:stCxn id="3" idx="2"/>
          </p:cNvCxnSpPr>
          <p:nvPr/>
        </p:nvCxnSpPr>
        <p:spPr>
          <a:xfrm>
            <a:off x="2453640" y="2775927"/>
            <a:ext cx="0" cy="331875"/>
          </a:xfrm>
          <a:prstGeom prst="straightConnector1">
            <a:avLst/>
          </a:prstGeom>
          <a:ln>
            <a:solidFill>
              <a:srgbClr val="FF0000"/>
            </a:solidFill>
            <a:tailEnd type="triangle"/>
          </a:ln>
        </p:spPr>
        <p:style>
          <a:lnRef idx="1">
            <a:schemeClr val="accent4"/>
          </a:lnRef>
          <a:fillRef idx="0">
            <a:schemeClr val="accent4"/>
          </a:fillRef>
          <a:effectRef idx="0">
            <a:schemeClr val="accent4"/>
          </a:effectRef>
          <a:fontRef idx="minor">
            <a:schemeClr val="tx1"/>
          </a:fontRef>
        </p:style>
      </p:cxnSp>
      <p:sp>
        <p:nvSpPr>
          <p:cNvPr id="16" name="Google Shape;436;p41"/>
          <p:cNvSpPr txBox="1">
            <a:spLocks/>
          </p:cNvSpPr>
          <p:nvPr/>
        </p:nvSpPr>
        <p:spPr>
          <a:xfrm>
            <a:off x="0" y="12031"/>
            <a:ext cx="9144000" cy="44220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1800" b="1" dirty="0" smtClean="0">
                <a:solidFill>
                  <a:srgbClr val="FF0000"/>
                </a:solidFill>
                <a:latin typeface="Times New Roman" panose="02020603050405020304" pitchFamily="18" charset="0"/>
                <a:cs typeface="Times New Roman" panose="02020603050405020304" pitchFamily="18" charset="0"/>
              </a:rPr>
              <a:t>05</a:t>
            </a:r>
            <a:r>
              <a:rPr lang="vi-VN" sz="1800" b="1" dirty="0" smtClean="0">
                <a:solidFill>
                  <a:srgbClr val="ED2727"/>
                </a:solidFill>
                <a:latin typeface="Times New Roman" panose="02020603050405020304" pitchFamily="18" charset="0"/>
                <a:cs typeface="Times New Roman" panose="02020603050405020304" pitchFamily="18" charset="0"/>
              </a:rPr>
              <a:t>. VỀ CẢI TẠO, XÂY DỰNG LẠI NHÀ CHUNG CƯ</a:t>
            </a:r>
            <a:endParaRPr lang="vi-VN" sz="1800" b="1" dirty="0">
              <a:solidFill>
                <a:srgbClr val="ED2727"/>
              </a:solidFill>
            </a:endParaRPr>
          </a:p>
        </p:txBody>
      </p:sp>
      <p:cxnSp>
        <p:nvCxnSpPr>
          <p:cNvPr id="9" name="Elbow Connector 8"/>
          <p:cNvCxnSpPr>
            <a:stCxn id="3" idx="3"/>
            <a:endCxn id="4" idx="1"/>
          </p:cNvCxnSpPr>
          <p:nvPr/>
        </p:nvCxnSpPr>
        <p:spPr>
          <a:xfrm flipV="1">
            <a:off x="3924300" y="931035"/>
            <a:ext cx="1409700" cy="1152395"/>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3" idx="3"/>
            <a:endCxn id="5" idx="1"/>
          </p:cNvCxnSpPr>
          <p:nvPr/>
        </p:nvCxnSpPr>
        <p:spPr>
          <a:xfrm flipV="1">
            <a:off x="3924300" y="1659045"/>
            <a:ext cx="1409700" cy="424385"/>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3" idx="3"/>
            <a:endCxn id="6" idx="1"/>
          </p:cNvCxnSpPr>
          <p:nvPr/>
        </p:nvCxnSpPr>
        <p:spPr>
          <a:xfrm>
            <a:off x="3924300" y="2083430"/>
            <a:ext cx="1409700" cy="602130"/>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3" idx="3"/>
            <a:endCxn id="8" idx="1"/>
          </p:cNvCxnSpPr>
          <p:nvPr/>
        </p:nvCxnSpPr>
        <p:spPr>
          <a:xfrm>
            <a:off x="3924300" y="2083430"/>
            <a:ext cx="1409700" cy="1672669"/>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530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A0F5685C-6196-46F5-B9D2-32FC56D730FC}"/>
              </a:ext>
            </a:extLst>
          </p:cNvPr>
          <p:cNvSpPr txBox="1"/>
          <p:nvPr/>
        </p:nvSpPr>
        <p:spPr>
          <a:xfrm>
            <a:off x="260486" y="2075140"/>
            <a:ext cx="2512423" cy="1169551"/>
          </a:xfrm>
          <a:prstGeom prst="rect">
            <a:avLst/>
          </a:prstGeom>
          <a:noFill/>
        </p:spPr>
        <p:txBody>
          <a:bodyPr wrap="square">
            <a:spAutoFit/>
          </a:bodyPr>
          <a:lstStyle/>
          <a:p>
            <a:pPr algn="ctr"/>
            <a:r>
              <a:rPr lang="en" b="1" dirty="0" smtClean="0">
                <a:solidFill>
                  <a:srgbClr val="FF0000"/>
                </a:solidFill>
                <a:latin typeface="Times New Roman" panose="02020603050405020304" pitchFamily="18" charset="0"/>
                <a:cs typeface="Times New Roman" panose="02020603050405020304" pitchFamily="18" charset="0"/>
              </a:rPr>
              <a:t>ƯU ĐÃI KINH DOANH CĂN HỘ, PHẦN DIỆN TÍCH THƯƠNG MẠI DỊCH VỤ </a:t>
            </a:r>
          </a:p>
          <a:p>
            <a:pPr algn="ctr"/>
            <a:r>
              <a:rPr lang="en" dirty="0" smtClean="0">
                <a:solidFill>
                  <a:srgbClr val="FF0000"/>
                </a:solidFill>
                <a:latin typeface="Times New Roman" panose="02020603050405020304" pitchFamily="18" charset="0"/>
                <a:cs typeface="Times New Roman" panose="02020603050405020304" pitchFamily="18" charset="0"/>
              </a:rPr>
              <a:t>(</a:t>
            </a:r>
            <a:r>
              <a:rPr lang="en" dirty="0">
                <a:solidFill>
                  <a:srgbClr val="FF0000"/>
                </a:solidFill>
                <a:latin typeface="Times New Roman" panose="02020603050405020304" pitchFamily="18" charset="0"/>
                <a:cs typeface="Times New Roman" panose="02020603050405020304" pitchFamily="18" charset="0"/>
              </a:rPr>
              <a:t>Điều 40 Nghị định 98/2024/NĐ-CP)</a:t>
            </a:r>
            <a:endParaRPr lang="en-US" dirty="0">
              <a:solidFill>
                <a:srgbClr val="FF0000"/>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 xmlns:a16="http://schemas.microsoft.com/office/drawing/2014/main" id="{F7BD295E-2D47-486F-978C-69E519CC7F03}"/>
              </a:ext>
            </a:extLst>
          </p:cNvPr>
          <p:cNvCxnSpPr/>
          <p:nvPr/>
        </p:nvCxnSpPr>
        <p:spPr>
          <a:xfrm>
            <a:off x="2925566" y="671119"/>
            <a:ext cx="0" cy="4100942"/>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 xmlns:a16="http://schemas.microsoft.com/office/drawing/2014/main" id="{50D749F3-EF92-487D-870C-E0B6D5427A8A}"/>
              </a:ext>
            </a:extLst>
          </p:cNvPr>
          <p:cNvSpPr txBox="1"/>
          <p:nvPr/>
        </p:nvSpPr>
        <p:spPr>
          <a:xfrm>
            <a:off x="3230879" y="602695"/>
            <a:ext cx="5189215" cy="523220"/>
          </a:xfrm>
          <a:prstGeom prst="rect">
            <a:avLst/>
          </a:prstGeom>
          <a:noFill/>
        </p:spPr>
        <p:txBody>
          <a:bodyPr wrap="square" rtlCol="0">
            <a:spAutoFit/>
          </a:bodyPr>
          <a:lstStyle/>
          <a:p>
            <a:r>
              <a:rPr lang="en-US" b="1" dirty="0" err="1">
                <a:solidFill>
                  <a:srgbClr val="FF0000"/>
                </a:solidFill>
                <a:latin typeface="Times New Roman" panose="02020603050405020304" pitchFamily="18" charset="0"/>
                <a:cs typeface="Times New Roman" panose="02020603050405020304" pitchFamily="18" charset="0"/>
              </a:rPr>
              <a:t>Căn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hộ</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dôi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dư</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sau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khi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bố</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trí</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tái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định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cư</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được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kinh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doanh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theo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giá</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thương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mại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và</a:t>
            </a:r>
            <a:r>
              <a:rPr lang="en-US" b="1" dirty="0">
                <a:solidFill>
                  <a:srgbClr val="FF0000"/>
                </a:solidFill>
                <a:latin typeface="Times New Roman" panose="02020603050405020304" pitchFamily="18" charset="0"/>
                <a:cs typeface="Times New Roman" panose="02020603050405020304" pitchFamily="18" charset="0"/>
              </a:rPr>
              <a:t> không </a:t>
            </a:r>
            <a:r>
              <a:rPr lang="en-US" b="1" dirty="0" err="1">
                <a:solidFill>
                  <a:srgbClr val="FF0000"/>
                </a:solidFill>
                <a:latin typeface="Times New Roman" panose="02020603050405020304" pitchFamily="18" charset="0"/>
                <a:cs typeface="Times New Roman" panose="02020603050405020304" pitchFamily="18" charset="0"/>
              </a:rPr>
              <a:t>phải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nộp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tiền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sử</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dụng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đất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khi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bán</a:t>
            </a:r>
            <a:r>
              <a:rPr lang="en-US" b="1" dirty="0">
                <a:solidFill>
                  <a:srgbClr val="FF0000"/>
                </a:solidFill>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 xmlns:a16="http://schemas.microsoft.com/office/drawing/2014/main" id="{0C34CFFC-C472-403E-912C-7672A3BD0FD9}"/>
              </a:ext>
            </a:extLst>
          </p:cNvPr>
          <p:cNvSpPr txBox="1"/>
          <p:nvPr/>
        </p:nvSpPr>
        <p:spPr>
          <a:xfrm>
            <a:off x="3535703" y="1124267"/>
            <a:ext cx="4808197" cy="2031325"/>
          </a:xfrm>
          <a:prstGeom prst="rect">
            <a:avLst/>
          </a:prstGeom>
          <a:noFill/>
        </p:spPr>
        <p:txBody>
          <a:bodyPr wrap="square" rtlCol="0">
            <a:spAutoFit/>
          </a:bodyPr>
          <a:lstStyle/>
          <a:p>
            <a:pPr algn="just"/>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Căn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hộ</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dirty="0">
                <a:solidFill>
                  <a:schemeClr val="accent6">
                    <a:lumMod val="75000"/>
                  </a:schemeClr>
                </a:solidFill>
                <a:latin typeface="Times New Roman" panose="02020603050405020304" pitchFamily="18" charset="0"/>
                <a:cs typeface="Times New Roman" panose="02020603050405020304" pitchFamily="18" charset="0"/>
              </a:rPr>
              <a:t> xây dựng </a:t>
            </a:r>
            <a:r>
              <a:rPr lang="en-US" dirty="0" err="1">
                <a:solidFill>
                  <a:schemeClr val="accent6">
                    <a:lumMod val="75000"/>
                  </a:schemeClr>
                </a:solidFill>
                <a:latin typeface="Times New Roman" panose="02020603050405020304" pitchFamily="18" charset="0"/>
                <a:cs typeface="Times New Roman" panose="02020603050405020304" pitchFamily="18" charset="0"/>
              </a:rPr>
              <a:t>thêm</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để</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kinh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doanh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nb-NO" dirty="0">
                <a:solidFill>
                  <a:schemeClr val="accent6">
                    <a:lumMod val="75000"/>
                  </a:schemeClr>
                </a:solidFill>
                <a:latin typeface="Times New Roman" panose="02020603050405020304" pitchFamily="18" charset="0"/>
                <a:cs typeface="Times New Roman" panose="02020603050405020304" pitchFamily="18" charset="0"/>
              </a:rPr>
              <a:t>theo quy hoạch sở hữu, người được duyệt; </a:t>
            </a:r>
          </a:p>
          <a:p>
            <a:pPr algn="just"/>
            <a:r>
              <a:rPr lang="nb-NO" dirty="0">
                <a:solidFill>
                  <a:schemeClr val="accent6">
                    <a:lumMod val="75000"/>
                  </a:schemeClr>
                </a:solidFill>
                <a:latin typeface="Times New Roman" panose="02020603050405020304" pitchFamily="18" charset="0"/>
                <a:cs typeface="Times New Roman" panose="02020603050405020304" pitchFamily="18" charset="0"/>
              </a:rPr>
              <a:t>- Căn hộ thuộc diện phải bố trí tái định cư nhưng chủ sở hữu nhận bồi thường bằng tiền theo phương án bồi thường, tái định cư đã được phê duyệt; </a:t>
            </a:r>
          </a:p>
          <a:p>
            <a:pPr algn="just"/>
            <a:r>
              <a:rPr lang="nb-NO" dirty="0">
                <a:solidFill>
                  <a:schemeClr val="accent6">
                    <a:lumMod val="75000"/>
                  </a:schemeClr>
                </a:solidFill>
                <a:latin typeface="Times New Roman" panose="02020603050405020304" pitchFamily="18" charset="0"/>
                <a:cs typeface="Times New Roman" panose="02020603050405020304" pitchFamily="18" charset="0"/>
              </a:rPr>
              <a:t>- Căn hộ thuộc diện phải bố trí tái định cư theo phương án bồi thường, tái định cư đã được phê duyệt nhưng chủ sở hữu không mua phần diện tích chênh lệch hoặc trường hợp chủ sở hữu đã được bố trí tái định cư sang địa điểm khác</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 xmlns:a16="http://schemas.microsoft.com/office/drawing/2014/main" id="{EB63EC23-FC41-41D1-8955-13D75E7FC040}"/>
              </a:ext>
            </a:extLst>
          </p:cNvPr>
          <p:cNvSpPr txBox="1"/>
          <p:nvPr/>
        </p:nvSpPr>
        <p:spPr>
          <a:xfrm>
            <a:off x="3230879" y="3244691"/>
            <a:ext cx="5189215" cy="523220"/>
          </a:xfrm>
          <a:prstGeom prst="rect">
            <a:avLst/>
          </a:prstGeom>
          <a:noFill/>
        </p:spPr>
        <p:txBody>
          <a:bodyPr wrap="square" rtlCol="0">
            <a:spAutoFit/>
          </a:bodyPr>
          <a:lstStyle/>
          <a:p>
            <a:r>
              <a:rPr lang="en-US" b="1" dirty="0" err="1">
                <a:solidFill>
                  <a:srgbClr val="FF0000"/>
                </a:solidFill>
                <a:latin typeface="Times New Roman" panose="02020603050405020304" pitchFamily="18" charset="0"/>
                <a:cs typeface="Times New Roman" panose="02020603050405020304" pitchFamily="18" charset="0"/>
              </a:rPr>
              <a:t>Diện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tích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kinh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doanh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dịch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vụ</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thương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mại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các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công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trình</a:t>
            </a:r>
            <a:r>
              <a:rPr lang="en-US" b="1" dirty="0">
                <a:solidFill>
                  <a:srgbClr val="FF0000"/>
                </a:solidFill>
                <a:latin typeface="Times New Roman" panose="02020603050405020304" pitchFamily="18" charset="0"/>
                <a:cs typeface="Times New Roman" panose="02020603050405020304" pitchFamily="18" charset="0"/>
              </a:rPr>
              <a:t> xây dựng </a:t>
            </a:r>
            <a:r>
              <a:rPr lang="en-US" b="1" dirty="0" err="1">
                <a:solidFill>
                  <a:srgbClr val="FF0000"/>
                </a:solidFill>
                <a:latin typeface="Times New Roman" panose="02020603050405020304" pitchFamily="18" charset="0"/>
                <a:cs typeface="Times New Roman" panose="02020603050405020304" pitchFamily="18" charset="0"/>
              </a:rPr>
              <a:t>khác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nếu</a:t>
            </a:r>
            <a:r>
              <a:rPr lang="en-US" b="1" dirty="0">
                <a:solidFill>
                  <a:srgbClr val="FF0000"/>
                </a:solidFill>
                <a:latin typeface="Times New Roman" panose="02020603050405020304" pitchFamily="18" charset="0"/>
                <a:cs typeface="Times New Roman" panose="02020603050405020304" pitchFamily="18" charset="0"/>
              </a:rPr>
              <a:t> có)</a:t>
            </a:r>
          </a:p>
        </p:txBody>
      </p:sp>
      <p:sp>
        <p:nvSpPr>
          <p:cNvPr id="14" name="TextBox 13">
            <a:extLst>
              <a:ext uri="{FF2B5EF4-FFF2-40B4-BE49-F238E27FC236}">
                <a16:creationId xmlns="" xmlns:a16="http://schemas.microsoft.com/office/drawing/2014/main" id="{F9BF811F-F96F-42A4-8297-AE038DE614C6}"/>
              </a:ext>
            </a:extLst>
          </p:cNvPr>
          <p:cNvSpPr txBox="1"/>
          <p:nvPr/>
        </p:nvSpPr>
        <p:spPr>
          <a:xfrm>
            <a:off x="3611898" y="3799031"/>
            <a:ext cx="4655809" cy="954107"/>
          </a:xfrm>
          <a:prstGeom prst="rect">
            <a:avLst/>
          </a:prstGeom>
          <a:noFill/>
        </p:spPr>
        <p:txBody>
          <a:bodyPr wrap="square" rtlCol="0">
            <a:spAutoFit/>
          </a:bodyPr>
          <a:lstStyle/>
          <a:p>
            <a:pPr algn="just"/>
            <a:r>
              <a:rPr lang="en-US"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kinh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doanh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dịch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vụ</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thương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mại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theo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hoạch</a:t>
            </a:r>
            <a:r>
              <a:rPr lang="en-US" dirty="0">
                <a:solidFill>
                  <a:schemeClr val="accent6">
                    <a:lumMod val="75000"/>
                  </a:schemeClr>
                </a:solidFill>
                <a:latin typeface="Times New Roman" panose="02020603050405020304" pitchFamily="18" charset="0"/>
                <a:cs typeface="Times New Roman" panose="02020603050405020304" pitchFamily="18" charset="0"/>
              </a:rPr>
              <a:t>/</a:t>
            </a:r>
            <a:r>
              <a:rPr lang="en-US" dirty="0" err="1">
                <a:solidFill>
                  <a:schemeClr val="accent6">
                    <a:lumMod val="75000"/>
                  </a:schemeClr>
                </a:solidFill>
                <a:latin typeface="Times New Roman" panose="02020603050405020304" pitchFamily="18" charset="0"/>
                <a:cs typeface="Times New Roman" panose="02020603050405020304" pitchFamily="18" charset="0"/>
              </a:rPr>
              <a:t>chấp</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thuận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chủ</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trương</a:t>
            </a:r>
            <a:r>
              <a:rPr lang="en-US" dirty="0">
                <a:solidFill>
                  <a:schemeClr val="accent6">
                    <a:lumMod val="75000"/>
                  </a:schemeClr>
                </a:solidFill>
                <a:latin typeface="Times New Roman" panose="02020603050405020304" pitchFamily="18" charset="0"/>
                <a:cs typeface="Times New Roman" panose="02020603050405020304" pitchFamily="18" charset="0"/>
              </a:rPr>
              <a:t> đầu </a:t>
            </a:r>
            <a:r>
              <a:rPr lang="en-US" dirty="0" err="1">
                <a:solidFill>
                  <a:schemeClr val="accent6">
                    <a:lumMod val="75000"/>
                  </a:schemeClr>
                </a:solidFill>
                <a:latin typeface="Times New Roman" panose="02020603050405020304" pitchFamily="18" charset="0"/>
                <a:cs typeface="Times New Roman" panose="02020603050405020304" pitchFamily="18" charset="0"/>
              </a:rPr>
              <a:t>tư</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phê</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duyệt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trường</a:t>
            </a:r>
            <a:r>
              <a:rPr lang="en-US" dirty="0">
                <a:solidFill>
                  <a:schemeClr val="accent6">
                    <a:lumMod val="75000"/>
                  </a:schemeClr>
                </a:solidFill>
                <a:latin typeface="Times New Roman" panose="02020603050405020304" pitchFamily="18" charset="0"/>
                <a:cs typeface="Times New Roman" panose="02020603050405020304" pitchFamily="18" charset="0"/>
              </a:rPr>
              <a:t> hợp </a:t>
            </a:r>
            <a:r>
              <a:rPr lang="en-US" dirty="0" err="1">
                <a:solidFill>
                  <a:schemeClr val="accent6">
                    <a:lumMod val="75000"/>
                  </a:schemeClr>
                </a:solidFill>
                <a:latin typeface="Times New Roman" panose="02020603050405020304" pitchFamily="18" charset="0"/>
                <a:cs typeface="Times New Roman" panose="02020603050405020304" pitchFamily="18" charset="0"/>
              </a:rPr>
              <a:t>chuyển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nhượng</a:t>
            </a:r>
            <a:r>
              <a:rPr lang="en-US" dirty="0">
                <a:solidFill>
                  <a:schemeClr val="accent6">
                    <a:lumMod val="75000"/>
                  </a:schemeClr>
                </a:solidFill>
                <a:latin typeface="Times New Roman" panose="02020603050405020304" pitchFamily="18" charset="0"/>
                <a:cs typeface="Times New Roman" panose="02020603050405020304" pitchFamily="18" charset="0"/>
              </a:rPr>
              <a:t>, góp </a:t>
            </a:r>
            <a:r>
              <a:rPr lang="en-US" dirty="0" err="1">
                <a:solidFill>
                  <a:schemeClr val="accent6">
                    <a:lumMod val="75000"/>
                  </a:schemeClr>
                </a:solidFill>
                <a:latin typeface="Times New Roman" panose="02020603050405020304" pitchFamily="18" charset="0"/>
                <a:cs typeface="Times New Roman" panose="02020603050405020304" pitchFamily="18" charset="0"/>
              </a:rPr>
              <a:t>vốn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gắn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với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quyền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sử</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dụng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đất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thì</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phải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thực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hiện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nghĩa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vụ</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tài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chính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theo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của </a:t>
            </a:r>
            <a:r>
              <a:rPr lang="en-US" dirty="0" err="1">
                <a:solidFill>
                  <a:schemeClr val="accent6">
                    <a:lumMod val="75000"/>
                  </a:schemeClr>
                </a:solidFill>
                <a:latin typeface="Times New Roman" panose="02020603050405020304" pitchFamily="18" charset="0"/>
                <a:cs typeface="Times New Roman" panose="02020603050405020304" pitchFamily="18" charset="0"/>
              </a:rPr>
              <a:t>pháp</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luật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đất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đai</a:t>
            </a:r>
            <a:r>
              <a:rPr lang="en-US" dirty="0">
                <a:solidFill>
                  <a:schemeClr val="accent6">
                    <a:lumMod val="75000"/>
                  </a:schemeClr>
                </a:solidFill>
                <a:latin typeface="Times New Roman" panose="02020603050405020304" pitchFamily="18" charset="0"/>
                <a:cs typeface="Times New Roman" panose="02020603050405020304" pitchFamily="18" charset="0"/>
              </a:rPr>
              <a:t>. </a:t>
            </a:r>
          </a:p>
        </p:txBody>
      </p:sp>
      <p:sp>
        <p:nvSpPr>
          <p:cNvPr id="15" name="Google Shape;593;p44">
            <a:extLst>
              <a:ext uri="{FF2B5EF4-FFF2-40B4-BE49-F238E27FC236}">
                <a16:creationId xmlns="" xmlns:a16="http://schemas.microsoft.com/office/drawing/2014/main" id="{C45384DF-FC30-40A9-8DDC-9DEDD7015A73}"/>
              </a:ext>
            </a:extLst>
          </p:cNvPr>
          <p:cNvSpPr txBox="1">
            <a:spLocks/>
          </p:cNvSpPr>
          <p:nvPr/>
        </p:nvSpPr>
        <p:spPr>
          <a:xfrm>
            <a:off x="679729" y="1575490"/>
            <a:ext cx="1673936" cy="4572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2400"/>
            </a:pPr>
            <a:r>
              <a:rPr lang="en" sz="3000" b="1" dirty="0">
                <a:solidFill>
                  <a:srgbClr val="FF0000"/>
                </a:solidFill>
                <a:latin typeface="Lexend Deca"/>
                <a:ea typeface="Lexend Deca"/>
                <a:cs typeface="Lexend Deca"/>
                <a:sym typeface="Lexend Deca"/>
              </a:rPr>
              <a:t>1</a:t>
            </a:r>
          </a:p>
        </p:txBody>
      </p:sp>
      <p:sp>
        <p:nvSpPr>
          <p:cNvPr id="11" name="Google Shape;436;p41"/>
          <p:cNvSpPr txBox="1">
            <a:spLocks/>
          </p:cNvSpPr>
          <p:nvPr/>
        </p:nvSpPr>
        <p:spPr>
          <a:xfrm>
            <a:off x="0" y="12031"/>
            <a:ext cx="9144000" cy="44220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1800" b="1" dirty="0" smtClean="0">
                <a:solidFill>
                  <a:srgbClr val="FF0000"/>
                </a:solidFill>
                <a:latin typeface="Times New Roman" panose="02020603050405020304" pitchFamily="18" charset="0"/>
                <a:cs typeface="Times New Roman" panose="02020603050405020304" pitchFamily="18" charset="0"/>
              </a:rPr>
              <a:t>05</a:t>
            </a:r>
            <a:r>
              <a:rPr lang="vi-VN" sz="1800" b="1" dirty="0" smtClean="0">
                <a:solidFill>
                  <a:srgbClr val="ED2727"/>
                </a:solidFill>
                <a:latin typeface="Times New Roman" panose="02020603050405020304" pitchFamily="18" charset="0"/>
                <a:cs typeface="Times New Roman" panose="02020603050405020304" pitchFamily="18" charset="0"/>
              </a:rPr>
              <a:t>. VỀ CẢI TẠO, XÂY DỰNG LẠI NHÀ CHUNG CƯ</a:t>
            </a:r>
            <a:endParaRPr lang="vi-VN" sz="1800" b="1" dirty="0">
              <a:solidFill>
                <a:srgbClr val="ED2727"/>
              </a:solidFill>
            </a:endParaRPr>
          </a:p>
        </p:txBody>
      </p:sp>
    </p:spTree>
    <p:extLst>
      <p:ext uri="{BB962C8B-B14F-4D97-AF65-F5344CB8AC3E}">
        <p14:creationId xmlns:p14="http://schemas.microsoft.com/office/powerpoint/2010/main" val="42870197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1ED213A1-0CA8-486E-BFD7-BE432ED9312F}"/>
              </a:ext>
            </a:extLst>
          </p:cNvPr>
          <p:cNvSpPr txBox="1"/>
          <p:nvPr/>
        </p:nvSpPr>
        <p:spPr>
          <a:xfrm>
            <a:off x="426722" y="1986974"/>
            <a:ext cx="2569972" cy="954107"/>
          </a:xfrm>
          <a:prstGeom prst="rect">
            <a:avLst/>
          </a:prstGeom>
          <a:noFill/>
        </p:spPr>
        <p:txBody>
          <a:bodyPr wrap="square">
            <a:spAutoFit/>
          </a:bodyPr>
          <a:lstStyle/>
          <a:p>
            <a:pPr algn="ctr"/>
            <a:r>
              <a:rPr lang="en" b="1" dirty="0" smtClean="0">
                <a:solidFill>
                  <a:srgbClr val="FF0000"/>
                </a:solidFill>
                <a:latin typeface="Times New Roman" panose="02020603050405020304" pitchFamily="18" charset="0"/>
                <a:cs typeface="Times New Roman" panose="02020603050405020304" pitchFamily="18" charset="0"/>
              </a:rPr>
              <a:t>ƯU ĐÃI ĐỐI VỚI DỰ ÁN QUY GOM NCC ĐỂ XÂY DỰNG LẠI </a:t>
            </a:r>
          </a:p>
          <a:p>
            <a:pPr algn="ctr"/>
            <a:r>
              <a:rPr lang="en" dirty="0" smtClean="0">
                <a:solidFill>
                  <a:srgbClr val="FF0000"/>
                </a:solidFill>
                <a:latin typeface="Times New Roman" panose="02020603050405020304" pitchFamily="18" charset="0"/>
                <a:cs typeface="Times New Roman" panose="02020603050405020304" pitchFamily="18" charset="0"/>
              </a:rPr>
              <a:t>(</a:t>
            </a:r>
            <a:r>
              <a:rPr lang="en" dirty="0">
                <a:solidFill>
                  <a:srgbClr val="FF0000"/>
                </a:solidFill>
                <a:latin typeface="Times New Roman" panose="02020603050405020304" pitchFamily="18" charset="0"/>
                <a:cs typeface="Times New Roman" panose="02020603050405020304" pitchFamily="18" charset="0"/>
              </a:rPr>
              <a:t>Điều 39 </a:t>
            </a:r>
            <a:r>
              <a:rPr lang="en" dirty="0" smtClean="0">
                <a:solidFill>
                  <a:srgbClr val="FF0000"/>
                </a:solidFill>
                <a:latin typeface="Times New Roman" panose="02020603050405020304" pitchFamily="18" charset="0"/>
                <a:cs typeface="Times New Roman" panose="02020603050405020304" pitchFamily="18" charset="0"/>
              </a:rPr>
              <a:t>NĐ 98/2024/NĐ-CP</a:t>
            </a:r>
            <a:r>
              <a:rPr lang="en"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Google Shape;593;p44">
            <a:extLst>
              <a:ext uri="{FF2B5EF4-FFF2-40B4-BE49-F238E27FC236}">
                <a16:creationId xmlns="" xmlns:a16="http://schemas.microsoft.com/office/drawing/2014/main" id="{79BFB440-050B-40F2-845B-01A4A7981249}"/>
              </a:ext>
            </a:extLst>
          </p:cNvPr>
          <p:cNvSpPr txBox="1">
            <a:spLocks/>
          </p:cNvSpPr>
          <p:nvPr/>
        </p:nvSpPr>
        <p:spPr>
          <a:xfrm>
            <a:off x="723468" y="1274374"/>
            <a:ext cx="1673936" cy="4572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2400"/>
            </a:pPr>
            <a:r>
              <a:rPr lang="en" sz="3000" b="1">
                <a:solidFill>
                  <a:srgbClr val="FF0000"/>
                </a:solidFill>
                <a:latin typeface="Lexend Deca"/>
                <a:ea typeface="Lexend Deca"/>
                <a:cs typeface="Lexend Deca"/>
                <a:sym typeface="Lexend Deca"/>
              </a:rPr>
              <a:t>2</a:t>
            </a:r>
            <a:endParaRPr lang="en" sz="3000" b="1" dirty="0">
              <a:solidFill>
                <a:srgbClr val="FF0000"/>
              </a:solidFill>
              <a:latin typeface="Lexend Deca"/>
              <a:ea typeface="Lexend Deca"/>
              <a:cs typeface="Lexend Deca"/>
              <a:sym typeface="Lexend Deca"/>
            </a:endParaRPr>
          </a:p>
        </p:txBody>
      </p:sp>
      <p:cxnSp>
        <p:nvCxnSpPr>
          <p:cNvPr id="4" name="Straight Connector 3">
            <a:extLst>
              <a:ext uri="{FF2B5EF4-FFF2-40B4-BE49-F238E27FC236}">
                <a16:creationId xmlns="" xmlns:a16="http://schemas.microsoft.com/office/drawing/2014/main" id="{2567B511-405B-4893-AD3C-7EAD445ACD4F}"/>
              </a:ext>
            </a:extLst>
          </p:cNvPr>
          <p:cNvCxnSpPr/>
          <p:nvPr/>
        </p:nvCxnSpPr>
        <p:spPr>
          <a:xfrm>
            <a:off x="3131306" y="654341"/>
            <a:ext cx="0" cy="411772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 xmlns:a16="http://schemas.microsoft.com/office/drawing/2014/main" id="{9FEF392F-79E7-4240-A336-A752AAD5D035}"/>
              </a:ext>
            </a:extLst>
          </p:cNvPr>
          <p:cNvSpPr txBox="1"/>
          <p:nvPr/>
        </p:nvSpPr>
        <p:spPr>
          <a:xfrm>
            <a:off x="3451860" y="807720"/>
            <a:ext cx="5289468" cy="3108543"/>
          </a:xfrm>
          <a:prstGeom prst="rect">
            <a:avLst/>
          </a:prstGeom>
          <a:noFill/>
        </p:spPr>
        <p:txBody>
          <a:bodyPr wrap="square" rtlCol="0">
            <a:spAutoFit/>
          </a:bodyPr>
          <a:lstStyle/>
          <a:p>
            <a:pPr algn="just"/>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Dự</a:t>
            </a:r>
            <a:r>
              <a:rPr lang="en-US" dirty="0">
                <a:solidFill>
                  <a:schemeClr val="accent6">
                    <a:lumMod val="75000"/>
                  </a:schemeClr>
                </a:solidFill>
                <a:latin typeface="Times New Roman" panose="02020603050405020304" pitchFamily="18" charset="0"/>
                <a:cs typeface="Times New Roman" panose="02020603050405020304" pitchFamily="18" charset="0"/>
              </a:rPr>
              <a:t> án </a:t>
            </a:r>
            <a:r>
              <a:rPr lang="en-US" dirty="0" err="1">
                <a:solidFill>
                  <a:schemeClr val="accent6">
                    <a:lumMod val="75000"/>
                  </a:schemeClr>
                </a:solidFill>
                <a:latin typeface="Times New Roman" panose="02020603050405020304" pitchFamily="18" charset="0"/>
                <a:cs typeface="Times New Roman" panose="02020603050405020304" pitchFamily="18" charset="0"/>
              </a:rPr>
              <a:t>quy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gom</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hưởng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lợi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nhuận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mức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từ</a:t>
            </a:r>
            <a:r>
              <a:rPr lang="en-US" dirty="0">
                <a:solidFill>
                  <a:schemeClr val="accent6">
                    <a:lumMod val="75000"/>
                  </a:schemeClr>
                </a:solidFill>
                <a:latin typeface="Times New Roman" panose="02020603050405020304" pitchFamily="18" charset="0"/>
                <a:cs typeface="Times New Roman" panose="02020603050405020304" pitchFamily="18" charset="0"/>
              </a:rPr>
              <a:t> 10 – 15% TMĐT </a:t>
            </a:r>
            <a:r>
              <a:rPr lang="en-US" dirty="0" err="1">
                <a:solidFill>
                  <a:schemeClr val="accent6">
                    <a:lumMod val="75000"/>
                  </a:schemeClr>
                </a:solidFill>
                <a:latin typeface="Times New Roman" panose="02020603050405020304" pitchFamily="18" charset="0"/>
                <a:cs typeface="Times New Roman" panose="02020603050405020304" pitchFamily="18" charset="0"/>
              </a:rPr>
              <a:t>dự</a:t>
            </a:r>
            <a:r>
              <a:rPr lang="en-US" dirty="0">
                <a:solidFill>
                  <a:schemeClr val="accent6">
                    <a:lumMod val="75000"/>
                  </a:schemeClr>
                </a:solidFill>
                <a:latin typeface="Times New Roman" panose="02020603050405020304" pitchFamily="18" charset="0"/>
                <a:cs typeface="Times New Roman" panose="02020603050405020304" pitchFamily="18" charset="0"/>
              </a:rPr>
              <a:t> án;</a:t>
            </a:r>
          </a:p>
          <a:p>
            <a:pPr algn="just"/>
            <a:endParaRPr lang="en-US" dirty="0">
              <a:solidFill>
                <a:schemeClr val="accent6">
                  <a:lumMod val="75000"/>
                </a:schemeClr>
              </a:solidFill>
              <a:latin typeface="Times New Roman" panose="02020603050405020304" pitchFamily="18" charset="0"/>
              <a:cs typeface="Times New Roman" panose="02020603050405020304" pitchFamily="18" charset="0"/>
            </a:endParaRPr>
          </a:p>
          <a:p>
            <a:pPr algn="just"/>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Trường</a:t>
            </a:r>
            <a:r>
              <a:rPr lang="en-US" dirty="0">
                <a:solidFill>
                  <a:schemeClr val="accent6">
                    <a:lumMod val="75000"/>
                  </a:schemeClr>
                </a:solidFill>
                <a:latin typeface="Times New Roman" panose="02020603050405020304" pitchFamily="18" charset="0"/>
                <a:cs typeface="Times New Roman" panose="02020603050405020304" pitchFamily="18" charset="0"/>
              </a:rPr>
              <a:t> hợp không </a:t>
            </a:r>
            <a:r>
              <a:rPr lang="en-US" dirty="0" err="1">
                <a:solidFill>
                  <a:schemeClr val="accent6">
                    <a:lumMod val="75000"/>
                  </a:schemeClr>
                </a:solidFill>
                <a:latin typeface="Times New Roman" panose="02020603050405020304" pitchFamily="18" charset="0"/>
                <a:cs typeface="Times New Roman" panose="02020603050405020304" pitchFamily="18" charset="0"/>
              </a:rPr>
              <a:t>đảm</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bảo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lợi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nhuận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mức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từ</a:t>
            </a:r>
            <a:r>
              <a:rPr lang="en-US" dirty="0">
                <a:solidFill>
                  <a:schemeClr val="accent6">
                    <a:lumMod val="75000"/>
                  </a:schemeClr>
                </a:solidFill>
                <a:latin typeface="Times New Roman" panose="02020603050405020304" pitchFamily="18" charset="0"/>
                <a:cs typeface="Times New Roman" panose="02020603050405020304" pitchFamily="18" charset="0"/>
              </a:rPr>
              <a:t> 10 – 15% TMĐT </a:t>
            </a:r>
            <a:r>
              <a:rPr lang="en-US" dirty="0" err="1">
                <a:solidFill>
                  <a:schemeClr val="accent6">
                    <a:lumMod val="75000"/>
                  </a:schemeClr>
                </a:solidFill>
                <a:latin typeface="Times New Roman" panose="02020603050405020304" pitchFamily="18" charset="0"/>
                <a:cs typeface="Times New Roman" panose="02020603050405020304" pitchFamily="18" charset="0"/>
              </a:rPr>
              <a:t>dự</a:t>
            </a:r>
            <a:r>
              <a:rPr lang="en-US" dirty="0">
                <a:solidFill>
                  <a:schemeClr val="accent6">
                    <a:lumMod val="75000"/>
                  </a:schemeClr>
                </a:solidFill>
                <a:latin typeface="Times New Roman" panose="02020603050405020304" pitchFamily="18" charset="0"/>
                <a:cs typeface="Times New Roman" panose="02020603050405020304" pitchFamily="18" charset="0"/>
              </a:rPr>
              <a:t> án </a:t>
            </a:r>
            <a:r>
              <a:rPr lang="en-US" dirty="0" err="1">
                <a:solidFill>
                  <a:schemeClr val="accent6">
                    <a:lumMod val="75000"/>
                  </a:schemeClr>
                </a:solidFill>
                <a:latin typeface="Times New Roman" panose="02020603050405020304" pitchFamily="18" charset="0"/>
                <a:cs typeface="Times New Roman" panose="02020603050405020304" pitchFamily="18" charset="0"/>
              </a:rPr>
              <a:t>thì</a:t>
            </a:r>
            <a:r>
              <a:rPr lang="en-US" dirty="0">
                <a:solidFill>
                  <a:schemeClr val="accent6">
                    <a:lumMod val="75000"/>
                  </a:schemeClr>
                </a:solidFill>
                <a:latin typeface="Times New Roman" panose="02020603050405020304" pitchFamily="18" charset="0"/>
                <a:cs typeface="Times New Roman" panose="02020603050405020304" pitchFamily="18" charset="0"/>
              </a:rPr>
              <a:t> UBND </a:t>
            </a:r>
            <a:r>
              <a:rPr lang="en-US" dirty="0" err="1">
                <a:solidFill>
                  <a:schemeClr val="accent6">
                    <a:lumMod val="75000"/>
                  </a:schemeClr>
                </a:solidFill>
                <a:latin typeface="Times New Roman" panose="02020603050405020304" pitchFamily="18" charset="0"/>
                <a:cs typeface="Times New Roman" panose="02020603050405020304" pitchFamily="18" charset="0"/>
              </a:rPr>
              <a:t>tỉnh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quyết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việc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giao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thêm</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quỹ</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đất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tại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vị</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trí</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chung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gom</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chủ</a:t>
            </a:r>
            <a:r>
              <a:rPr lang="en-US" dirty="0">
                <a:solidFill>
                  <a:schemeClr val="accent6">
                    <a:lumMod val="75000"/>
                  </a:schemeClr>
                </a:solidFill>
                <a:latin typeface="Times New Roman" panose="02020603050405020304" pitchFamily="18" charset="0"/>
                <a:cs typeface="Times New Roman" panose="02020603050405020304" pitchFamily="18" charset="0"/>
              </a:rPr>
              <a:t> đầu </a:t>
            </a:r>
            <a:r>
              <a:rPr lang="en-US" dirty="0" err="1">
                <a:solidFill>
                  <a:schemeClr val="accent6">
                    <a:lumMod val="75000"/>
                  </a:schemeClr>
                </a:solidFill>
                <a:latin typeface="Times New Roman" panose="02020603050405020304" pitchFamily="18" charset="0"/>
                <a:cs typeface="Times New Roman" panose="02020603050405020304" pitchFamily="18" charset="0"/>
              </a:rPr>
              <a:t>tư</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dự</a:t>
            </a:r>
            <a:r>
              <a:rPr lang="en-US" dirty="0">
                <a:solidFill>
                  <a:schemeClr val="accent6">
                    <a:lumMod val="75000"/>
                  </a:schemeClr>
                </a:solidFill>
                <a:latin typeface="Times New Roman" panose="02020603050405020304" pitchFamily="18" charset="0"/>
                <a:cs typeface="Times New Roman" panose="02020603050405020304" pitchFamily="18" charset="0"/>
              </a:rPr>
              <a:t> án </a:t>
            </a:r>
            <a:r>
              <a:rPr lang="en-US" dirty="0" err="1">
                <a:solidFill>
                  <a:schemeClr val="accent6">
                    <a:lumMod val="75000"/>
                  </a:schemeClr>
                </a:solidFill>
                <a:latin typeface="Times New Roman" panose="02020603050405020304" pitchFamily="18" charset="0"/>
                <a:cs typeface="Times New Roman" panose="02020603050405020304" pitchFamily="18" charset="0"/>
              </a:rPr>
              <a:t>để</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bảo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đảm</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lợi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nhuận</a:t>
            </a:r>
            <a:r>
              <a:rPr lang="en-US" dirty="0">
                <a:solidFill>
                  <a:schemeClr val="accent6">
                    <a:lumMod val="75000"/>
                  </a:schemeClr>
                </a:solidFill>
                <a:latin typeface="Times New Roman" panose="02020603050405020304" pitchFamily="18" charset="0"/>
                <a:cs typeface="Times New Roman" panose="02020603050405020304" pitchFamily="18" charset="0"/>
              </a:rPr>
              <a:t> 10 – 15%.   </a:t>
            </a:r>
          </a:p>
          <a:p>
            <a:pPr algn="just"/>
            <a:endParaRPr lang="en-US" dirty="0">
              <a:solidFill>
                <a:schemeClr val="accent6">
                  <a:lumMod val="75000"/>
                </a:schemeClr>
              </a:solidFill>
              <a:latin typeface="Times New Roman" panose="02020603050405020304" pitchFamily="18" charset="0"/>
              <a:cs typeface="Times New Roman" panose="02020603050405020304" pitchFamily="18" charset="0"/>
            </a:endParaRPr>
          </a:p>
          <a:p>
            <a:pPr algn="just"/>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Miễn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tiền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sử</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dụng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đất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tiền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thuê</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đất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trong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phạm</a:t>
            </a:r>
            <a:r>
              <a:rPr lang="en-US" dirty="0">
                <a:solidFill>
                  <a:schemeClr val="accent6">
                    <a:lumMod val="75000"/>
                  </a:schemeClr>
                </a:solidFill>
                <a:latin typeface="Times New Roman" panose="02020603050405020304" pitchFamily="18" charset="0"/>
                <a:cs typeface="Times New Roman" panose="02020603050405020304" pitchFamily="18" charset="0"/>
              </a:rPr>
              <a:t> vi </a:t>
            </a:r>
            <a:r>
              <a:rPr lang="en-US" dirty="0" err="1">
                <a:solidFill>
                  <a:schemeClr val="accent6">
                    <a:lumMod val="75000"/>
                  </a:schemeClr>
                </a:solidFill>
                <a:latin typeface="Times New Roman" panose="02020603050405020304" pitchFamily="18" charset="0"/>
                <a:cs typeface="Times New Roman" panose="02020603050405020304" pitchFamily="18" charset="0"/>
              </a:rPr>
              <a:t>dự</a:t>
            </a:r>
            <a:r>
              <a:rPr lang="en-US" dirty="0">
                <a:solidFill>
                  <a:schemeClr val="accent6">
                    <a:lumMod val="75000"/>
                  </a:schemeClr>
                </a:solidFill>
                <a:latin typeface="Times New Roman" panose="02020603050405020304" pitchFamily="18" charset="0"/>
                <a:cs typeface="Times New Roman" panose="02020603050405020304" pitchFamily="18" charset="0"/>
              </a:rPr>
              <a:t> án </a:t>
            </a:r>
            <a:r>
              <a:rPr lang="en-US" dirty="0" err="1">
                <a:solidFill>
                  <a:schemeClr val="accent6">
                    <a:lumMod val="75000"/>
                  </a:schemeClr>
                </a:solidFill>
                <a:latin typeface="Times New Roman" panose="02020603050405020304" pitchFamily="18" charset="0"/>
                <a:cs typeface="Times New Roman" panose="02020603050405020304" pitchFamily="18" charset="0"/>
              </a:rPr>
              <a:t>quy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gom</a:t>
            </a:r>
            <a:r>
              <a:rPr lang="en-US" dirty="0">
                <a:solidFill>
                  <a:schemeClr val="accent6">
                    <a:lumMod val="75000"/>
                  </a:schemeClr>
                </a:solidFill>
                <a:latin typeface="Times New Roman" panose="02020603050405020304" pitchFamily="18" charset="0"/>
                <a:cs typeface="Times New Roman" panose="02020603050405020304" pitchFamily="18" charset="0"/>
              </a:rPr>
              <a:t> . </a:t>
            </a:r>
          </a:p>
          <a:p>
            <a:pPr algn="just"/>
            <a:endParaRPr lang="en-US" dirty="0">
              <a:solidFill>
                <a:schemeClr val="accent6">
                  <a:lumMod val="75000"/>
                </a:schemeClr>
              </a:solidFill>
              <a:latin typeface="Times New Roman" panose="02020603050405020304" pitchFamily="18" charset="0"/>
              <a:cs typeface="Times New Roman" panose="02020603050405020304" pitchFamily="18" charset="0"/>
            </a:endParaRPr>
          </a:p>
          <a:p>
            <a:pPr algn="just"/>
            <a:r>
              <a:rPr lang="en-US" dirty="0">
                <a:solidFill>
                  <a:schemeClr val="accent6">
                    <a:lumMod val="75000"/>
                  </a:schemeClr>
                </a:solidFill>
                <a:latin typeface="Times New Roman" panose="02020603050405020304" pitchFamily="18" charset="0"/>
                <a:cs typeface="Times New Roman" panose="02020603050405020304" pitchFamily="18" charset="0"/>
              </a:rPr>
              <a:t>- Sau </a:t>
            </a:r>
            <a:r>
              <a:rPr lang="en-US" dirty="0" err="1">
                <a:solidFill>
                  <a:schemeClr val="accent6">
                    <a:lumMod val="75000"/>
                  </a:schemeClr>
                </a:solidFill>
                <a:latin typeface="Times New Roman" panose="02020603050405020304" pitchFamily="18" charset="0"/>
                <a:cs typeface="Times New Roman" panose="02020603050405020304" pitchFamily="18" charset="0"/>
              </a:rPr>
              <a:t>khi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quyết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toán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dự</a:t>
            </a:r>
            <a:r>
              <a:rPr lang="en-US" dirty="0">
                <a:solidFill>
                  <a:schemeClr val="accent6">
                    <a:lumMod val="75000"/>
                  </a:schemeClr>
                </a:solidFill>
                <a:latin typeface="Times New Roman" panose="02020603050405020304" pitchFamily="18" charset="0"/>
                <a:cs typeface="Times New Roman" panose="02020603050405020304" pitchFamily="18" charset="0"/>
              </a:rPr>
              <a:t> án </a:t>
            </a:r>
            <a:r>
              <a:rPr lang="en-US" dirty="0" err="1">
                <a:solidFill>
                  <a:schemeClr val="accent6">
                    <a:lumMod val="75000"/>
                  </a:schemeClr>
                </a:solidFill>
                <a:latin typeface="Times New Roman" panose="02020603050405020304" pitchFamily="18" charset="0"/>
                <a:cs typeface="Times New Roman" panose="02020603050405020304" pitchFamily="18" charset="0"/>
              </a:rPr>
              <a:t>mà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lợi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nhuận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vượt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quá</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lợi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nhuận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mức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thì</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chủ</a:t>
            </a:r>
            <a:r>
              <a:rPr lang="en-US" dirty="0">
                <a:solidFill>
                  <a:schemeClr val="accent6">
                    <a:lumMod val="75000"/>
                  </a:schemeClr>
                </a:solidFill>
                <a:latin typeface="Times New Roman" panose="02020603050405020304" pitchFamily="18" charset="0"/>
                <a:cs typeface="Times New Roman" panose="02020603050405020304" pitchFamily="18" charset="0"/>
              </a:rPr>
              <a:t> đầu </a:t>
            </a:r>
            <a:r>
              <a:rPr lang="en-US" dirty="0" err="1">
                <a:solidFill>
                  <a:schemeClr val="accent6">
                    <a:lumMod val="75000"/>
                  </a:schemeClr>
                </a:solidFill>
                <a:latin typeface="Times New Roman" panose="02020603050405020304" pitchFamily="18" charset="0"/>
                <a:cs typeface="Times New Roman" panose="02020603050405020304" pitchFamily="18" charset="0"/>
              </a:rPr>
              <a:t>tư</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phải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nộp</a:t>
            </a:r>
            <a:r>
              <a:rPr lang="en-US" dirty="0">
                <a:solidFill>
                  <a:schemeClr val="accent6">
                    <a:lumMod val="75000"/>
                  </a:schemeClr>
                </a:solidFill>
                <a:latin typeface="Times New Roman" panose="02020603050405020304" pitchFamily="18" charset="0"/>
                <a:cs typeface="Times New Roman" panose="02020603050405020304" pitchFamily="18" charset="0"/>
              </a:rPr>
              <a:t> lại </a:t>
            </a:r>
            <a:r>
              <a:rPr lang="en-US" dirty="0" err="1">
                <a:solidFill>
                  <a:schemeClr val="accent6">
                    <a:lumMod val="75000"/>
                  </a:schemeClr>
                </a:solidFill>
                <a:latin typeface="Times New Roman" panose="02020603050405020304" pitchFamily="18" charset="0"/>
                <a:cs typeface="Times New Roman" panose="02020603050405020304" pitchFamily="18" charset="0"/>
              </a:rPr>
              <a:t>ngân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sách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nước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phần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lợi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nhuận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vượt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quá</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này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trường</a:t>
            </a:r>
            <a:r>
              <a:rPr lang="en-US" dirty="0">
                <a:solidFill>
                  <a:schemeClr val="accent6">
                    <a:lumMod val="75000"/>
                  </a:schemeClr>
                </a:solidFill>
                <a:latin typeface="Times New Roman" panose="02020603050405020304" pitchFamily="18" charset="0"/>
                <a:cs typeface="Times New Roman" panose="02020603050405020304" pitchFamily="18" charset="0"/>
              </a:rPr>
              <a:t> hợp khoản </a:t>
            </a:r>
            <a:r>
              <a:rPr lang="en-US" dirty="0" err="1">
                <a:solidFill>
                  <a:schemeClr val="accent6">
                    <a:lumMod val="75000"/>
                  </a:schemeClr>
                </a:solidFill>
                <a:latin typeface="Times New Roman" panose="02020603050405020304" pitchFamily="18" charset="0"/>
                <a:cs typeface="Times New Roman" panose="02020603050405020304" pitchFamily="18" charset="0"/>
              </a:rPr>
              <a:t>lợi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nhuận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phát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sinh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cao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hơn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tại</a:t>
            </a:r>
            <a:r>
              <a:rPr lang="en-US" dirty="0">
                <a:solidFill>
                  <a:schemeClr val="accent6">
                    <a:lumMod val="75000"/>
                  </a:schemeClr>
                </a:solidFill>
                <a:latin typeface="Times New Roman" panose="02020603050405020304" pitchFamily="18" charset="0"/>
                <a:cs typeface="Times New Roman" panose="02020603050405020304" pitchFamily="18" charset="0"/>
              </a:rPr>
              <a:t> khoản </a:t>
            </a:r>
            <a:r>
              <a:rPr lang="en-US" dirty="0" err="1">
                <a:solidFill>
                  <a:schemeClr val="accent6">
                    <a:lumMod val="75000"/>
                  </a:schemeClr>
                </a:solidFill>
                <a:latin typeface="Times New Roman" panose="02020603050405020304" pitchFamily="18" charset="0"/>
                <a:cs typeface="Times New Roman" panose="02020603050405020304" pitchFamily="18" charset="0"/>
              </a:rPr>
              <a:t>này</a:t>
            </a:r>
            <a:r>
              <a:rPr lang="en-US" dirty="0">
                <a:solidFill>
                  <a:schemeClr val="accent6">
                    <a:lumMod val="75000"/>
                  </a:schemeClr>
                </a:solidFill>
                <a:latin typeface="Times New Roman" panose="02020603050405020304" pitchFamily="18" charset="0"/>
                <a:cs typeface="Times New Roman" panose="02020603050405020304" pitchFamily="18" charset="0"/>
              </a:rPr>
              <a:t> do </a:t>
            </a:r>
            <a:r>
              <a:rPr lang="en-US" dirty="0" err="1">
                <a:solidFill>
                  <a:schemeClr val="accent6">
                    <a:lumMod val="75000"/>
                  </a:schemeClr>
                </a:solidFill>
                <a:latin typeface="Times New Roman" panose="02020603050405020304" pitchFamily="18" charset="0"/>
                <a:cs typeface="Times New Roman" panose="02020603050405020304" pitchFamily="18" charset="0"/>
              </a:rPr>
              <a:t>điều</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chỉnh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chủ</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trương</a:t>
            </a:r>
            <a:r>
              <a:rPr lang="en-US" dirty="0">
                <a:solidFill>
                  <a:schemeClr val="accent6">
                    <a:lumMod val="75000"/>
                  </a:schemeClr>
                </a:solidFill>
                <a:latin typeface="Times New Roman" panose="02020603050405020304" pitchFamily="18" charset="0"/>
                <a:cs typeface="Times New Roman" panose="02020603050405020304" pitchFamily="18" charset="0"/>
              </a:rPr>
              <a:t> đầu </a:t>
            </a:r>
            <a:r>
              <a:rPr lang="en-US" dirty="0" err="1">
                <a:solidFill>
                  <a:schemeClr val="accent6">
                    <a:lumMod val="75000"/>
                  </a:schemeClr>
                </a:solidFill>
                <a:latin typeface="Times New Roman" panose="02020603050405020304" pitchFamily="18" charset="0"/>
                <a:cs typeface="Times New Roman" panose="02020603050405020304" pitchFamily="18" charset="0"/>
              </a:rPr>
              <a:t>tư</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thì</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chủ</a:t>
            </a:r>
            <a:r>
              <a:rPr lang="en-US" dirty="0">
                <a:solidFill>
                  <a:schemeClr val="accent6">
                    <a:lumMod val="75000"/>
                  </a:schemeClr>
                </a:solidFill>
                <a:latin typeface="Times New Roman" panose="02020603050405020304" pitchFamily="18" charset="0"/>
                <a:cs typeface="Times New Roman" panose="02020603050405020304" pitchFamily="18" charset="0"/>
              </a:rPr>
              <a:t> đầu </a:t>
            </a:r>
            <a:r>
              <a:rPr lang="en-US" dirty="0" err="1">
                <a:solidFill>
                  <a:schemeClr val="accent6">
                    <a:lumMod val="75000"/>
                  </a:schemeClr>
                </a:solidFill>
                <a:latin typeface="Times New Roman" panose="02020603050405020304" pitchFamily="18" charset="0"/>
                <a:cs typeface="Times New Roman" panose="02020603050405020304" pitchFamily="18" charset="0"/>
              </a:rPr>
              <a:t>tư</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chỉ</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thực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hiện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nộp</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thuế</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theo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đối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với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phần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lợi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nhuận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vượt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quá</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này</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7" name="Google Shape;436;p41"/>
          <p:cNvSpPr txBox="1">
            <a:spLocks/>
          </p:cNvSpPr>
          <p:nvPr/>
        </p:nvSpPr>
        <p:spPr>
          <a:xfrm>
            <a:off x="0" y="12031"/>
            <a:ext cx="9144000" cy="44220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1800" b="1" dirty="0" smtClean="0">
                <a:solidFill>
                  <a:srgbClr val="FF0000"/>
                </a:solidFill>
                <a:latin typeface="Times New Roman" panose="02020603050405020304" pitchFamily="18" charset="0"/>
                <a:cs typeface="Times New Roman" panose="02020603050405020304" pitchFamily="18" charset="0"/>
              </a:rPr>
              <a:t>05</a:t>
            </a:r>
            <a:r>
              <a:rPr lang="vi-VN" sz="1800" b="1" dirty="0" smtClean="0">
                <a:solidFill>
                  <a:srgbClr val="ED2727"/>
                </a:solidFill>
                <a:latin typeface="Times New Roman" panose="02020603050405020304" pitchFamily="18" charset="0"/>
                <a:cs typeface="Times New Roman" panose="02020603050405020304" pitchFamily="18" charset="0"/>
              </a:rPr>
              <a:t>. VỀ CẢI TẠO, XÂY DỰNG LẠI NHÀ CHUNG CƯ</a:t>
            </a:r>
            <a:endParaRPr lang="vi-VN" sz="1800" b="1" dirty="0">
              <a:solidFill>
                <a:srgbClr val="ED2727"/>
              </a:solidFill>
            </a:endParaRPr>
          </a:p>
        </p:txBody>
      </p:sp>
    </p:spTree>
    <p:extLst>
      <p:ext uri="{BB962C8B-B14F-4D97-AF65-F5344CB8AC3E}">
        <p14:creationId xmlns:p14="http://schemas.microsoft.com/office/powerpoint/2010/main" val="1690382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72C695C-84AE-4A2A-90FB-733D039DF164}"/>
              </a:ext>
            </a:extLst>
          </p:cNvPr>
          <p:cNvSpPr txBox="1"/>
          <p:nvPr/>
        </p:nvSpPr>
        <p:spPr>
          <a:xfrm>
            <a:off x="498020" y="537330"/>
            <a:ext cx="8138160" cy="307777"/>
          </a:xfrm>
          <a:prstGeom prst="rect">
            <a:avLst/>
          </a:prstGeom>
          <a:noFill/>
        </p:spPr>
        <p:txBody>
          <a:bodyPr wrap="square">
            <a:spAutoFit/>
          </a:bodyPr>
          <a:lstStyle/>
          <a:p>
            <a:r>
              <a:rPr lang="en-US" b="1" dirty="0" smtClean="0">
                <a:solidFill>
                  <a:schemeClr val="accent6">
                    <a:lumMod val="75000"/>
                  </a:schemeClr>
                </a:solidFill>
                <a:latin typeface="Times New Roman" panose="02020603050405020304" pitchFamily="18" charset="0"/>
                <a:cs typeface="Times New Roman" panose="02020603050405020304" pitchFamily="18" charset="0"/>
              </a:rPr>
              <a:t>8. ĐÓNG GÓP KINH PHÍ ĐỂ XÂY DỰNG LẠI NHÀ CHUNG CƯ </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khoản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6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72)</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Google Shape;436;p41"/>
          <p:cNvSpPr txBox="1">
            <a:spLocks/>
          </p:cNvSpPr>
          <p:nvPr/>
        </p:nvSpPr>
        <p:spPr>
          <a:xfrm>
            <a:off x="0" y="12031"/>
            <a:ext cx="9144000" cy="44220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1800" b="1" dirty="0" smtClean="0">
                <a:solidFill>
                  <a:srgbClr val="FF0000"/>
                </a:solidFill>
                <a:latin typeface="Times New Roman" panose="02020603050405020304" pitchFamily="18" charset="0"/>
                <a:cs typeface="Times New Roman" panose="02020603050405020304" pitchFamily="18" charset="0"/>
              </a:rPr>
              <a:t>05</a:t>
            </a:r>
            <a:r>
              <a:rPr lang="vi-VN" sz="1800" b="1" dirty="0" smtClean="0">
                <a:solidFill>
                  <a:srgbClr val="ED2727"/>
                </a:solidFill>
                <a:latin typeface="Times New Roman" panose="02020603050405020304" pitchFamily="18" charset="0"/>
                <a:cs typeface="Times New Roman" panose="02020603050405020304" pitchFamily="18" charset="0"/>
              </a:rPr>
              <a:t>. VỀ CẢI TẠO, XÂY DỰNG LẠI NHÀ CHUNG CƯ</a:t>
            </a:r>
            <a:endParaRPr lang="vi-VN" sz="1800" b="1" dirty="0">
              <a:solidFill>
                <a:srgbClr val="ED2727"/>
              </a:solidFill>
            </a:endParaRPr>
          </a:p>
        </p:txBody>
      </p:sp>
      <p:sp>
        <p:nvSpPr>
          <p:cNvPr id="4" name="Rectangle 3"/>
          <p:cNvSpPr/>
          <p:nvPr/>
        </p:nvSpPr>
        <p:spPr>
          <a:xfrm>
            <a:off x="617218" y="833111"/>
            <a:ext cx="8359002" cy="297967"/>
          </a:xfrm>
          <a:prstGeom prst="rect">
            <a:avLst/>
          </a:prstGeom>
        </p:spPr>
        <p:txBody>
          <a:bodyPr wrap="square">
            <a:spAutoFit/>
          </a:bodyPr>
          <a:lstStyle/>
          <a:p>
            <a:pPr algn="just">
              <a:lnSpc>
                <a:spcPts val="1700"/>
              </a:lnSpc>
              <a:spcBef>
                <a:spcPts val="600"/>
              </a:spcBef>
              <a:spcAft>
                <a:spcPts val="600"/>
              </a:spcAft>
            </a:pPr>
            <a:r>
              <a:rPr lang="en-US" dirty="0" err="1">
                <a:solidFill>
                  <a:schemeClr val="accent6">
                    <a:lumMod val="75000"/>
                  </a:schemeClr>
                </a:solidFill>
                <a:latin typeface="Times New Roman" panose="02020603050405020304" pitchFamily="18" charset="0"/>
                <a:cs typeface="Times New Roman" panose="02020603050405020304" pitchFamily="18" charset="0"/>
              </a:rPr>
              <a:t>Chính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phủ</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vi-VN" dirty="0">
                <a:solidFill>
                  <a:schemeClr val="accent6">
                    <a:lumMod val="75000"/>
                  </a:schemeClr>
                </a:solidFill>
                <a:latin typeface="Times New Roman" panose="02020603050405020304" pitchFamily="18" charset="0"/>
                <a:cs typeface="Times New Roman" panose="02020603050405020304" pitchFamily="18" charset="0"/>
              </a:rPr>
              <a:t>việc đóng góp kinh phí của các chủ sở hữu để đầu tư xây dựng lại nhà chung cư.</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1256577" y="1202176"/>
            <a:ext cx="3310522" cy="307777"/>
          </a:xfrm>
          <a:prstGeom prst="rect">
            <a:avLst/>
          </a:prstGeom>
        </p:spPr>
        <p:txBody>
          <a:bodyPr wrap="none">
            <a:spAutoFit/>
          </a:bodyPr>
          <a:lstStyle/>
          <a:p>
            <a:r>
              <a:rPr lang="en" dirty="0" smtClean="0">
                <a:solidFill>
                  <a:srgbClr val="FF0000"/>
                </a:solidFill>
                <a:latin typeface="Times New Roman" panose="02020603050405020304" pitchFamily="18" charset="0"/>
                <a:cs typeface="Times New Roman" panose="02020603050405020304" pitchFamily="18" charset="0"/>
              </a:rPr>
              <a:t>Nghị định số 98/2024/NĐ-CP (Điều 42-44)</a:t>
            </a:r>
            <a:endParaRPr lang="en-US" dirty="0"/>
          </a:p>
        </p:txBody>
      </p:sp>
      <p:cxnSp>
        <p:nvCxnSpPr>
          <p:cNvPr id="9" name="Elbow Connector 8"/>
          <p:cNvCxnSpPr>
            <a:endCxn id="7" idx="1"/>
          </p:cNvCxnSpPr>
          <p:nvPr/>
        </p:nvCxnSpPr>
        <p:spPr>
          <a:xfrm>
            <a:off x="822121" y="1126173"/>
            <a:ext cx="434456" cy="229892"/>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23644" y="1910848"/>
            <a:ext cx="4143455" cy="2031325"/>
          </a:xfrm>
          <a:prstGeom prst="rect">
            <a:avLst/>
          </a:prstGeom>
          <a:solidFill>
            <a:schemeClr val="bg1"/>
          </a:solidFill>
          <a:ln w="28575">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endParaRPr lang="en-US" b="1" dirty="0">
              <a:latin typeface="Times New Roman" panose="02020603050405020304" pitchFamily="18" charset="0"/>
              <a:cs typeface="Times New Roman" panose="02020603050405020304" pitchFamily="18" charset="0"/>
            </a:endParaRPr>
          </a:p>
          <a:p>
            <a:pPr algn="just"/>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Nguyên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tắc</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đóng</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góp</a:t>
            </a:r>
            <a:r>
              <a:rPr lang="en-US" i="1"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theo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tỷ</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lệ</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diện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tích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sử</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dụng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căn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hộ</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mới</a:t>
            </a:r>
            <a:r>
              <a:rPr lang="en-US" dirty="0">
                <a:solidFill>
                  <a:srgbClr val="FF0000"/>
                </a:solidFill>
                <a:latin typeface="Times New Roman" panose="02020603050405020304" pitchFamily="18" charset="0"/>
                <a:cs typeface="Times New Roman" panose="02020603050405020304" pitchFamily="18" charset="0"/>
              </a:rPr>
              <a:t>/</a:t>
            </a:r>
            <a:r>
              <a:rPr lang="en-US" dirty="0" err="1">
                <a:solidFill>
                  <a:srgbClr val="FF0000"/>
                </a:solidFill>
                <a:latin typeface="Times New Roman" panose="02020603050405020304" pitchFamily="18" charset="0"/>
                <a:cs typeface="Times New Roman" panose="02020603050405020304" pitchFamily="18" charset="0"/>
              </a:rPr>
              <a:t>diện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tích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khác</a:t>
            </a:r>
            <a:r>
              <a:rPr lang="en-US" dirty="0">
                <a:solidFill>
                  <a:srgbClr val="FF0000"/>
                </a:solidFill>
                <a:latin typeface="Times New Roman" panose="02020603050405020304" pitchFamily="18" charset="0"/>
                <a:cs typeface="Times New Roman" panose="02020603050405020304" pitchFamily="18" charset="0"/>
              </a:rPr>
              <a:t> x </a:t>
            </a:r>
            <a:r>
              <a:rPr lang="en-US" dirty="0" err="1">
                <a:solidFill>
                  <a:srgbClr val="FF0000"/>
                </a:solidFill>
                <a:latin typeface="Times New Roman" panose="02020603050405020304" pitchFamily="18" charset="0"/>
                <a:cs typeface="Times New Roman" panose="02020603050405020304" pitchFamily="18" charset="0"/>
              </a:rPr>
              <a:t>giá</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nhà</a:t>
            </a:r>
            <a:r>
              <a:rPr lang="en-US" dirty="0">
                <a:solidFill>
                  <a:srgbClr val="FF0000"/>
                </a:solidFill>
                <a:latin typeface="Times New Roman" panose="02020603050405020304" pitchFamily="18" charset="0"/>
                <a:cs typeface="Times New Roman" panose="02020603050405020304" pitchFamily="18" charset="0"/>
              </a:rPr>
              <a:t> ở </a:t>
            </a:r>
            <a:r>
              <a:rPr lang="en-US" dirty="0" err="1">
                <a:solidFill>
                  <a:srgbClr val="FF0000"/>
                </a:solidFill>
                <a:latin typeface="Times New Roman" panose="02020603050405020304" pitchFamily="18" charset="0"/>
                <a:cs typeface="Times New Roman" panose="02020603050405020304" pitchFamily="18" charset="0"/>
              </a:rPr>
              <a:t>xây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dựng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mới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theo</a:t>
            </a:r>
            <a:r>
              <a:rPr lang="en-US" dirty="0">
                <a:solidFill>
                  <a:srgbClr val="FF0000"/>
                </a:solidFill>
                <a:latin typeface="Times New Roman" panose="02020603050405020304" pitchFamily="18" charset="0"/>
                <a:cs typeface="Times New Roman" panose="02020603050405020304" pitchFamily="18" charset="0"/>
              </a:rPr>
              <a:t> TMĐT </a:t>
            </a:r>
            <a:r>
              <a:rPr lang="en-US" dirty="0" err="1">
                <a:solidFill>
                  <a:srgbClr val="FF0000"/>
                </a:solidFill>
                <a:latin typeface="Times New Roman" panose="02020603050405020304" pitchFamily="18" charset="0"/>
                <a:cs typeface="Times New Roman" panose="02020603050405020304" pitchFamily="18" charset="0"/>
              </a:rPr>
              <a:t>dự</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án</a:t>
            </a:r>
            <a:r>
              <a:rPr lang="en-US" dirty="0">
                <a:solidFill>
                  <a:srgbClr val="FF0000"/>
                </a:solidFill>
                <a:latin typeface="Times New Roman" panose="02020603050405020304" pitchFamily="18" charset="0"/>
                <a:cs typeface="Times New Roman" panose="02020603050405020304" pitchFamily="18" charset="0"/>
              </a:rPr>
              <a:t> do </a:t>
            </a:r>
            <a:r>
              <a:rPr lang="en-US" dirty="0" err="1">
                <a:solidFill>
                  <a:srgbClr val="FF0000"/>
                </a:solidFill>
                <a:latin typeface="Times New Roman" panose="02020603050405020304" pitchFamily="18" charset="0"/>
                <a:cs typeface="Times New Roman" panose="02020603050405020304" pitchFamily="18" charset="0"/>
              </a:rPr>
              <a:t>các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bên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thỏa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thuận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tại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thời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điểm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lập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phương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án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bồi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thường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tái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định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cư</a:t>
            </a:r>
            <a:r>
              <a:rPr lang="en-US" dirty="0">
                <a:solidFill>
                  <a:srgbClr val="FF0000"/>
                </a:solidFill>
                <a:latin typeface="Times New Roman" panose="02020603050405020304" pitchFamily="18" charset="0"/>
                <a:cs typeface="Times New Roman" panose="02020603050405020304" pitchFamily="18" charset="0"/>
              </a:rPr>
              <a:t>; </a:t>
            </a:r>
          </a:p>
          <a:p>
            <a:pPr algn="just"/>
            <a:endParaRPr lang="en-US" dirty="0">
              <a:solidFill>
                <a:srgbClr val="FF0000"/>
              </a:solidFill>
              <a:latin typeface="Times New Roman" panose="02020603050405020304" pitchFamily="18" charset="0"/>
              <a:cs typeface="Times New Roman" panose="02020603050405020304" pitchFamily="18" charset="0"/>
            </a:endParaRPr>
          </a:p>
          <a:p>
            <a:pPr algn="just"/>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Thời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điểm</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đóng</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góp</a:t>
            </a:r>
            <a:r>
              <a:rPr lang="en-US" i="1"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theo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tiến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độ</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dự</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án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lần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đóng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góp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áp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dụng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theo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quy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định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về</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bán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hình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thành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trong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tương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lai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hoặc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nộp</a:t>
            </a:r>
            <a:r>
              <a:rPr lang="en-US" dirty="0">
                <a:solidFill>
                  <a:srgbClr val="FF0000"/>
                </a:solidFill>
                <a:latin typeface="Times New Roman" panose="02020603050405020304" pitchFamily="18" charset="0"/>
                <a:cs typeface="Times New Roman" panose="02020603050405020304" pitchFamily="18" charset="0"/>
              </a:rPr>
              <a:t> 01 </a:t>
            </a:r>
            <a:r>
              <a:rPr lang="en-US" dirty="0" err="1">
                <a:solidFill>
                  <a:srgbClr val="FF0000"/>
                </a:solidFill>
                <a:latin typeface="Times New Roman" panose="02020603050405020304" pitchFamily="18" charset="0"/>
                <a:cs typeface="Times New Roman" panose="02020603050405020304" pitchFamily="18" charset="0"/>
              </a:rPr>
              <a:t>lần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sau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khi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bàn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giao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căn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hộ</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882393" y="1910848"/>
            <a:ext cx="4093827" cy="2462213"/>
          </a:xfrm>
          <a:prstGeom prst="rect">
            <a:avLst/>
          </a:prstGeom>
          <a:solidFill>
            <a:srgbClr val="FFFF00"/>
          </a:solidFill>
          <a:ln w="28575">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endParaRPr lang="en-US" dirty="0">
              <a:solidFill>
                <a:srgbClr val="FF0000"/>
              </a:solidFill>
              <a:latin typeface="Times New Roman" panose="02020603050405020304" pitchFamily="18" charset="0"/>
              <a:ea typeface="+mn-ea"/>
              <a:cs typeface="Times New Roman" panose="02020603050405020304" pitchFamily="18" charset="0"/>
            </a:endParaRPr>
          </a:p>
          <a:p>
            <a:pPr algn="just"/>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Bồi</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thường</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quyền</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sử</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dụng</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đất</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theo</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tỷ</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lệ</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phần</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quyền</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sử</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dụng</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đất</a:t>
            </a:r>
            <a:r>
              <a:rPr lang="en-US" dirty="0">
                <a:solidFill>
                  <a:srgbClr val="FF0000"/>
                </a:solidFill>
                <a:latin typeface="Times New Roman" panose="02020603050405020304" pitchFamily="18" charset="0"/>
                <a:ea typeface="+mn-ea"/>
                <a:cs typeface="Times New Roman" panose="02020603050405020304" pitchFamily="18" charset="0"/>
              </a:rPr>
              <a:t> = (</a:t>
            </a:r>
            <a:r>
              <a:rPr lang="en-US" dirty="0" err="1">
                <a:solidFill>
                  <a:srgbClr val="FF0000"/>
                </a:solidFill>
                <a:latin typeface="Times New Roman" panose="02020603050405020304" pitchFamily="18" charset="0"/>
                <a:ea typeface="+mn-ea"/>
                <a:cs typeface="Times New Roman" panose="02020603050405020304" pitchFamily="18" charset="0"/>
              </a:rPr>
              <a:t>tỷ</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lệ</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diện</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tích</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căn</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hộ</a:t>
            </a:r>
            <a:r>
              <a:rPr lang="en-US" dirty="0">
                <a:solidFill>
                  <a:srgbClr val="FF0000"/>
                </a:solidFill>
                <a:latin typeface="Times New Roman" panose="02020603050405020304" pitchFamily="18" charset="0"/>
                <a:ea typeface="+mn-ea"/>
                <a:cs typeface="Times New Roman" panose="02020603050405020304" pitchFamily="18" charset="0"/>
              </a:rPr>
              <a:t>/</a:t>
            </a:r>
            <a:r>
              <a:rPr lang="en-US" dirty="0" err="1">
                <a:solidFill>
                  <a:srgbClr val="FF0000"/>
                </a:solidFill>
                <a:latin typeface="Times New Roman" panose="02020603050405020304" pitchFamily="18" charset="0"/>
                <a:ea typeface="+mn-ea"/>
                <a:cs typeface="Times New Roman" panose="02020603050405020304" pitchFamily="18" charset="0"/>
              </a:rPr>
              <a:t>diện</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tích</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khác</a:t>
            </a:r>
            <a:r>
              <a:rPr lang="en-US" dirty="0">
                <a:solidFill>
                  <a:srgbClr val="FF0000"/>
                </a:solidFill>
                <a:latin typeface="Times New Roman" panose="02020603050405020304" pitchFamily="18" charset="0"/>
                <a:ea typeface="+mn-ea"/>
                <a:cs typeface="Times New Roman" panose="02020603050405020304" pitchFamily="18" charset="0"/>
              </a:rPr>
              <a:t> chia </a:t>
            </a:r>
            <a:r>
              <a:rPr lang="en-US" dirty="0" err="1">
                <a:solidFill>
                  <a:srgbClr val="FF0000"/>
                </a:solidFill>
                <a:latin typeface="Times New Roman" panose="02020603050405020304" pitchFamily="18" charset="0"/>
                <a:ea typeface="+mn-ea"/>
                <a:cs typeface="Times New Roman" panose="02020603050405020304" pitchFamily="18" charset="0"/>
              </a:rPr>
              <a:t>cho</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tổng</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diện</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tích</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sàn</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của</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các</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căn</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hộ</a:t>
            </a:r>
            <a:r>
              <a:rPr lang="en-US" dirty="0">
                <a:solidFill>
                  <a:srgbClr val="FF0000"/>
                </a:solidFill>
                <a:latin typeface="Times New Roman" panose="02020603050405020304" pitchFamily="18" charset="0"/>
                <a:ea typeface="+mn-ea"/>
                <a:cs typeface="Times New Roman" panose="02020603050405020304" pitchFamily="18" charset="0"/>
              </a:rPr>
              <a:t>/</a:t>
            </a:r>
            <a:r>
              <a:rPr lang="en-US" dirty="0" err="1">
                <a:solidFill>
                  <a:srgbClr val="FF0000"/>
                </a:solidFill>
                <a:latin typeface="Times New Roman" panose="02020603050405020304" pitchFamily="18" charset="0"/>
                <a:ea typeface="+mn-ea"/>
                <a:cs typeface="Times New Roman" panose="02020603050405020304" pitchFamily="18" charset="0"/>
              </a:rPr>
              <a:t>diện</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tích</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khác</a:t>
            </a:r>
            <a:r>
              <a:rPr lang="en-US" dirty="0">
                <a:solidFill>
                  <a:srgbClr val="FF0000"/>
                </a:solidFill>
                <a:latin typeface="Times New Roman" panose="02020603050405020304" pitchFamily="18" charset="0"/>
                <a:ea typeface="+mn-ea"/>
                <a:cs typeface="Times New Roman" panose="02020603050405020304" pitchFamily="18" charset="0"/>
              </a:rPr>
              <a:t>) x </a:t>
            </a:r>
            <a:r>
              <a:rPr lang="en-US" dirty="0" err="1">
                <a:solidFill>
                  <a:srgbClr val="FF0000"/>
                </a:solidFill>
                <a:latin typeface="Times New Roman" panose="02020603050405020304" pitchFamily="18" charset="0"/>
                <a:ea typeface="+mn-ea"/>
                <a:cs typeface="Times New Roman" panose="02020603050405020304" pitchFamily="18" charset="0"/>
              </a:rPr>
              <a:t>giá</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đất</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cụ</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thể</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tại</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thời</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điểm</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lập</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phương</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án</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bồi</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thường</a:t>
            </a:r>
            <a:r>
              <a:rPr lang="en-US" dirty="0">
                <a:solidFill>
                  <a:srgbClr val="FF0000"/>
                </a:solidFill>
                <a:latin typeface="Times New Roman" panose="02020603050405020304" pitchFamily="18" charset="0"/>
                <a:ea typeface="+mn-ea"/>
                <a:cs typeface="Times New Roman" panose="02020603050405020304" pitchFamily="18" charset="0"/>
              </a:rPr>
              <a:t>, TĐC. </a:t>
            </a:r>
          </a:p>
          <a:p>
            <a:pPr algn="just"/>
            <a:endParaRPr lang="en-US" dirty="0">
              <a:solidFill>
                <a:srgbClr val="FF0000"/>
              </a:solidFill>
              <a:latin typeface="Times New Roman" panose="02020603050405020304" pitchFamily="18" charset="0"/>
              <a:ea typeface="+mn-ea"/>
              <a:cs typeface="Times New Roman" panose="02020603050405020304" pitchFamily="18" charset="0"/>
            </a:endParaRPr>
          </a:p>
          <a:p>
            <a:pPr algn="just"/>
            <a:r>
              <a:rPr lang="en-US" dirty="0" err="1">
                <a:solidFill>
                  <a:srgbClr val="FF0000"/>
                </a:solidFill>
                <a:latin typeface="Times New Roman" panose="02020603050405020304" pitchFamily="18" charset="0"/>
                <a:ea typeface="+mn-ea"/>
                <a:cs typeface="Times New Roman" panose="02020603050405020304" pitchFamily="18" charset="0"/>
              </a:rPr>
              <a:t>Đối</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với</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nhà</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chung</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cư</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quy</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định</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tại</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điểm</a:t>
            </a:r>
            <a:r>
              <a:rPr lang="en-US" dirty="0">
                <a:solidFill>
                  <a:srgbClr val="FF0000"/>
                </a:solidFill>
                <a:latin typeface="Times New Roman" panose="02020603050405020304" pitchFamily="18" charset="0"/>
                <a:ea typeface="+mn-ea"/>
                <a:cs typeface="Times New Roman" panose="02020603050405020304" pitchFamily="18" charset="0"/>
              </a:rPr>
              <a:t> đ </a:t>
            </a:r>
            <a:r>
              <a:rPr lang="en-US" dirty="0" err="1">
                <a:solidFill>
                  <a:srgbClr val="FF0000"/>
                </a:solidFill>
                <a:latin typeface="Times New Roman" panose="02020603050405020304" pitchFamily="18" charset="0"/>
                <a:ea typeface="+mn-ea"/>
                <a:cs typeface="Times New Roman" panose="02020603050405020304" pitchFamily="18" charset="0"/>
              </a:rPr>
              <a:t>khoản</a:t>
            </a:r>
            <a:r>
              <a:rPr lang="en-US" dirty="0">
                <a:solidFill>
                  <a:srgbClr val="FF0000"/>
                </a:solidFill>
                <a:latin typeface="Times New Roman" panose="02020603050405020304" pitchFamily="18" charset="0"/>
                <a:ea typeface="+mn-ea"/>
                <a:cs typeface="Times New Roman" panose="02020603050405020304" pitchFamily="18" charset="0"/>
              </a:rPr>
              <a:t> 2 </a:t>
            </a:r>
            <a:r>
              <a:rPr lang="en-US" dirty="0" err="1">
                <a:solidFill>
                  <a:srgbClr val="FF0000"/>
                </a:solidFill>
                <a:latin typeface="Times New Roman" panose="02020603050405020304" pitchFamily="18" charset="0"/>
                <a:ea typeface="+mn-ea"/>
                <a:cs typeface="Times New Roman" panose="02020603050405020304" pitchFamily="18" charset="0"/>
              </a:rPr>
              <a:t>Điều</a:t>
            </a:r>
            <a:r>
              <a:rPr lang="en-US" dirty="0">
                <a:solidFill>
                  <a:srgbClr val="FF0000"/>
                </a:solidFill>
                <a:latin typeface="Times New Roman" panose="02020603050405020304" pitchFamily="18" charset="0"/>
                <a:ea typeface="+mn-ea"/>
                <a:cs typeface="Times New Roman" panose="02020603050405020304" pitchFamily="18" charset="0"/>
              </a:rPr>
              <a:t> 59 </a:t>
            </a:r>
            <a:r>
              <a:rPr lang="en-US" dirty="0" err="1">
                <a:solidFill>
                  <a:srgbClr val="FF0000"/>
                </a:solidFill>
                <a:latin typeface="Times New Roman" panose="02020603050405020304" pitchFamily="18" charset="0"/>
                <a:ea typeface="+mn-ea"/>
                <a:cs typeface="Times New Roman" panose="02020603050405020304" pitchFamily="18" charset="0"/>
              </a:rPr>
              <a:t>của</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Luật</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Nhà</a:t>
            </a:r>
            <a:r>
              <a:rPr lang="en-US" dirty="0">
                <a:solidFill>
                  <a:srgbClr val="FF0000"/>
                </a:solidFill>
                <a:latin typeface="Times New Roman" panose="02020603050405020304" pitchFamily="18" charset="0"/>
                <a:ea typeface="+mn-ea"/>
                <a:cs typeface="Times New Roman" panose="02020603050405020304" pitchFamily="18" charset="0"/>
              </a:rPr>
              <a:t> ở (</a:t>
            </a:r>
            <a:r>
              <a:rPr lang="en-US" dirty="0" err="1">
                <a:solidFill>
                  <a:srgbClr val="FF0000"/>
                </a:solidFill>
                <a:latin typeface="Times New Roman" panose="02020603050405020304" pitchFamily="18" charset="0"/>
                <a:ea typeface="+mn-ea"/>
                <a:cs typeface="Times New Roman" panose="02020603050405020304" pitchFamily="18" charset="0"/>
              </a:rPr>
              <a:t>chưa</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thuộc</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diện</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phá</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dỡ</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nhưng</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nằm</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trong</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khu</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thì</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được</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bồi</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thường</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quyền</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sử</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dụng</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đất</a:t>
            </a:r>
            <a:r>
              <a:rPr lang="en-US" dirty="0">
                <a:solidFill>
                  <a:srgbClr val="FF0000"/>
                </a:solidFill>
                <a:latin typeface="Times New Roman" panose="02020603050405020304" pitchFamily="18" charset="0"/>
                <a:ea typeface="+mn-ea"/>
                <a:cs typeface="Times New Roman" panose="02020603050405020304" pitchFamily="18" charset="0"/>
              </a:rPr>
              <a:t> + </a:t>
            </a:r>
            <a:r>
              <a:rPr lang="en-US" dirty="0" err="1">
                <a:solidFill>
                  <a:srgbClr val="FF0000"/>
                </a:solidFill>
                <a:latin typeface="Times New Roman" panose="02020603050405020304" pitchFamily="18" charset="0"/>
                <a:ea typeface="+mn-ea"/>
                <a:cs typeface="Times New Roman" panose="02020603050405020304" pitchFamily="18" charset="0"/>
              </a:rPr>
              <a:t>bồi</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thường</a:t>
            </a:r>
            <a:r>
              <a:rPr lang="en-US" dirty="0">
                <a:solidFill>
                  <a:srgbClr val="FF0000"/>
                </a:solidFill>
                <a:latin typeface="Times New Roman" panose="02020603050405020304" pitchFamily="18" charset="0"/>
                <a:ea typeface="+mn-ea"/>
                <a:cs typeface="Times New Roman" panose="02020603050405020304" pitchFamily="18" charset="0"/>
              </a:rPr>
              <a:t> </a:t>
            </a:r>
            <a:r>
              <a:rPr lang="en-US" dirty="0" err="1">
                <a:solidFill>
                  <a:srgbClr val="FF0000"/>
                </a:solidFill>
                <a:latin typeface="Times New Roman" panose="02020603050405020304" pitchFamily="18" charset="0"/>
                <a:ea typeface="+mn-ea"/>
                <a:cs typeface="Times New Roman" panose="02020603050405020304" pitchFamily="18" charset="0"/>
              </a:rPr>
              <a:t>nhà</a:t>
            </a:r>
            <a:r>
              <a:rPr lang="en-US" dirty="0">
                <a:solidFill>
                  <a:srgbClr val="FF0000"/>
                </a:solidFill>
                <a:latin typeface="Times New Roman" panose="02020603050405020304" pitchFamily="18" charset="0"/>
                <a:ea typeface="+mn-ea"/>
                <a:cs typeface="Times New Roman" panose="02020603050405020304" pitchFamily="18" charset="0"/>
              </a:rPr>
              <a:t> ở</a:t>
            </a:r>
          </a:p>
        </p:txBody>
      </p:sp>
      <p:sp>
        <p:nvSpPr>
          <p:cNvPr id="2" name="TextBox 1">
            <a:extLst>
              <a:ext uri="{FF2B5EF4-FFF2-40B4-BE49-F238E27FC236}">
                <a16:creationId xmlns="" xmlns:a16="http://schemas.microsoft.com/office/drawing/2014/main" id="{F1ADE4B0-099D-41C9-ACD0-68AE156DC4E7}"/>
              </a:ext>
            </a:extLst>
          </p:cNvPr>
          <p:cNvSpPr txBox="1"/>
          <p:nvPr/>
        </p:nvSpPr>
        <p:spPr>
          <a:xfrm>
            <a:off x="1154113" y="1752531"/>
            <a:ext cx="2553821" cy="307777"/>
          </a:xfrm>
          <a:prstGeom prst="rect">
            <a:avLst/>
          </a:prstGeom>
          <a:solidFill>
            <a:schemeClr val="bg2">
              <a:lumMod val="9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smtClean="0">
                <a:solidFill>
                  <a:srgbClr val="FF0000"/>
                </a:solidFill>
                <a:latin typeface="Times New Roman" panose="02020603050405020304" pitchFamily="18" charset="0"/>
                <a:cs typeface="Times New Roman" panose="02020603050405020304" pitchFamily="18" charset="0"/>
              </a:rPr>
              <a:t>CÓ </a:t>
            </a:r>
            <a:r>
              <a:rPr lang="en-US" b="1" dirty="0">
                <a:solidFill>
                  <a:srgbClr val="FF0000"/>
                </a:solidFill>
                <a:latin typeface="Times New Roman" panose="02020603050405020304" pitchFamily="18" charset="0"/>
                <a:cs typeface="Times New Roman" panose="02020603050405020304" pitchFamily="18" charset="0"/>
              </a:rPr>
              <a:t>ĐÓNG GÓP KINH </a:t>
            </a:r>
            <a:r>
              <a:rPr lang="en-US" b="1" dirty="0" smtClean="0">
                <a:solidFill>
                  <a:srgbClr val="FF0000"/>
                </a:solidFill>
                <a:latin typeface="Times New Roman" panose="02020603050405020304" pitchFamily="18" charset="0"/>
                <a:cs typeface="Times New Roman" panose="02020603050405020304" pitchFamily="18" charset="0"/>
              </a:rPr>
              <a:t>PHÍ</a:t>
            </a:r>
          </a:p>
        </p:txBody>
      </p:sp>
      <p:sp>
        <p:nvSpPr>
          <p:cNvPr id="5" name="TextBox 4">
            <a:extLst>
              <a:ext uri="{FF2B5EF4-FFF2-40B4-BE49-F238E27FC236}">
                <a16:creationId xmlns="" xmlns:a16="http://schemas.microsoft.com/office/drawing/2014/main" id="{58F114AC-6EA5-4A85-8F89-AC60FBAAE1F2}"/>
              </a:ext>
            </a:extLst>
          </p:cNvPr>
          <p:cNvSpPr txBox="1"/>
          <p:nvPr/>
        </p:nvSpPr>
        <p:spPr>
          <a:xfrm>
            <a:off x="5528345" y="1752530"/>
            <a:ext cx="2877424" cy="307777"/>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smtClean="0">
                <a:solidFill>
                  <a:srgbClr val="FF0000"/>
                </a:solidFill>
                <a:latin typeface="Times New Roman" panose="02020603050405020304" pitchFamily="18" charset="0"/>
                <a:cs typeface="Times New Roman" panose="02020603050405020304" pitchFamily="18" charset="0"/>
              </a:rPr>
              <a:t>KHÔNG </a:t>
            </a:r>
            <a:r>
              <a:rPr lang="en-US" b="1" dirty="0">
                <a:solidFill>
                  <a:srgbClr val="FF0000"/>
                </a:solidFill>
                <a:latin typeface="Times New Roman" panose="02020603050405020304" pitchFamily="18" charset="0"/>
                <a:cs typeface="Times New Roman" panose="02020603050405020304" pitchFamily="18" charset="0"/>
              </a:rPr>
              <a:t>ĐÓNG GÓP KINH </a:t>
            </a:r>
            <a:r>
              <a:rPr lang="en-US" b="1" dirty="0" smtClean="0">
                <a:solidFill>
                  <a:srgbClr val="FF0000"/>
                </a:solidFill>
                <a:latin typeface="Times New Roman" panose="02020603050405020304" pitchFamily="18" charset="0"/>
                <a:cs typeface="Times New Roman" panose="02020603050405020304" pitchFamily="18" charset="0"/>
              </a:rPr>
              <a:t>PHÍ</a:t>
            </a:r>
          </a:p>
        </p:txBody>
      </p:sp>
    </p:spTree>
    <p:extLst>
      <p:ext uri="{BB962C8B-B14F-4D97-AF65-F5344CB8AC3E}">
        <p14:creationId xmlns:p14="http://schemas.microsoft.com/office/powerpoint/2010/main" val="19550701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57150" y="12031"/>
            <a:ext cx="9086850"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06</a:t>
            </a:r>
            <a:r>
              <a:rPr lang="en-US" sz="1800" dirty="0" smtClean="0">
                <a:solidFill>
                  <a:srgbClr val="ED2727"/>
                </a:solidFill>
                <a:latin typeface="Times New Roman" panose="02020603050405020304" pitchFamily="18" charset="0"/>
                <a:cs typeface="Times New Roman" panose="02020603050405020304" pitchFamily="18" charset="0"/>
              </a:rPr>
              <a:t>. </a:t>
            </a:r>
            <a:r>
              <a:rPr lang="en" sz="1800" dirty="0" smtClean="0">
                <a:solidFill>
                  <a:srgbClr val="ED2727"/>
                </a:solidFill>
                <a:latin typeface="Times New Roman" panose="02020603050405020304" pitchFamily="18" charset="0"/>
                <a:cs typeface="Times New Roman" panose="02020603050405020304" pitchFamily="18" charset="0"/>
              </a:rPr>
              <a:t>CHÍNH SÁCH VỀ NHÀ Ở XÃ HỘI</a:t>
            </a:r>
            <a:endParaRPr sz="1800" dirty="0">
              <a:solidFill>
                <a:srgbClr val="ED2727"/>
              </a:solidFill>
            </a:endParaRPr>
          </a:p>
        </p:txBody>
      </p:sp>
      <p:sp>
        <p:nvSpPr>
          <p:cNvPr id="14" name="Rectangle 13"/>
          <p:cNvSpPr/>
          <p:nvPr/>
        </p:nvSpPr>
        <p:spPr>
          <a:xfrm>
            <a:off x="3791824" y="451144"/>
            <a:ext cx="5033394" cy="2031325"/>
          </a:xfrm>
          <a:prstGeom prst="rect">
            <a:avLst/>
          </a:prstGeom>
        </p:spPr>
        <p:txBody>
          <a:bodyPr wrap="square">
            <a:spAutoFit/>
          </a:bodyPr>
          <a:lstStyle/>
          <a:p>
            <a:pPr algn="just"/>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Chương</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VI: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gồm</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36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a:solidFill>
                  <a:schemeClr val="accent6">
                    <a:lumMod val="75000"/>
                  </a:schemeClr>
                </a:solidFill>
                <a:latin typeface="Times New Roman" panose="02020603050405020304" pitchFamily="18" charset="0"/>
                <a:cs typeface="Times New Roman" panose="02020603050405020304" pitchFamily="18" charset="0"/>
              </a:rPr>
              <a:t>(</a:t>
            </a:r>
            <a:r>
              <a:rPr lang="en-US" b="1" dirty="0" err="1">
                <a:solidFill>
                  <a:schemeClr val="accent6">
                    <a:lumMod val="75000"/>
                  </a:schemeClr>
                </a:solidFill>
                <a:latin typeface="Times New Roman" panose="02020603050405020304" pitchFamily="18" charset="0"/>
                <a:cs typeface="Times New Roman" panose="02020603050405020304" pitchFamily="18" charset="0"/>
              </a:rPr>
              <a:t>Điều</a:t>
            </a:r>
            <a:r>
              <a:rPr lang="en-US" b="1" dirty="0">
                <a:solidFill>
                  <a:schemeClr val="accent6">
                    <a:lumMod val="75000"/>
                  </a:schemeClr>
                </a:solidFill>
                <a:latin typeface="Times New Roman" panose="02020603050405020304" pitchFamily="18" charset="0"/>
                <a:cs typeface="Times New Roman" panose="02020603050405020304" pitchFamily="18" charset="0"/>
              </a:rPr>
              <a:t> 76-111) </a:t>
            </a:r>
            <a:r>
              <a:rPr lang="en-US" b="1" dirty="0" err="1">
                <a:solidFill>
                  <a:schemeClr val="accent6">
                    <a:lumMod val="75000"/>
                  </a:schemeClr>
                </a:solidFill>
                <a:latin typeface="Times New Roman" panose="02020603050405020304" pitchFamily="18" charset="0"/>
                <a:cs typeface="Times New Roman" panose="02020603050405020304" pitchFamily="18" charset="0"/>
              </a:rPr>
              <a:t>quy</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về</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đối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tượng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điều</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kiện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hưởng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chính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sách</a:t>
            </a:r>
            <a:r>
              <a:rPr lang="en-US" dirty="0">
                <a:solidFill>
                  <a:schemeClr val="accent6">
                    <a:lumMod val="75000"/>
                  </a:schemeClr>
                </a:solidFill>
                <a:latin typeface="Times New Roman" panose="02020603050405020304" pitchFamily="18" charset="0"/>
                <a:cs typeface="Times New Roman" panose="02020603050405020304" pitchFamily="18" charset="0"/>
              </a:rPr>
              <a:t> NOXH, </a:t>
            </a:r>
            <a:r>
              <a:rPr lang="en-US" dirty="0" err="1">
                <a:solidFill>
                  <a:schemeClr val="accent6">
                    <a:lumMod val="75000"/>
                  </a:schemeClr>
                </a:solidFill>
                <a:latin typeface="Times New Roman" panose="02020603050405020304" pitchFamily="18" charset="0"/>
                <a:cs typeface="Times New Roman" panose="02020603050405020304" pitchFamily="18" charset="0"/>
              </a:rPr>
              <a:t>hình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thức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nguyên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tắc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thực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hiện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chính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sách</a:t>
            </a:r>
            <a:r>
              <a:rPr lang="en-US" dirty="0">
                <a:solidFill>
                  <a:schemeClr val="accent6">
                    <a:lumMod val="75000"/>
                  </a:schemeClr>
                </a:solidFill>
                <a:latin typeface="Times New Roman" panose="02020603050405020304" pitchFamily="18" charset="0"/>
                <a:cs typeface="Times New Roman" panose="02020603050405020304" pitchFamily="18" charset="0"/>
              </a:rPr>
              <a:t> NOXH, </a:t>
            </a:r>
            <a:r>
              <a:rPr lang="en-US" dirty="0" err="1">
                <a:solidFill>
                  <a:schemeClr val="accent6">
                    <a:lumMod val="75000"/>
                  </a:schemeClr>
                </a:solidFill>
                <a:latin typeface="Times New Roman" panose="02020603050405020304" pitchFamily="18" charset="0"/>
                <a:cs typeface="Times New Roman" panose="02020603050405020304" pitchFamily="18" charset="0"/>
              </a:rPr>
              <a:t>loại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hình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dự</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án</a:t>
            </a:r>
            <a:r>
              <a:rPr lang="en-US" dirty="0">
                <a:solidFill>
                  <a:schemeClr val="accent6">
                    <a:lumMod val="75000"/>
                  </a:schemeClr>
                </a:solidFill>
                <a:latin typeface="Times New Roman" panose="02020603050405020304" pitchFamily="18" charset="0"/>
                <a:cs typeface="Times New Roman" panose="02020603050405020304" pitchFamily="18" charset="0"/>
              </a:rPr>
              <a:t> NOXH, </a:t>
            </a:r>
            <a:r>
              <a:rPr lang="en-US" dirty="0" err="1">
                <a:solidFill>
                  <a:srgbClr val="7030A0"/>
                </a:solidFill>
                <a:latin typeface="Times New Roman" panose="02020603050405020304" pitchFamily="18" charset="0"/>
                <a:cs typeface="Times New Roman" panose="02020603050405020304" pitchFamily="18" charset="0"/>
              </a:rPr>
              <a:t>dành</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quỹ</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đất</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để</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phát</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triển</a:t>
            </a:r>
            <a:r>
              <a:rPr lang="en-US" dirty="0">
                <a:solidFill>
                  <a:srgbClr val="7030A0"/>
                </a:solidFill>
                <a:latin typeface="Times New Roman" panose="02020603050405020304" pitchFamily="18" charset="0"/>
                <a:cs typeface="Times New Roman" panose="02020603050405020304" pitchFamily="18" charset="0"/>
              </a:rPr>
              <a:t> NOXH, </a:t>
            </a:r>
            <a:r>
              <a:rPr lang="en-US" dirty="0" err="1">
                <a:solidFill>
                  <a:srgbClr val="7030A0"/>
                </a:solidFill>
                <a:latin typeface="Times New Roman" panose="02020603050405020304" pitchFamily="18" charset="0"/>
                <a:cs typeface="Times New Roman" panose="02020603050405020304" pitchFamily="18" charset="0"/>
              </a:rPr>
              <a:t>ưu</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đãi</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chủ</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đầu</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tư</a:t>
            </a:r>
            <a:r>
              <a:rPr lang="en-US" dirty="0">
                <a:solidFill>
                  <a:srgbClr val="7030A0"/>
                </a:solidFill>
                <a:latin typeface="Times New Roman" panose="02020603050405020304" pitchFamily="18" charset="0"/>
                <a:cs typeface="Times New Roman" panose="02020603050405020304" pitchFamily="18" charset="0"/>
              </a:rPr>
              <a:t> NOXH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quản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lý</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vận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hành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bán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thuê</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thuê</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mua</a:t>
            </a:r>
            <a:r>
              <a:rPr lang="en-US" dirty="0">
                <a:solidFill>
                  <a:schemeClr val="accent6">
                    <a:lumMod val="75000"/>
                  </a:schemeClr>
                </a:solidFill>
                <a:latin typeface="Times New Roman" panose="02020603050405020304" pitchFamily="18" charset="0"/>
                <a:cs typeface="Times New Roman" panose="02020603050405020304" pitchFamily="18" charset="0"/>
              </a:rPr>
              <a:t> NOXH, </a:t>
            </a:r>
            <a:r>
              <a:rPr lang="en-US" dirty="0" err="1">
                <a:solidFill>
                  <a:srgbClr val="7030A0"/>
                </a:solidFill>
                <a:latin typeface="Times New Roman" panose="02020603050405020304" pitchFamily="18" charset="0"/>
                <a:cs typeface="Times New Roman" panose="02020603050405020304" pitchFamily="18" charset="0"/>
              </a:rPr>
              <a:t>chính</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sách</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phát</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triển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nhà</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lưu</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trú</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công</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nhân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nhà</a:t>
            </a:r>
            <a:r>
              <a:rPr lang="en-US" dirty="0">
                <a:solidFill>
                  <a:srgbClr val="7030A0"/>
                </a:solidFill>
                <a:latin typeface="Times New Roman" panose="02020603050405020304" pitchFamily="18" charset="0"/>
                <a:cs typeface="Times New Roman" panose="02020603050405020304" pitchFamily="18" charset="0"/>
              </a:rPr>
              <a:t> ở </a:t>
            </a:r>
            <a:r>
              <a:rPr lang="en-US" dirty="0" err="1">
                <a:solidFill>
                  <a:srgbClr val="7030A0"/>
                </a:solidFill>
                <a:latin typeface="Times New Roman" panose="02020603050405020304" pitchFamily="18" charset="0"/>
                <a:cs typeface="Times New Roman" panose="02020603050405020304" pitchFamily="18" charset="0"/>
              </a:rPr>
              <a:t>cho</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lực</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lượng</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vũ</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trang</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nhân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dân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Chính</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sách</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hỗ</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trợ</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về</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nhà</a:t>
            </a:r>
            <a:r>
              <a:rPr lang="en-US" dirty="0">
                <a:solidFill>
                  <a:srgbClr val="7030A0"/>
                </a:solidFill>
                <a:latin typeface="Times New Roman" panose="02020603050405020304" pitchFamily="18" charset="0"/>
                <a:cs typeface="Times New Roman" panose="02020603050405020304" pitchFamily="18" charset="0"/>
              </a:rPr>
              <a:t> ở </a:t>
            </a:r>
            <a:r>
              <a:rPr lang="en-US" dirty="0" err="1">
                <a:solidFill>
                  <a:srgbClr val="7030A0"/>
                </a:solidFill>
                <a:latin typeface="Times New Roman" panose="02020603050405020304" pitchFamily="18" charset="0"/>
                <a:cs typeface="Times New Roman" panose="02020603050405020304" pitchFamily="18" charset="0"/>
              </a:rPr>
              <a:t>cho</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hộ</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gia</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đình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cá</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nhân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tự</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xây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dựng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hoặc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cải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tạo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sửa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chữa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smtClean="0">
                <a:solidFill>
                  <a:schemeClr val="accent6">
                    <a:lumMod val="75000"/>
                  </a:schemeClr>
                </a:solidFill>
                <a:latin typeface="Times New Roman" panose="02020603050405020304" pitchFamily="18" charset="0"/>
                <a:cs typeface="Times New Roman" panose="02020603050405020304" pitchFamily="18" charset="0"/>
              </a:rPr>
              <a:t>ở,…</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a:p>
            <a:pPr marL="0" lvl="0" indent="0" algn="just"/>
            <a:endParaRPr lang="vi-VN" dirty="0">
              <a:latin typeface="Times New Roman" panose="02020603050405020304" pitchFamily="18" charset="0"/>
              <a:cs typeface="Times New Roman" panose="02020603050405020304" pitchFamily="18" charset="0"/>
            </a:endParaRPr>
          </a:p>
        </p:txBody>
      </p:sp>
      <p:sp>
        <p:nvSpPr>
          <p:cNvPr id="15" name="Rectangle 14"/>
          <p:cNvSpPr/>
          <p:nvPr/>
        </p:nvSpPr>
        <p:spPr>
          <a:xfrm>
            <a:off x="653816" y="2284183"/>
            <a:ext cx="8490184" cy="310341"/>
          </a:xfrm>
          <a:prstGeom prst="rect">
            <a:avLst/>
          </a:prstGeom>
        </p:spPr>
        <p:txBody>
          <a:bodyPr wrap="square">
            <a:spAutoFit/>
          </a:bodyPr>
          <a:lstStyle/>
          <a:p>
            <a:pPr algn="just">
              <a:lnSpc>
                <a:spcPts val="1700"/>
              </a:lnSpc>
              <a:spcBef>
                <a:spcPts val="200"/>
              </a:spcBef>
              <a:spcAft>
                <a:spcPts val="800"/>
              </a:spcAft>
            </a:pP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Nghị</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100/2024/NĐ-CP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chi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Luật</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về</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triển</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quản</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lý</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xã</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hội</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653817" y="2657471"/>
            <a:ext cx="7478266" cy="310341"/>
          </a:xfrm>
          <a:prstGeom prst="rect">
            <a:avLst/>
          </a:prstGeom>
        </p:spPr>
        <p:txBody>
          <a:bodyPr wrap="square">
            <a:spAutoFit/>
          </a:bodyPr>
          <a:lstStyle/>
          <a:p>
            <a:pPr algn="just">
              <a:lnSpc>
                <a:spcPts val="1700"/>
              </a:lnSpc>
              <a:spcBef>
                <a:spcPts val="200"/>
              </a:spcBef>
              <a:spcAft>
                <a:spcPts val="800"/>
              </a:spcAft>
            </a:pP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giai</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đoạn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dự</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xây</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dựng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NOXH,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lực</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vũ</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trang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dân</a:t>
            </a:r>
            <a:endParaRPr lang="en-US"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653816" y="2984969"/>
            <a:ext cx="8171401" cy="964367"/>
          </a:xfrm>
          <a:prstGeom prst="rect">
            <a:avLst/>
          </a:prstGeom>
        </p:spPr>
        <p:txBody>
          <a:bodyPr wrap="square">
            <a:spAutoFit/>
          </a:bodyPr>
          <a:lstStyle/>
          <a:p>
            <a:pPr algn="just">
              <a:lnSpc>
                <a:spcPts val="1700"/>
              </a:lnSpc>
              <a:spcBef>
                <a:spcPts val="200"/>
              </a:spcBef>
              <a:spcAft>
                <a:spcPts val="800"/>
              </a:spcAft>
            </a:pP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Vể</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xã</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hội</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việc</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dành</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diện</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tích</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đất</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xây</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dựng</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NOXH,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lựa</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chọn</a:t>
            </a:r>
            <a:r>
              <a:rPr lang="en-GB"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chủ</a:t>
            </a:r>
            <a:r>
              <a:rPr lang="en-GB"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đầu</a:t>
            </a:r>
            <a:r>
              <a:rPr lang="en-GB"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GB"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ưu</a:t>
            </a:r>
            <a:r>
              <a:rPr lang="en-GB"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đãi</a:t>
            </a:r>
            <a:r>
              <a:rPr lang="en-GB"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chủ</a:t>
            </a:r>
            <a:r>
              <a:rPr lang="en-GB"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đầu</a:t>
            </a:r>
            <a:r>
              <a:rPr lang="en-GB"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GB"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dự</a:t>
            </a:r>
            <a:r>
              <a:rPr lang="en-GB"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án</a:t>
            </a:r>
            <a:r>
              <a:rPr lang="en-GB"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đầu</a:t>
            </a:r>
            <a:r>
              <a:rPr lang="en-GB"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GB"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xây</a:t>
            </a:r>
            <a:r>
              <a:rPr lang="en-GB"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dựng</a:t>
            </a:r>
            <a:r>
              <a:rPr lang="en-GB"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GB"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GB"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xã</a:t>
            </a:r>
            <a:r>
              <a:rPr lang="en-GB"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hội</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loại</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GB"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GB"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tiêu</a:t>
            </a:r>
            <a:r>
              <a:rPr lang="en-GB"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chuẩn</a:t>
            </a:r>
            <a:r>
              <a:rPr lang="en-GB"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diện</a:t>
            </a:r>
            <a:r>
              <a:rPr lang="en-GB"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tích</a:t>
            </a:r>
            <a:r>
              <a:rPr lang="en-GB"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NOXH,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kiện</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hưởng</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chính</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sách</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hỗ</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trợ</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về</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NOXH.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Giá</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NOXH,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trình</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tự</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thủ</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tục</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bán</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thuê</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mua</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thuê</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NOXH,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vay</a:t>
            </a:r>
            <a:r>
              <a:rPr lang="en-GB"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ưu</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đãi</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nguồn</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vốn</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quản</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lý</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sử</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nguồn</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vốn</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vay</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ưu</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đãi</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thực</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chính</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sách</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NOXH, </a:t>
            </a:r>
            <a:r>
              <a:rPr lang="en-GB"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NOXH </a:t>
            </a:r>
            <a:r>
              <a:rPr lang="en-GB"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thuộc</a:t>
            </a:r>
            <a:r>
              <a:rPr lang="en-GB"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tài</a:t>
            </a:r>
            <a:r>
              <a:rPr lang="en-GB"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sản</a:t>
            </a:r>
            <a:r>
              <a:rPr lang="en-GB"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công</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Rectangle 26"/>
          <p:cNvSpPr/>
          <p:nvPr/>
        </p:nvSpPr>
        <p:spPr>
          <a:xfrm>
            <a:off x="653817" y="3986899"/>
            <a:ext cx="7478266" cy="310341"/>
          </a:xfrm>
          <a:prstGeom prst="rect">
            <a:avLst/>
          </a:prstGeom>
        </p:spPr>
        <p:txBody>
          <a:bodyPr wrap="square">
            <a:spAutoFit/>
          </a:bodyPr>
          <a:lstStyle/>
          <a:p>
            <a:pPr algn="just">
              <a:lnSpc>
                <a:spcPts val="1700"/>
              </a:lnSpc>
              <a:spcBef>
                <a:spcPts val="200"/>
              </a:spcBef>
              <a:spcAft>
                <a:spcPts val="800"/>
              </a:spcAft>
            </a:pP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lưu</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trú</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công</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nhân</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KCN</a:t>
            </a:r>
            <a:endPar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Rectangle 27"/>
          <p:cNvSpPr/>
          <p:nvPr/>
        </p:nvSpPr>
        <p:spPr>
          <a:xfrm>
            <a:off x="653817" y="4334804"/>
            <a:ext cx="7478266" cy="310341"/>
          </a:xfrm>
          <a:prstGeom prst="rect">
            <a:avLst/>
          </a:prstGeom>
        </p:spPr>
        <p:txBody>
          <a:bodyPr wrap="square">
            <a:spAutoFit/>
          </a:bodyPr>
          <a:lstStyle/>
          <a:p>
            <a:pPr algn="just">
              <a:lnSpc>
                <a:spcPts val="1700"/>
              </a:lnSpc>
              <a:spcBef>
                <a:spcPts val="200"/>
              </a:spcBef>
              <a:spcAft>
                <a:spcPts val="800"/>
              </a:spcAft>
            </a:pP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lực</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vũ</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trang</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nhân</a:t>
            </a:r>
            <a:r>
              <a:rPr lang="en-GB"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dân</a:t>
            </a:r>
            <a:endPar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1144"/>
            <a:ext cx="3791823" cy="1570052"/>
          </a:xfrm>
          <a:prstGeom prst="rect">
            <a:avLst/>
          </a:prstGeom>
        </p:spPr>
      </p:pic>
    </p:spTree>
    <p:extLst>
      <p:ext uri="{BB962C8B-B14F-4D97-AF65-F5344CB8AC3E}">
        <p14:creationId xmlns:p14="http://schemas.microsoft.com/office/powerpoint/2010/main" val="30850730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0" y="43781"/>
            <a:ext cx="9144000"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07</a:t>
            </a:r>
            <a:r>
              <a:rPr lang="en-US" sz="1800" dirty="0" smtClean="0">
                <a:solidFill>
                  <a:srgbClr val="ED2727"/>
                </a:solidFill>
                <a:latin typeface="Times New Roman" panose="02020603050405020304" pitchFamily="18" charset="0"/>
                <a:cs typeface="Times New Roman" panose="02020603050405020304" pitchFamily="18" charset="0"/>
              </a:rPr>
              <a:t>. </a:t>
            </a:r>
            <a:r>
              <a:rPr lang="en" sz="1800" dirty="0" smtClean="0">
                <a:solidFill>
                  <a:srgbClr val="ED2727"/>
                </a:solidFill>
                <a:latin typeface="Times New Roman" panose="02020603050405020304" pitchFamily="18" charset="0"/>
                <a:cs typeface="Times New Roman" panose="02020603050405020304" pitchFamily="18" charset="0"/>
              </a:rPr>
              <a:t>TÀI CHÍNH ĐỂ PHÁT TRIỂN NHÀ Ở</a:t>
            </a:r>
            <a:endParaRPr sz="1800" dirty="0">
              <a:solidFill>
                <a:srgbClr val="ED2727"/>
              </a:solidFill>
            </a:endParaRPr>
          </a:p>
        </p:txBody>
      </p:sp>
      <p:sp>
        <p:nvSpPr>
          <p:cNvPr id="71" name="Rectangle 70"/>
          <p:cNvSpPr/>
          <p:nvPr/>
        </p:nvSpPr>
        <p:spPr>
          <a:xfrm>
            <a:off x="2279034" y="450409"/>
            <a:ext cx="6589900" cy="954107"/>
          </a:xfrm>
          <a:prstGeom prst="rect">
            <a:avLst/>
          </a:prstGeom>
        </p:spPr>
        <p:txBody>
          <a:bodyPr wrap="square">
            <a:spAutoFit/>
          </a:bodyPr>
          <a:lstStyle/>
          <a:p>
            <a:pPr algn="just"/>
            <a:r>
              <a:rPr lang="en-US" b="1" dirty="0" err="1" smtClean="0">
                <a:solidFill>
                  <a:srgbClr val="FF0000"/>
                </a:solidFill>
                <a:latin typeface="Times New Roman" panose="02020603050405020304" pitchFamily="18" charset="0"/>
                <a:cs typeface="Times New Roman" panose="02020603050405020304" pitchFamily="18" charset="0"/>
              </a:rPr>
              <a:t>Chương</a:t>
            </a:r>
            <a:r>
              <a:rPr lang="en-US" b="1" dirty="0" smtClean="0">
                <a:solidFill>
                  <a:srgbClr val="FF0000"/>
                </a:solidFill>
                <a:latin typeface="Times New Roman" panose="02020603050405020304" pitchFamily="18" charset="0"/>
                <a:cs typeface="Times New Roman" panose="02020603050405020304" pitchFamily="18" charset="0"/>
              </a:rPr>
              <a:t> VII: </a:t>
            </a:r>
            <a:r>
              <a:rPr lang="en-US" b="1" dirty="0" err="1" smtClean="0">
                <a:solidFill>
                  <a:srgbClr val="FF0000"/>
                </a:solidFill>
                <a:latin typeface="Times New Roman" panose="02020603050405020304" pitchFamily="18" charset="0"/>
                <a:cs typeface="Times New Roman" panose="02020603050405020304" pitchFamily="18" charset="0"/>
              </a:rPr>
              <a:t>gồm</a:t>
            </a:r>
            <a:r>
              <a:rPr lang="en-US" b="1" dirty="0" smtClean="0">
                <a:solidFill>
                  <a:srgbClr val="FF0000"/>
                </a:solidFill>
                <a:latin typeface="Times New Roman" panose="02020603050405020304" pitchFamily="18" charset="0"/>
                <a:cs typeface="Times New Roman" panose="02020603050405020304" pitchFamily="18" charset="0"/>
              </a:rPr>
              <a:t> 6 </a:t>
            </a:r>
            <a:r>
              <a:rPr lang="en-US" b="1" dirty="0" err="1" smtClean="0">
                <a:solidFill>
                  <a:srgbClr val="FF0000"/>
                </a:solidFill>
                <a:latin typeface="Times New Roman" panose="02020603050405020304" pitchFamily="18" charset="0"/>
                <a:cs typeface="Times New Roman" panose="02020603050405020304" pitchFamily="18" charset="0"/>
              </a:rPr>
              <a:t>Điều</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từ</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Điều</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112-117)</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về</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các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nguồn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vốn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cho</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phát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triển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bao</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gồm</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cả</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nguồn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vốn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của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nước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nguyên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tắc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huy</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động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sử</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dụng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vốn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vay</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vốn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ưu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đãi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thông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qua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Ngân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hàng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CS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xã</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hội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để</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phát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triển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xã</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hội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hình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thức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điều</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kiện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huy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động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vốn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của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từng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hình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thức</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tretch>
            <a:fillRect/>
          </a:stretch>
        </p:blipFill>
        <p:spPr>
          <a:xfrm>
            <a:off x="496299" y="-55250"/>
            <a:ext cx="1702423" cy="1702423"/>
          </a:xfrm>
          <a:prstGeom prst="rect">
            <a:avLst/>
          </a:prstGeom>
        </p:spPr>
      </p:pic>
      <p:sp>
        <p:nvSpPr>
          <p:cNvPr id="7" name="Rectangle 6"/>
          <p:cNvSpPr/>
          <p:nvPr/>
        </p:nvSpPr>
        <p:spPr>
          <a:xfrm>
            <a:off x="496299" y="1513926"/>
            <a:ext cx="8372638" cy="954107"/>
          </a:xfrm>
          <a:prstGeom prst="rect">
            <a:avLst/>
          </a:prstGeom>
        </p:spPr>
        <p:txBody>
          <a:bodyPr wrap="square">
            <a:spAutoFit/>
          </a:bodyPr>
          <a:lstStyle/>
          <a:p>
            <a:pPr algn="just"/>
            <a:r>
              <a:rPr lang="en-US" b="1" dirty="0" smtClean="0">
                <a:solidFill>
                  <a:srgbClr val="C00000"/>
                </a:solidFill>
                <a:latin typeface="Times New Roman" panose="02020603050405020304" pitchFamily="18" charset="0"/>
                <a:cs typeface="Times New Roman" panose="02020603050405020304" pitchFamily="18" charset="0"/>
              </a:rPr>
              <a:t>1. CÁC NGUỒN VỐN ĐỂ PHÁT TRIỂN NHÀ Ở </a:t>
            </a:r>
          </a:p>
          <a:p>
            <a:pPr algn="just"/>
            <a:r>
              <a:rPr lang="en-US" dirty="0" err="1" smtClean="0">
                <a:solidFill>
                  <a:schemeClr val="accent6">
                    <a:lumMod val="75000"/>
                  </a:schemeClr>
                </a:solidFill>
                <a:latin typeface="Times New Roman" panose="02020603050405020304" pitchFamily="18" charset="0"/>
                <a:cs typeface="Times New Roman" panose="02020603050405020304" pitchFamily="18" charset="0"/>
              </a:rPr>
              <a:t>kế</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thừa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2014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quy</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về</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các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nguồn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vốn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để</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phát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triển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vốn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để</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phát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triển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đối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với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từng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loại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thương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mại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xã</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hội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tái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cư</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công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vụ</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bổ</a:t>
            </a:r>
            <a:r>
              <a:rPr lang="en-US" dirty="0" smtClean="0">
                <a:solidFill>
                  <a:srgbClr val="7030A0"/>
                </a:solidFill>
                <a:latin typeface="Times New Roman" panose="02020603050405020304" pitchFamily="18" charset="0"/>
                <a:cs typeface="Times New Roman" panose="02020603050405020304" pitchFamily="18" charset="0"/>
              </a:rPr>
              <a:t> sung </a:t>
            </a:r>
            <a:r>
              <a:rPr lang="en-US" dirty="0" err="1" smtClean="0">
                <a:solidFill>
                  <a:srgbClr val="7030A0"/>
                </a:solidFill>
                <a:latin typeface="Times New Roman" panose="02020603050405020304" pitchFamily="18" charset="0"/>
                <a:cs typeface="Times New Roman" panose="02020603050405020304" pitchFamily="18" charset="0"/>
              </a:rPr>
              <a:t>nguồn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tài</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chính</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công</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đoàn</a:t>
            </a:r>
            <a:r>
              <a:rPr lang="en-US" dirty="0">
                <a:solidFill>
                  <a:srgbClr val="7030A0"/>
                </a:solidFill>
                <a:latin typeface="Times New Roman" panose="02020603050405020304" pitchFamily="18" charset="0"/>
                <a:cs typeface="Times New Roman" panose="02020603050405020304" pitchFamily="18" charset="0"/>
              </a:rPr>
              <a:t> </a:t>
            </a:r>
            <a:r>
              <a:rPr lang="en-US" dirty="0" smtClean="0">
                <a:solidFill>
                  <a:srgbClr val="7030A0"/>
                </a:solidFill>
                <a:latin typeface="Times New Roman" panose="02020603050405020304" pitchFamily="18" charset="0"/>
                <a:cs typeface="Times New Roman" panose="02020603050405020304" pitchFamily="18" charset="0"/>
              </a:rPr>
              <a:t>(</a:t>
            </a:r>
            <a:r>
              <a:rPr lang="en-US" dirty="0" err="1" smtClean="0">
                <a:solidFill>
                  <a:srgbClr val="7030A0"/>
                </a:solidFill>
                <a:latin typeface="Times New Roman" panose="02020603050405020304" pitchFamily="18" charset="0"/>
                <a:cs typeface="Times New Roman" panose="02020603050405020304" pitchFamily="18" charset="0"/>
              </a:rPr>
              <a:t>Điều</a:t>
            </a:r>
            <a:r>
              <a:rPr lang="en-US" dirty="0" smtClean="0">
                <a:solidFill>
                  <a:srgbClr val="7030A0"/>
                </a:solidFill>
                <a:latin typeface="Times New Roman" panose="02020603050405020304" pitchFamily="18" charset="0"/>
                <a:cs typeface="Times New Roman" panose="02020603050405020304" pitchFamily="18" charset="0"/>
              </a:rPr>
              <a:t> 112); </a:t>
            </a:r>
            <a:r>
              <a:rPr lang="en-US" dirty="0" err="1" smtClean="0">
                <a:solidFill>
                  <a:srgbClr val="7030A0"/>
                </a:solidFill>
                <a:latin typeface="Times New Roman" panose="02020603050405020304" pitchFamily="18" charset="0"/>
                <a:cs typeface="Times New Roman" panose="02020603050405020304" pitchFamily="18" charset="0"/>
              </a:rPr>
              <a:t>quy</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định</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cụ</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thể</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nguồn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vốn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của</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Nhà</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nước</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để</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phát</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triển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nhà</a:t>
            </a:r>
            <a:r>
              <a:rPr lang="en-US" dirty="0" smtClean="0">
                <a:solidFill>
                  <a:srgbClr val="7030A0"/>
                </a:solidFill>
                <a:latin typeface="Times New Roman" panose="02020603050405020304" pitchFamily="18" charset="0"/>
                <a:cs typeface="Times New Roman" panose="02020603050405020304" pitchFamily="18" charset="0"/>
              </a:rPr>
              <a:t> ở (</a:t>
            </a:r>
            <a:r>
              <a:rPr lang="en-US" dirty="0" err="1" smtClean="0">
                <a:solidFill>
                  <a:srgbClr val="7030A0"/>
                </a:solidFill>
                <a:latin typeface="Times New Roman" panose="02020603050405020304" pitchFamily="18" charset="0"/>
                <a:cs typeface="Times New Roman" panose="02020603050405020304" pitchFamily="18" charset="0"/>
              </a:rPr>
              <a:t>Điều</a:t>
            </a:r>
            <a:r>
              <a:rPr lang="en-US" dirty="0" smtClean="0">
                <a:solidFill>
                  <a:srgbClr val="7030A0"/>
                </a:solidFill>
                <a:latin typeface="Times New Roman" panose="02020603050405020304" pitchFamily="18" charset="0"/>
                <a:cs typeface="Times New Roman" panose="02020603050405020304" pitchFamily="18" charset="0"/>
              </a:rPr>
              <a:t> 113)</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76613" y="2542923"/>
            <a:ext cx="8292323" cy="553998"/>
          </a:xfrm>
          <a:prstGeom prst="rect">
            <a:avLst/>
          </a:prstGeom>
        </p:spPr>
        <p:txBody>
          <a:bodyPr wrap="square">
            <a:spAutoFit/>
          </a:bodyPr>
          <a:lstStyle/>
          <a:p>
            <a:pPr algn="just">
              <a:lnSpc>
                <a:spcPts val="1600"/>
              </a:lnSpc>
              <a:spcBef>
                <a:spcPts val="200"/>
              </a:spcBef>
              <a:spcAft>
                <a:spcPts val="200"/>
              </a:spcAft>
            </a:pPr>
            <a:r>
              <a:rPr lang="de-DE" dirty="0" smtClean="0">
                <a:solidFill>
                  <a:srgbClr val="FF0000"/>
                </a:solidFill>
                <a:latin typeface="Times New Roman" panose="02020603050405020304" pitchFamily="18" charset="0"/>
                <a:cs typeface="Times New Roman" panose="02020603050405020304" pitchFamily="18" charset="0"/>
              </a:rPr>
              <a:t>1</a:t>
            </a:r>
            <a:r>
              <a:rPr lang="de-DE" dirty="0">
                <a:solidFill>
                  <a:srgbClr val="FF0000"/>
                </a:solidFill>
                <a:latin typeface="Times New Roman" panose="02020603050405020304" pitchFamily="18" charset="0"/>
                <a:cs typeface="Times New Roman" panose="02020603050405020304" pitchFamily="18" charset="0"/>
              </a:rPr>
              <a:t>. </a:t>
            </a:r>
            <a:r>
              <a:rPr lang="de-DE" dirty="0">
                <a:solidFill>
                  <a:srgbClr val="7030A0"/>
                </a:solidFill>
                <a:latin typeface="Times New Roman" panose="02020603050405020304" pitchFamily="18" charset="0"/>
                <a:cs typeface="Times New Roman" panose="02020603050405020304" pitchFamily="18" charset="0"/>
              </a:rPr>
              <a:t>Vốn chủ sở hữu </a:t>
            </a:r>
            <a:r>
              <a:rPr lang="vi-VN" dirty="0">
                <a:solidFill>
                  <a:srgbClr val="7030A0"/>
                </a:solidFill>
                <a:latin typeface="Times New Roman" panose="02020603050405020304" pitchFamily="18" charset="0"/>
                <a:cs typeface="Times New Roman" panose="02020603050405020304" pitchFamily="18" charset="0"/>
              </a:rPr>
              <a:t>của các tổ chức, cá nhân</a:t>
            </a:r>
            <a:r>
              <a:rPr lang="de-DE" dirty="0">
                <a:solidFill>
                  <a:srgbClr val="7030A0"/>
                </a:solidFill>
                <a:latin typeface="Times New Roman" panose="02020603050405020304" pitchFamily="18" charset="0"/>
                <a:cs typeface="Times New Roman" panose="02020603050405020304" pitchFamily="18" charset="0"/>
              </a:rPr>
              <a:t>.</a:t>
            </a:r>
            <a:endParaRPr lang="en-US" dirty="0">
              <a:solidFill>
                <a:srgbClr val="7030A0"/>
              </a:solidFill>
              <a:latin typeface="Times New Roman" panose="02020603050405020304" pitchFamily="18" charset="0"/>
              <a:cs typeface="Times New Roman" panose="02020603050405020304" pitchFamily="18" charset="0"/>
            </a:endParaRPr>
          </a:p>
          <a:p>
            <a:pPr algn="just">
              <a:lnSpc>
                <a:spcPts val="1600"/>
              </a:lnSpc>
              <a:spcBef>
                <a:spcPts val="200"/>
              </a:spcBef>
              <a:spcAft>
                <a:spcPts val="200"/>
              </a:spcAft>
            </a:pPr>
            <a:r>
              <a:rPr lang="de-DE" dirty="0">
                <a:solidFill>
                  <a:srgbClr val="FF0000"/>
                </a:solidFill>
                <a:latin typeface="Times New Roman" panose="02020603050405020304" pitchFamily="18" charset="0"/>
                <a:cs typeface="Times New Roman" panose="02020603050405020304" pitchFamily="18" charset="0"/>
              </a:rPr>
              <a:t>2. </a:t>
            </a:r>
            <a:r>
              <a:rPr lang="vi-VN" dirty="0">
                <a:solidFill>
                  <a:srgbClr val="7030A0"/>
                </a:solidFill>
                <a:latin typeface="Times New Roman" panose="02020603050405020304" pitchFamily="18" charset="0"/>
                <a:cs typeface="Times New Roman" panose="02020603050405020304" pitchFamily="18" charset="0"/>
              </a:rPr>
              <a:t>Nguồn vốn của Nhà nước để phát triển nhà </a:t>
            </a:r>
            <a:r>
              <a:rPr lang="vi-VN" dirty="0" smtClean="0">
                <a:solidFill>
                  <a:srgbClr val="7030A0"/>
                </a:solidFill>
                <a:latin typeface="Times New Roman" panose="02020603050405020304" pitchFamily="18" charset="0"/>
                <a:cs typeface="Times New Roman" panose="02020603050405020304" pitchFamily="18" charset="0"/>
              </a:rPr>
              <a:t>ở</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Điều</a:t>
            </a:r>
            <a:r>
              <a:rPr lang="en-US" dirty="0" smtClean="0">
                <a:solidFill>
                  <a:srgbClr val="7030A0"/>
                </a:solidFill>
                <a:latin typeface="Times New Roman" panose="02020603050405020304" pitchFamily="18" charset="0"/>
                <a:cs typeface="Times New Roman" panose="02020603050405020304" pitchFamily="18" charset="0"/>
              </a:rPr>
              <a:t> 113)</a:t>
            </a:r>
          </a:p>
        </p:txBody>
      </p:sp>
      <p:sp>
        <p:nvSpPr>
          <p:cNvPr id="3" name="Rectangle 2"/>
          <p:cNvSpPr/>
          <p:nvPr/>
        </p:nvSpPr>
        <p:spPr>
          <a:xfrm>
            <a:off x="576613" y="3916452"/>
            <a:ext cx="8567387" cy="1066959"/>
          </a:xfrm>
          <a:prstGeom prst="rect">
            <a:avLst/>
          </a:prstGeom>
        </p:spPr>
        <p:txBody>
          <a:bodyPr wrap="square">
            <a:spAutoFit/>
          </a:bodyPr>
          <a:lstStyle/>
          <a:p>
            <a:pPr algn="just">
              <a:lnSpc>
                <a:spcPts val="1600"/>
              </a:lnSpc>
              <a:spcBef>
                <a:spcPts val="200"/>
              </a:spcBef>
              <a:spcAft>
                <a:spcPts val="200"/>
              </a:spcAft>
            </a:pPr>
            <a:r>
              <a:rPr lang="de-DE" dirty="0" smtClean="0">
                <a:solidFill>
                  <a:srgbClr val="FF0000"/>
                </a:solidFill>
                <a:latin typeface="Times New Roman" panose="02020603050405020304" pitchFamily="18" charset="0"/>
                <a:cs typeface="Times New Roman" panose="02020603050405020304" pitchFamily="18" charset="0"/>
              </a:rPr>
              <a:t>3</a:t>
            </a:r>
            <a:r>
              <a:rPr lang="de-DE" dirty="0">
                <a:solidFill>
                  <a:srgbClr val="FF0000"/>
                </a:solidFill>
                <a:latin typeface="Times New Roman" panose="02020603050405020304" pitchFamily="18" charset="0"/>
                <a:cs typeface="Times New Roman" panose="02020603050405020304" pitchFamily="18" charset="0"/>
              </a:rPr>
              <a:t>. </a:t>
            </a:r>
            <a:r>
              <a:rPr lang="de-DE" dirty="0">
                <a:solidFill>
                  <a:srgbClr val="7030A0"/>
                </a:solidFill>
                <a:latin typeface="Times New Roman" panose="02020603050405020304" pitchFamily="18" charset="0"/>
                <a:cs typeface="Times New Roman" panose="02020603050405020304" pitchFamily="18" charset="0"/>
              </a:rPr>
              <a:t>Vốn huy động từ các tổ chức, cá nhân (7 hình thức huy động theo quy định tại Điều 114 ).</a:t>
            </a:r>
            <a:endParaRPr lang="en-US" dirty="0">
              <a:solidFill>
                <a:srgbClr val="7030A0"/>
              </a:solidFill>
              <a:latin typeface="Times New Roman" panose="02020603050405020304" pitchFamily="18" charset="0"/>
              <a:cs typeface="Times New Roman" panose="02020603050405020304" pitchFamily="18" charset="0"/>
            </a:endParaRPr>
          </a:p>
          <a:p>
            <a:pPr algn="just">
              <a:lnSpc>
                <a:spcPts val="1600"/>
              </a:lnSpc>
              <a:spcBef>
                <a:spcPts val="200"/>
              </a:spcBef>
              <a:spcAft>
                <a:spcPts val="200"/>
              </a:spcAft>
            </a:pPr>
            <a:r>
              <a:rPr lang="de-DE" dirty="0">
                <a:solidFill>
                  <a:srgbClr val="FF0000"/>
                </a:solidFill>
                <a:latin typeface="Times New Roman" panose="02020603050405020304" pitchFamily="18" charset="0"/>
                <a:cs typeface="Times New Roman" panose="02020603050405020304" pitchFamily="18" charset="0"/>
              </a:rPr>
              <a:t>4. </a:t>
            </a:r>
            <a:r>
              <a:rPr lang="vi-VN" dirty="0">
                <a:solidFill>
                  <a:srgbClr val="7030A0"/>
                </a:solidFill>
                <a:latin typeface="Times New Roman" panose="02020603050405020304" pitchFamily="18" charset="0"/>
                <a:cs typeface="Times New Roman" panose="02020603050405020304" pitchFamily="18" charset="0"/>
              </a:rPr>
              <a:t>Vốn </a:t>
            </a:r>
            <a:r>
              <a:rPr lang="de-DE" dirty="0">
                <a:solidFill>
                  <a:srgbClr val="7030A0"/>
                </a:solidFill>
                <a:latin typeface="Times New Roman" panose="02020603050405020304" pitchFamily="18" charset="0"/>
                <a:cs typeface="Times New Roman" panose="02020603050405020304" pitchFamily="18" charset="0"/>
              </a:rPr>
              <a:t>đầu tư</a:t>
            </a:r>
            <a:r>
              <a:rPr lang="vi-VN" dirty="0">
                <a:solidFill>
                  <a:srgbClr val="7030A0"/>
                </a:solidFill>
                <a:latin typeface="Times New Roman" panose="02020603050405020304" pitchFamily="18" charset="0"/>
                <a:cs typeface="Times New Roman" panose="02020603050405020304" pitchFamily="18" charset="0"/>
              </a:rPr>
              <a:t> nước ngoài</a:t>
            </a:r>
            <a:r>
              <a:rPr lang="de-DE" dirty="0">
                <a:solidFill>
                  <a:srgbClr val="7030A0"/>
                </a:solidFill>
                <a:latin typeface="Times New Roman" panose="02020603050405020304" pitchFamily="18" charset="0"/>
                <a:cs typeface="Times New Roman" panose="02020603050405020304" pitchFamily="18" charset="0"/>
              </a:rPr>
              <a:t>. </a:t>
            </a:r>
            <a:endParaRPr lang="en-US" dirty="0">
              <a:solidFill>
                <a:srgbClr val="7030A0"/>
              </a:solidFill>
              <a:latin typeface="Times New Roman" panose="02020603050405020304" pitchFamily="18" charset="0"/>
              <a:cs typeface="Times New Roman" panose="02020603050405020304" pitchFamily="18" charset="0"/>
            </a:endParaRPr>
          </a:p>
          <a:p>
            <a:pPr algn="just">
              <a:lnSpc>
                <a:spcPts val="1600"/>
              </a:lnSpc>
              <a:spcBef>
                <a:spcPts val="200"/>
              </a:spcBef>
              <a:spcAft>
                <a:spcPts val="200"/>
              </a:spcAft>
            </a:pPr>
            <a:r>
              <a:rPr lang="vi-VN" dirty="0">
                <a:solidFill>
                  <a:srgbClr val="FF0000"/>
                </a:solidFill>
                <a:latin typeface="Times New Roman" panose="02020603050405020304" pitchFamily="18" charset="0"/>
                <a:cs typeface="Times New Roman" panose="02020603050405020304" pitchFamily="18" charset="0"/>
              </a:rPr>
              <a:t>5. </a:t>
            </a:r>
            <a:r>
              <a:rPr lang="vi-VN" dirty="0">
                <a:solidFill>
                  <a:srgbClr val="7030A0"/>
                </a:solidFill>
                <a:latin typeface="Times New Roman" panose="02020603050405020304" pitchFamily="18" charset="0"/>
                <a:cs typeface="Times New Roman" panose="02020603050405020304" pitchFamily="18" charset="0"/>
              </a:rPr>
              <a:t>Nguồn tài chính công đoàn theo quy định của pháp luật về công đoàn.</a:t>
            </a:r>
            <a:endParaRPr lang="en-US" dirty="0">
              <a:solidFill>
                <a:srgbClr val="7030A0"/>
              </a:solidFill>
              <a:latin typeface="Times New Roman" panose="02020603050405020304" pitchFamily="18" charset="0"/>
              <a:cs typeface="Times New Roman" panose="02020603050405020304" pitchFamily="18" charset="0"/>
            </a:endParaRPr>
          </a:p>
          <a:p>
            <a:pPr algn="just">
              <a:lnSpc>
                <a:spcPts val="1600"/>
              </a:lnSpc>
              <a:spcBef>
                <a:spcPts val="200"/>
              </a:spcBef>
              <a:spcAft>
                <a:spcPts val="200"/>
              </a:spcAft>
            </a:pPr>
            <a:r>
              <a:rPr lang="vi-VN" dirty="0">
                <a:solidFill>
                  <a:srgbClr val="FF0000"/>
                </a:solidFill>
                <a:latin typeface="Times New Roman" panose="02020603050405020304" pitchFamily="18" charset="0"/>
                <a:cs typeface="Times New Roman" panose="02020603050405020304" pitchFamily="18" charset="0"/>
              </a:rPr>
              <a:t>6. </a:t>
            </a:r>
            <a:r>
              <a:rPr lang="vi-VN" dirty="0">
                <a:solidFill>
                  <a:srgbClr val="7030A0"/>
                </a:solidFill>
                <a:latin typeface="Times New Roman" panose="02020603050405020304" pitchFamily="18" charset="0"/>
                <a:cs typeface="Times New Roman" panose="02020603050405020304" pitchFamily="18" charset="0"/>
              </a:rPr>
              <a:t>Nguồn vốn hợp pháp khác.</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73333" y="3157270"/>
            <a:ext cx="7195601" cy="759182"/>
          </a:xfrm>
          <a:prstGeom prst="rect">
            <a:avLst/>
          </a:prstGeom>
        </p:spPr>
        <p:txBody>
          <a:bodyPr wrap="square">
            <a:spAutoFit/>
          </a:bodyPr>
          <a:lstStyle/>
          <a:p>
            <a:pPr algn="just">
              <a:lnSpc>
                <a:spcPts val="1600"/>
              </a:lnSpc>
              <a:spcBef>
                <a:spcPts val="200"/>
              </a:spcBef>
              <a:spcAft>
                <a:spcPts val="200"/>
              </a:spcAft>
            </a:pPr>
            <a:r>
              <a:rPr lang="en-US" dirty="0" smtClean="0">
                <a:solidFill>
                  <a:srgbClr val="FF0000"/>
                </a:solidFill>
                <a:latin typeface="Times New Roman" panose="02020603050405020304" pitchFamily="18" charset="0"/>
                <a:cs typeface="Times New Roman" panose="02020603050405020304" pitchFamily="18" charset="0"/>
              </a:rPr>
              <a:t>2.1</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Vốn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đầu</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tư</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công</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theo</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pháp</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luật</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về</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đầu</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tư</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công</a:t>
            </a:r>
            <a:endParaRPr lang="en-US" dirty="0">
              <a:solidFill>
                <a:srgbClr val="7030A0"/>
              </a:solidFill>
              <a:latin typeface="Times New Roman" panose="02020603050405020304" pitchFamily="18" charset="0"/>
              <a:cs typeface="Times New Roman" panose="02020603050405020304" pitchFamily="18" charset="0"/>
            </a:endParaRPr>
          </a:p>
          <a:p>
            <a:pPr algn="just">
              <a:lnSpc>
                <a:spcPts val="1600"/>
              </a:lnSpc>
              <a:spcBef>
                <a:spcPts val="200"/>
              </a:spcBef>
              <a:spcAft>
                <a:spcPts val="200"/>
              </a:spcAft>
            </a:pPr>
            <a:r>
              <a:rPr lang="en-US" dirty="0" smtClean="0">
                <a:solidFill>
                  <a:srgbClr val="FF0000"/>
                </a:solidFill>
                <a:latin typeface="Times New Roman" panose="02020603050405020304" pitchFamily="18" charset="0"/>
                <a:cs typeface="Times New Roman" panose="02020603050405020304" pitchFamily="18" charset="0"/>
              </a:rPr>
              <a:t>2.2</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Vốn</a:t>
            </a:r>
            <a:r>
              <a:rPr lang="en-US" dirty="0">
                <a:solidFill>
                  <a:srgbClr val="7030A0"/>
                </a:solidFill>
                <a:latin typeface="Times New Roman" panose="02020603050405020304" pitchFamily="18" charset="0"/>
                <a:cs typeface="Times New Roman" panose="02020603050405020304" pitchFamily="18" charset="0"/>
              </a:rPr>
              <a:t> do NN </a:t>
            </a:r>
            <a:r>
              <a:rPr lang="en-US" dirty="0" err="1">
                <a:solidFill>
                  <a:srgbClr val="7030A0"/>
                </a:solidFill>
                <a:latin typeface="Times New Roman" panose="02020603050405020304" pitchFamily="18" charset="0"/>
                <a:cs typeface="Times New Roman" panose="02020603050405020304" pitchFamily="18" charset="0"/>
              </a:rPr>
              <a:t>huy</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động</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công</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trái</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trái</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phiếu</a:t>
            </a:r>
            <a:r>
              <a:rPr lang="en-US" dirty="0">
                <a:solidFill>
                  <a:srgbClr val="7030A0"/>
                </a:solidFill>
                <a:latin typeface="Times New Roman" panose="02020603050405020304" pitchFamily="18" charset="0"/>
                <a:cs typeface="Times New Roman" panose="02020603050405020304" pitchFamily="18" charset="0"/>
              </a:rPr>
              <a:t>, ODA, </a:t>
            </a:r>
            <a:r>
              <a:rPr lang="en-US" dirty="0" err="1">
                <a:solidFill>
                  <a:srgbClr val="7030A0"/>
                </a:solidFill>
                <a:latin typeface="Times New Roman" panose="02020603050405020304" pitchFamily="18" charset="0"/>
                <a:cs typeface="Times New Roman" panose="02020603050405020304" pitchFamily="18" charset="0"/>
              </a:rPr>
              <a:t>vốn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tín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dụng</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đầu</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tư</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phát</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triển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của</a:t>
            </a:r>
            <a:r>
              <a:rPr lang="en-US" dirty="0">
                <a:solidFill>
                  <a:srgbClr val="7030A0"/>
                </a:solidFill>
                <a:latin typeface="Times New Roman" panose="02020603050405020304" pitchFamily="18" charset="0"/>
                <a:cs typeface="Times New Roman" panose="02020603050405020304" pitchFamily="18" charset="0"/>
              </a:rPr>
              <a:t> NN, </a:t>
            </a:r>
            <a:r>
              <a:rPr lang="en-US" dirty="0" err="1">
                <a:solidFill>
                  <a:srgbClr val="7030A0"/>
                </a:solidFill>
                <a:latin typeface="Times New Roman" panose="02020603050405020304" pitchFamily="18" charset="0"/>
                <a:cs typeface="Times New Roman" panose="02020603050405020304" pitchFamily="18" charset="0"/>
              </a:rPr>
              <a:t>huy</a:t>
            </a:r>
            <a:r>
              <a:rPr lang="en-US" dirty="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động</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từ</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quỹ</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phát</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triển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đất</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các</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quỹ</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tài</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chính</a:t>
            </a:r>
            <a:r>
              <a:rPr lang="en-US" dirty="0">
                <a:solidFill>
                  <a:srgbClr val="7030A0"/>
                </a:solidFill>
                <a:latin typeface="Times New Roman" panose="02020603050405020304" pitchFamily="18" charset="0"/>
                <a:cs typeface="Times New Roman" panose="02020603050405020304" pitchFamily="18" charset="0"/>
              </a:rPr>
              <a:t> NN </a:t>
            </a:r>
            <a:r>
              <a:rPr lang="en-US" dirty="0" err="1">
                <a:solidFill>
                  <a:srgbClr val="7030A0"/>
                </a:solidFill>
                <a:latin typeface="Times New Roman" panose="02020603050405020304" pitchFamily="18" charset="0"/>
                <a:cs typeface="Times New Roman" panose="02020603050405020304" pitchFamily="18" charset="0"/>
              </a:rPr>
              <a:t>ngoài</a:t>
            </a:r>
            <a:r>
              <a:rPr lang="en-US" dirty="0">
                <a:solidFill>
                  <a:srgbClr val="7030A0"/>
                </a:solidFill>
                <a:latin typeface="Times New Roman" panose="02020603050405020304" pitchFamily="18" charset="0"/>
                <a:cs typeface="Times New Roman" panose="02020603050405020304" pitchFamily="18" charset="0"/>
              </a:rPr>
              <a:t> NS </a:t>
            </a:r>
            <a:r>
              <a:rPr lang="en-US" dirty="0" err="1">
                <a:solidFill>
                  <a:srgbClr val="7030A0"/>
                </a:solidFill>
                <a:latin typeface="Times New Roman" panose="02020603050405020304" pitchFamily="18" charset="0"/>
                <a:cs typeface="Times New Roman" panose="02020603050405020304" pitchFamily="18" charset="0"/>
              </a:rPr>
              <a:t>khác</a:t>
            </a:r>
            <a:r>
              <a:rPr lang="en-US" dirty="0">
                <a:solidFill>
                  <a:srgbClr val="7030A0"/>
                </a:solidFill>
                <a:latin typeface="Times New Roman" panose="02020603050405020304" pitchFamily="18" charset="0"/>
                <a:cs typeface="Times New Roman" panose="02020603050405020304" pitchFamily="18" charset="0"/>
              </a:rPr>
              <a:t>)</a:t>
            </a:r>
          </a:p>
        </p:txBody>
      </p:sp>
      <p:cxnSp>
        <p:nvCxnSpPr>
          <p:cNvPr id="9" name="Elbow Connector 8"/>
          <p:cNvCxnSpPr/>
          <p:nvPr/>
        </p:nvCxnSpPr>
        <p:spPr>
          <a:xfrm>
            <a:off x="843745" y="3139164"/>
            <a:ext cx="605704" cy="379591"/>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Left Brace 9"/>
          <p:cNvSpPr/>
          <p:nvPr/>
        </p:nvSpPr>
        <p:spPr>
          <a:xfrm>
            <a:off x="1428864" y="3168418"/>
            <a:ext cx="186712" cy="674696"/>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642528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0" y="43781"/>
            <a:ext cx="9144000"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07</a:t>
            </a:r>
            <a:r>
              <a:rPr lang="en-US" sz="1800" dirty="0" smtClean="0">
                <a:solidFill>
                  <a:srgbClr val="ED2727"/>
                </a:solidFill>
                <a:latin typeface="Times New Roman" panose="02020603050405020304" pitchFamily="18" charset="0"/>
                <a:cs typeface="Times New Roman" panose="02020603050405020304" pitchFamily="18" charset="0"/>
              </a:rPr>
              <a:t>. </a:t>
            </a:r>
            <a:r>
              <a:rPr lang="en" sz="1800" dirty="0" smtClean="0">
                <a:solidFill>
                  <a:srgbClr val="ED2727"/>
                </a:solidFill>
                <a:latin typeface="Times New Roman" panose="02020603050405020304" pitchFamily="18" charset="0"/>
                <a:cs typeface="Times New Roman" panose="02020603050405020304" pitchFamily="18" charset="0"/>
              </a:rPr>
              <a:t>TÀI CHÍNH ĐỂ PHÁT TRIỂN NHÀ Ở</a:t>
            </a:r>
            <a:endParaRPr sz="1800" dirty="0">
              <a:solidFill>
                <a:srgbClr val="ED2727"/>
              </a:solidFill>
            </a:endParaRPr>
          </a:p>
        </p:txBody>
      </p:sp>
      <p:sp>
        <p:nvSpPr>
          <p:cNvPr id="8" name="Rectangle 7"/>
          <p:cNvSpPr/>
          <p:nvPr/>
        </p:nvSpPr>
        <p:spPr>
          <a:xfrm>
            <a:off x="385681" y="449962"/>
            <a:ext cx="8372638" cy="307777"/>
          </a:xfrm>
          <a:prstGeom prst="rect">
            <a:avLst/>
          </a:prstGeom>
        </p:spPr>
        <p:txBody>
          <a:bodyPr wrap="square">
            <a:spAutoFit/>
          </a:bodyPr>
          <a:lstStyle/>
          <a:p>
            <a:pPr algn="just"/>
            <a:r>
              <a:rPr lang="en-US" b="1" dirty="0" smtClean="0">
                <a:solidFill>
                  <a:schemeClr val="accent6">
                    <a:lumMod val="75000"/>
                  </a:schemeClr>
                </a:solidFill>
                <a:latin typeface="Times New Roman" panose="02020603050405020304" pitchFamily="18" charset="0"/>
                <a:cs typeface="Times New Roman" panose="02020603050405020304" pitchFamily="18" charset="0"/>
              </a:rPr>
              <a:t>2. </a:t>
            </a:r>
            <a:r>
              <a:rPr lang="en-US" b="1" dirty="0" smtClean="0">
                <a:solidFill>
                  <a:srgbClr val="C00000"/>
                </a:solidFill>
                <a:latin typeface="Times New Roman" panose="02020603050405020304" pitchFamily="18" charset="0"/>
                <a:cs typeface="Times New Roman" panose="02020603050405020304" pitchFamily="18" charset="0"/>
              </a:rPr>
              <a:t>NGUYÊN TẮC HUY ĐỘNG, SỬ DỤNG VỐN ĐỂ PHÁT TRIỂN NHÀ Ở </a:t>
            </a:r>
            <a:r>
              <a:rPr lang="en-US" dirty="0" smtClean="0">
                <a:solidFill>
                  <a:srgbClr val="C00000"/>
                </a:solidFill>
                <a:latin typeface="Times New Roman" panose="02020603050405020304" pitchFamily="18" charset="0"/>
                <a:cs typeface="Times New Roman" panose="02020603050405020304" pitchFamily="18" charset="0"/>
              </a:rPr>
              <a:t>(</a:t>
            </a:r>
            <a:r>
              <a:rPr lang="en-US" dirty="0" err="1" smtClean="0">
                <a:solidFill>
                  <a:srgbClr val="C00000"/>
                </a:solidFill>
                <a:latin typeface="Times New Roman" panose="02020603050405020304" pitchFamily="18" charset="0"/>
                <a:cs typeface="Times New Roman" panose="02020603050405020304" pitchFamily="18" charset="0"/>
              </a:rPr>
              <a:t>Điều</a:t>
            </a:r>
            <a:r>
              <a:rPr lang="en-US" dirty="0" smtClean="0">
                <a:solidFill>
                  <a:srgbClr val="C00000"/>
                </a:solidFill>
                <a:latin typeface="Times New Roman" panose="02020603050405020304" pitchFamily="18" charset="0"/>
                <a:cs typeface="Times New Roman" panose="02020603050405020304" pitchFamily="18" charset="0"/>
              </a:rPr>
              <a:t> 116)</a:t>
            </a:r>
          </a:p>
        </p:txBody>
      </p:sp>
      <p:sp>
        <p:nvSpPr>
          <p:cNvPr id="20" name="Rectangle 19"/>
          <p:cNvSpPr/>
          <p:nvPr/>
        </p:nvSpPr>
        <p:spPr>
          <a:xfrm>
            <a:off x="489711" y="4113110"/>
            <a:ext cx="8372638" cy="738664"/>
          </a:xfrm>
          <a:prstGeom prst="rect">
            <a:avLst/>
          </a:prstGeom>
        </p:spPr>
        <p:txBody>
          <a:bodyPr wrap="square">
            <a:spAutoFit/>
          </a:bodyPr>
          <a:lstStyle/>
          <a:p>
            <a:pPr algn="just"/>
            <a:r>
              <a:rPr lang="en-US" b="1" dirty="0" smtClean="0">
                <a:solidFill>
                  <a:schemeClr val="accent6">
                    <a:lumMod val="75000"/>
                  </a:schemeClr>
                </a:solidFill>
                <a:latin typeface="Times New Roman" panose="02020603050405020304" pitchFamily="18" charset="0"/>
                <a:cs typeface="Times New Roman" panose="02020603050405020304" pitchFamily="18" charset="0"/>
              </a:rPr>
              <a:t>3</a:t>
            </a:r>
            <a:r>
              <a:rPr lang="en-US" b="1" dirty="0" smtClean="0">
                <a:solidFill>
                  <a:srgbClr val="C00000"/>
                </a:solidFill>
                <a:latin typeface="Times New Roman" panose="02020603050405020304" pitchFamily="18" charset="0"/>
                <a:cs typeface="Times New Roman" panose="02020603050405020304" pitchFamily="18" charset="0"/>
              </a:rPr>
              <a:t>. VAY VỐN ƯU ĐÃI THÔNG QUA NGÂN HÀNG CHÍNH SÁCH XÃ HỘI </a:t>
            </a:r>
            <a:r>
              <a:rPr lang="en-US" dirty="0" smtClean="0">
                <a:solidFill>
                  <a:srgbClr val="C00000"/>
                </a:solidFill>
                <a:latin typeface="Times New Roman" panose="02020603050405020304" pitchFamily="18" charset="0"/>
                <a:cs typeface="Times New Roman" panose="02020603050405020304" pitchFamily="18" charset="0"/>
              </a:rPr>
              <a:t>(</a:t>
            </a:r>
            <a:r>
              <a:rPr lang="en-US" dirty="0" err="1" smtClean="0">
                <a:solidFill>
                  <a:srgbClr val="C00000"/>
                </a:solidFill>
                <a:latin typeface="Times New Roman" panose="02020603050405020304" pitchFamily="18" charset="0"/>
                <a:cs typeface="Times New Roman" panose="02020603050405020304" pitchFamily="18" charset="0"/>
              </a:rPr>
              <a:t>Điều</a:t>
            </a:r>
            <a:r>
              <a:rPr lang="en-US" dirty="0" smtClean="0">
                <a:solidFill>
                  <a:srgbClr val="C00000"/>
                </a:solidFill>
                <a:latin typeface="Times New Roman" panose="02020603050405020304" pitchFamily="18" charset="0"/>
                <a:cs typeface="Times New Roman" panose="02020603050405020304" pitchFamily="18" charset="0"/>
              </a:rPr>
              <a:t> 117)</a:t>
            </a:r>
          </a:p>
          <a:p>
            <a:pPr algn="just"/>
            <a:r>
              <a:rPr lang="en-US" dirty="0" err="1" smtClean="0">
                <a:solidFill>
                  <a:schemeClr val="accent6">
                    <a:lumMod val="75000"/>
                  </a:schemeClr>
                </a:solidFill>
                <a:latin typeface="Times New Roman" panose="02020603050405020304" pitchFamily="18" charset="0"/>
                <a:cs typeface="Times New Roman" panose="02020603050405020304" pitchFamily="18" charset="0"/>
              </a:rPr>
              <a:t>kế</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thừa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của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Luật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ở </a:t>
            </a:r>
            <a:r>
              <a:rPr lang="en-US" dirty="0" smtClean="0">
                <a:solidFill>
                  <a:schemeClr val="accent6">
                    <a:lumMod val="75000"/>
                  </a:schemeClr>
                </a:solidFill>
                <a:latin typeface="Times New Roman" panose="02020603050405020304" pitchFamily="18" charset="0"/>
                <a:cs typeface="Times New Roman" panose="02020603050405020304" pitchFamily="18" charset="0"/>
              </a:rPr>
              <a:t>2014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được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quy</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chi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tiết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tại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Nghị</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số</a:t>
            </a:r>
            <a:r>
              <a:rPr lang="en-US" dirty="0" smtClean="0">
                <a:solidFill>
                  <a:schemeClr val="accent6">
                    <a:lumMod val="75000"/>
                  </a:schemeClr>
                </a:solidFill>
                <a:latin typeface="Times New Roman" panose="02020603050405020304" pitchFamily="18" charset="0"/>
                <a:cs typeface="Times New Roman" panose="02020603050405020304" pitchFamily="18" charset="0"/>
              </a:rPr>
              <a:t> 100/2024/NĐ-CP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của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Chính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phủ</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chi </a:t>
            </a:r>
            <a:r>
              <a:rPr lang="en-US" dirty="0" err="1">
                <a:solidFill>
                  <a:schemeClr val="accent6">
                    <a:lumMod val="75000"/>
                  </a:schemeClr>
                </a:solidFill>
                <a:latin typeface="Times New Roman" panose="02020603050405020304" pitchFamily="18" charset="0"/>
                <a:cs typeface="Times New Roman" panose="02020603050405020304" pitchFamily="18" charset="0"/>
              </a:rPr>
              <a:t>tiết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một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số</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điều</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của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Luật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a:solidFill>
                  <a:schemeClr val="accent6">
                    <a:lumMod val="75000"/>
                  </a:schemeClr>
                </a:solidFill>
                <a:latin typeface="Times New Roman" panose="02020603050405020304" pitchFamily="18" charset="0"/>
                <a:cs typeface="Times New Roman" panose="02020603050405020304" pitchFamily="18" charset="0"/>
              </a:rPr>
              <a:t>về</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phát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triển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quản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lý</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a:solidFill>
                  <a:schemeClr val="accent6">
                    <a:lumMod val="75000"/>
                  </a:schemeClr>
                </a:solidFill>
                <a:latin typeface="Times New Roman" panose="02020603050405020304" pitchFamily="18" charset="0"/>
                <a:cs typeface="Times New Roman" panose="02020603050405020304" pitchFamily="18" charset="0"/>
              </a:rPr>
              <a:t>xã</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hội</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625737" y="652680"/>
            <a:ext cx="8100587" cy="292388"/>
          </a:xfrm>
          <a:prstGeom prst="rect">
            <a:avLst/>
          </a:prstGeom>
        </p:spPr>
        <p:txBody>
          <a:bodyPr wrap="square">
            <a:spAutoFit/>
          </a:bodyPr>
          <a:lstStyle/>
          <a:p>
            <a:pPr algn="just"/>
            <a:r>
              <a:rPr lang="en-US" sz="1300" b="1" dirty="0" smtClean="0">
                <a:solidFill>
                  <a:schemeClr val="accent6">
                    <a:lumMod val="75000"/>
                  </a:schemeClr>
                </a:solidFill>
                <a:latin typeface="Times New Roman" panose="02020603050405020304" pitchFamily="18" charset="0"/>
                <a:cs typeface="Times New Roman" panose="02020603050405020304" pitchFamily="18" charset="0"/>
              </a:rPr>
              <a:t>2.1. </a:t>
            </a:r>
            <a:r>
              <a:rPr lang="en-US" sz="1300" b="1" dirty="0" err="1" smtClean="0">
                <a:solidFill>
                  <a:schemeClr val="accent6">
                    <a:lumMod val="75000"/>
                  </a:schemeClr>
                </a:solidFill>
                <a:latin typeface="Times New Roman" panose="02020603050405020304" pitchFamily="18" charset="0"/>
                <a:cs typeface="Times New Roman" panose="02020603050405020304" pitchFamily="18" charset="0"/>
              </a:rPr>
              <a:t>Nguyên</a:t>
            </a:r>
            <a:r>
              <a:rPr lang="en-US" sz="13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b="1" dirty="0" err="1" smtClean="0">
                <a:solidFill>
                  <a:schemeClr val="accent6">
                    <a:lumMod val="75000"/>
                  </a:schemeClr>
                </a:solidFill>
                <a:latin typeface="Times New Roman" panose="02020603050405020304" pitchFamily="18" charset="0"/>
                <a:cs typeface="Times New Roman" panose="02020603050405020304" pitchFamily="18" charset="0"/>
              </a:rPr>
              <a:t>tắc</a:t>
            </a:r>
            <a:r>
              <a:rPr lang="en-US" sz="13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b="1" dirty="0" err="1" smtClean="0">
                <a:solidFill>
                  <a:schemeClr val="accent6">
                    <a:lumMod val="75000"/>
                  </a:schemeClr>
                </a:solidFill>
                <a:latin typeface="Times New Roman" panose="02020603050405020304" pitchFamily="18" charset="0"/>
                <a:cs typeface="Times New Roman" panose="02020603050405020304" pitchFamily="18" charset="0"/>
              </a:rPr>
              <a:t>huy</a:t>
            </a:r>
            <a:r>
              <a:rPr lang="en-US" sz="13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b="1" dirty="0" err="1">
                <a:solidFill>
                  <a:schemeClr val="accent6">
                    <a:lumMod val="75000"/>
                  </a:schemeClr>
                </a:solidFill>
                <a:latin typeface="Times New Roman" panose="02020603050405020304" pitchFamily="18" charset="0"/>
                <a:cs typeface="Times New Roman" panose="02020603050405020304" pitchFamily="18" charset="0"/>
              </a:rPr>
              <a:t>động</a:t>
            </a:r>
            <a:r>
              <a:rPr lang="en-US" sz="1300" b="1" dirty="0">
                <a:solidFill>
                  <a:schemeClr val="accent6">
                    <a:lumMod val="75000"/>
                  </a:schemeClr>
                </a:solidFill>
                <a:latin typeface="Times New Roman" panose="02020603050405020304" pitchFamily="18" charset="0"/>
                <a:cs typeface="Times New Roman" panose="02020603050405020304" pitchFamily="18" charset="0"/>
              </a:rPr>
              <a:t> </a:t>
            </a:r>
            <a:r>
              <a:rPr lang="en-US" sz="1300" b="1" dirty="0" err="1" smtClean="0">
                <a:solidFill>
                  <a:schemeClr val="accent6">
                    <a:lumMod val="75000"/>
                  </a:schemeClr>
                </a:solidFill>
                <a:latin typeface="Times New Roman" panose="02020603050405020304" pitchFamily="18" charset="0"/>
                <a:cs typeface="Times New Roman" panose="02020603050405020304" pitchFamily="18" charset="0"/>
              </a:rPr>
              <a:t>vốn</a:t>
            </a:r>
            <a:endParaRPr lang="en-US" sz="1300" dirty="0">
              <a:solidFill>
                <a:srgbClr val="7030A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625736" y="2752227"/>
            <a:ext cx="8367262" cy="292388"/>
          </a:xfrm>
          <a:prstGeom prst="rect">
            <a:avLst/>
          </a:prstGeom>
        </p:spPr>
        <p:txBody>
          <a:bodyPr wrap="square">
            <a:spAutoFit/>
          </a:bodyPr>
          <a:lstStyle/>
          <a:p>
            <a:pPr algn="just"/>
            <a:r>
              <a:rPr lang="en-US" sz="1300" b="1" dirty="0" smtClean="0">
                <a:solidFill>
                  <a:schemeClr val="accent6">
                    <a:lumMod val="75000"/>
                  </a:schemeClr>
                </a:solidFill>
                <a:latin typeface="Times New Roman" panose="02020603050405020304" pitchFamily="18" charset="0"/>
                <a:cs typeface="Times New Roman" panose="02020603050405020304" pitchFamily="18" charset="0"/>
              </a:rPr>
              <a:t>2.2. </a:t>
            </a:r>
            <a:r>
              <a:rPr lang="en-US" sz="1300" b="1" dirty="0" err="1" smtClean="0">
                <a:solidFill>
                  <a:schemeClr val="accent6">
                    <a:lumMod val="75000"/>
                  </a:schemeClr>
                </a:solidFill>
                <a:latin typeface="Times New Roman" panose="02020603050405020304" pitchFamily="18" charset="0"/>
                <a:cs typeface="Times New Roman" panose="02020603050405020304" pitchFamily="18" charset="0"/>
              </a:rPr>
              <a:t>Nguyên</a:t>
            </a:r>
            <a:r>
              <a:rPr lang="en-US" sz="13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b="1" dirty="0" err="1" smtClean="0">
                <a:solidFill>
                  <a:schemeClr val="accent6">
                    <a:lumMod val="75000"/>
                  </a:schemeClr>
                </a:solidFill>
                <a:latin typeface="Times New Roman" panose="02020603050405020304" pitchFamily="18" charset="0"/>
                <a:cs typeface="Times New Roman" panose="02020603050405020304" pitchFamily="18" charset="0"/>
              </a:rPr>
              <a:t>tắc</a:t>
            </a:r>
            <a:r>
              <a:rPr lang="en-US" sz="13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b="1" dirty="0" err="1" smtClean="0">
                <a:solidFill>
                  <a:schemeClr val="accent6">
                    <a:lumMod val="75000"/>
                  </a:schemeClr>
                </a:solidFill>
                <a:latin typeface="Times New Roman" panose="02020603050405020304" pitchFamily="18" charset="0"/>
                <a:cs typeface="Times New Roman" panose="02020603050405020304" pitchFamily="18" charset="0"/>
              </a:rPr>
              <a:t>sử</a:t>
            </a:r>
            <a:r>
              <a:rPr lang="en-US" sz="13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b="1" dirty="0" err="1" smtClean="0">
                <a:solidFill>
                  <a:schemeClr val="accent6">
                    <a:lumMod val="75000"/>
                  </a:schemeClr>
                </a:solidFill>
                <a:latin typeface="Times New Roman" panose="02020603050405020304" pitchFamily="18" charset="0"/>
                <a:cs typeface="Times New Roman" panose="02020603050405020304" pitchFamily="18" charset="0"/>
              </a:rPr>
              <a:t>dụng</a:t>
            </a:r>
            <a:r>
              <a:rPr lang="en-US" sz="13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b="1" dirty="0" err="1" smtClean="0">
                <a:solidFill>
                  <a:schemeClr val="accent6">
                    <a:lumMod val="75000"/>
                  </a:schemeClr>
                </a:solidFill>
                <a:latin typeface="Times New Roman" panose="02020603050405020304" pitchFamily="18" charset="0"/>
                <a:cs typeface="Times New Roman" panose="02020603050405020304" pitchFamily="18" charset="0"/>
              </a:rPr>
              <a:t>động</a:t>
            </a:r>
            <a:r>
              <a:rPr lang="en-US" sz="13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b="1" dirty="0" err="1" smtClean="0">
                <a:solidFill>
                  <a:schemeClr val="accent6">
                    <a:lumMod val="75000"/>
                  </a:schemeClr>
                </a:solidFill>
                <a:latin typeface="Times New Roman" panose="02020603050405020304" pitchFamily="18" charset="0"/>
                <a:cs typeface="Times New Roman" panose="02020603050405020304" pitchFamily="18" charset="0"/>
              </a:rPr>
              <a:t>vốn</a:t>
            </a:r>
            <a:endParaRPr lang="en-US" sz="1300" dirty="0" smtClean="0">
              <a:solidFill>
                <a:srgbClr val="7030A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25737" y="938910"/>
            <a:ext cx="8367261" cy="1813317"/>
          </a:xfrm>
          <a:prstGeom prst="rect">
            <a:avLst/>
          </a:prstGeom>
        </p:spPr>
        <p:txBody>
          <a:bodyPr wrap="square">
            <a:spAutoFit/>
          </a:bodyPr>
          <a:lstStyle/>
          <a:p>
            <a:pPr algn="just">
              <a:lnSpc>
                <a:spcPts val="1600"/>
              </a:lnSpc>
              <a:spcBef>
                <a:spcPts val="100"/>
              </a:spcBef>
              <a:spcAft>
                <a:spcPts val="100"/>
              </a:spcAft>
            </a:pPr>
            <a:r>
              <a:rPr lang="en-US" sz="1200" dirty="0">
                <a:solidFill>
                  <a:srgbClr val="FF0000"/>
                </a:solidFill>
                <a:latin typeface="Times New Roman" panose="02020603050405020304" pitchFamily="18" charset="0"/>
                <a:cs typeface="Times New Roman" panose="02020603050405020304" pitchFamily="18" charset="0"/>
              </a:rPr>
              <a:t>1.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Huy</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động</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đúng</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hình</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thức</a:t>
            </a:r>
            <a:r>
              <a:rPr lang="en-US" sz="1200" dirty="0">
                <a:solidFill>
                  <a:schemeClr val="accent6">
                    <a:lumMod val="75000"/>
                  </a:schemeClr>
                </a:solidFill>
                <a:latin typeface="Times New Roman" panose="02020603050405020304" pitchFamily="18" charset="0"/>
                <a:cs typeface="Times New Roman" panose="02020603050405020304" pitchFamily="18" charset="0"/>
              </a:rPr>
              <a:t>;</a:t>
            </a:r>
          </a:p>
          <a:p>
            <a:pPr algn="just">
              <a:lnSpc>
                <a:spcPts val="1600"/>
              </a:lnSpc>
              <a:spcBef>
                <a:spcPts val="100"/>
              </a:spcBef>
              <a:spcAft>
                <a:spcPts val="100"/>
              </a:spcAft>
            </a:pPr>
            <a:r>
              <a:rPr lang="en-US" sz="1200" dirty="0">
                <a:solidFill>
                  <a:srgbClr val="FF0000"/>
                </a:solidFill>
                <a:latin typeface="Times New Roman" panose="02020603050405020304" pitchFamily="18" charset="0"/>
                <a:cs typeface="Times New Roman" panose="02020603050405020304" pitchFamily="18" charset="0"/>
              </a:rPr>
              <a:t>2.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Có</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đủ</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điều</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kiện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để</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huy</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động</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vốn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theo</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quy</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pháp</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luật</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về</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a:solidFill>
                  <a:schemeClr val="accent6">
                    <a:lumMod val="75000"/>
                  </a:schemeClr>
                </a:solidFill>
                <a:latin typeface="Times New Roman" panose="02020603050405020304" pitchFamily="18" charset="0"/>
                <a:cs typeface="Times New Roman" panose="02020603050405020304" pitchFamily="18" charset="0"/>
              </a:rPr>
              <a:t> ở;</a:t>
            </a:r>
          </a:p>
          <a:p>
            <a:pPr algn="just">
              <a:lnSpc>
                <a:spcPts val="1600"/>
              </a:lnSpc>
              <a:spcBef>
                <a:spcPts val="100"/>
              </a:spcBef>
              <a:spcAft>
                <a:spcPts val="100"/>
              </a:spcAft>
            </a:pPr>
            <a:r>
              <a:rPr lang="en-US" sz="1200" dirty="0">
                <a:solidFill>
                  <a:srgbClr val="FF0000"/>
                </a:solidFill>
                <a:latin typeface="Times New Roman" panose="02020603050405020304" pitchFamily="18" charset="0"/>
                <a:cs typeface="Times New Roman" panose="02020603050405020304" pitchFamily="18" charset="0"/>
              </a:rPr>
              <a:t>3.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Phù</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hợp</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đối</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với</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từng</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loại</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a:solidFill>
                  <a:schemeClr val="accent6">
                    <a:lumMod val="75000"/>
                  </a:schemeClr>
                </a:solidFill>
                <a:latin typeface="Times New Roman" panose="02020603050405020304" pitchFamily="18" charset="0"/>
                <a:cs typeface="Times New Roman" panose="02020603050405020304" pitchFamily="18" charset="0"/>
              </a:rPr>
              <a:t> ở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theo</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quy</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Luật</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này</a:t>
            </a:r>
            <a:r>
              <a:rPr lang="en-US" sz="1200" dirty="0">
                <a:solidFill>
                  <a:schemeClr val="accent6">
                    <a:lumMod val="75000"/>
                  </a:schemeClr>
                </a:solidFill>
                <a:latin typeface="Times New Roman" panose="02020603050405020304" pitchFamily="18" charset="0"/>
                <a:cs typeface="Times New Roman" panose="02020603050405020304" pitchFamily="18" charset="0"/>
              </a:rPr>
              <a:t>;</a:t>
            </a:r>
          </a:p>
          <a:p>
            <a:pPr algn="just">
              <a:lnSpc>
                <a:spcPts val="1700"/>
              </a:lnSpc>
              <a:spcBef>
                <a:spcPts val="100"/>
              </a:spcBef>
              <a:spcAft>
                <a:spcPts val="100"/>
              </a:spcAft>
            </a:pPr>
            <a:r>
              <a:rPr lang="en-US" sz="1200" dirty="0">
                <a:solidFill>
                  <a:srgbClr val="FF0000"/>
                </a:solidFill>
                <a:latin typeface="Times New Roman" panose="02020603050405020304" pitchFamily="18" charset="0"/>
                <a:cs typeface="Times New Roman" panose="02020603050405020304" pitchFamily="18" charset="0"/>
              </a:rPr>
              <a:t>4.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Tuân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thủ</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quy</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pháp</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luật</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về</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phòng</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chống</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rửa</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tiền</a:t>
            </a:r>
            <a:r>
              <a:rPr lang="en-US" sz="1200" dirty="0">
                <a:solidFill>
                  <a:schemeClr val="accent6">
                    <a:lumMod val="75000"/>
                  </a:schemeClr>
                </a:solidFill>
                <a:latin typeface="Times New Roman" panose="02020603050405020304" pitchFamily="18" charset="0"/>
                <a:cs typeface="Times New Roman" panose="02020603050405020304" pitchFamily="18" charset="0"/>
              </a:rPr>
              <a:t>;</a:t>
            </a:r>
          </a:p>
          <a:p>
            <a:pPr algn="just">
              <a:lnSpc>
                <a:spcPts val="1700"/>
              </a:lnSpc>
              <a:spcBef>
                <a:spcPts val="100"/>
              </a:spcBef>
              <a:spcAft>
                <a:spcPts val="100"/>
              </a:spcAft>
            </a:pPr>
            <a:r>
              <a:rPr lang="en-US" sz="1200" dirty="0">
                <a:solidFill>
                  <a:srgbClr val="FF0000"/>
                </a:solidFill>
                <a:latin typeface="Times New Roman" panose="02020603050405020304" pitchFamily="18" charset="0"/>
                <a:cs typeface="Times New Roman" panose="02020603050405020304" pitchFamily="18" charset="0"/>
              </a:rPr>
              <a:t>5.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Tuân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thủ</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quy</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pháp</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luật</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về</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đấu</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thầu</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và</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quy</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khác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pháp</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luật</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có</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liên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quan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endParaRPr lang="en-US" sz="1200" dirty="0" smtClean="0">
              <a:solidFill>
                <a:schemeClr val="accent6">
                  <a:lumMod val="75000"/>
                </a:schemeClr>
              </a:solidFill>
              <a:latin typeface="Times New Roman" panose="02020603050405020304" pitchFamily="18" charset="0"/>
              <a:cs typeface="Times New Roman" panose="02020603050405020304" pitchFamily="18" charset="0"/>
            </a:endParaRPr>
          </a:p>
          <a:p>
            <a:pPr algn="just"/>
            <a:r>
              <a:rPr lang="en-US" sz="1200" dirty="0" smtClean="0">
                <a:solidFill>
                  <a:srgbClr val="FF0000"/>
                </a:solidFill>
                <a:latin typeface="Times New Roman" panose="02020603050405020304" pitchFamily="18" charset="0"/>
                <a:cs typeface="Times New Roman" panose="02020603050405020304" pitchFamily="18" charset="0"/>
              </a:rPr>
              <a:t>6</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Chỉ</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phân</a:t>
            </a:r>
            <a:r>
              <a:rPr lang="en-US" sz="1200" dirty="0">
                <a:solidFill>
                  <a:schemeClr val="accent6">
                    <a:lumMod val="75000"/>
                  </a:schemeClr>
                </a:solidFill>
                <a:latin typeface="Times New Roman" panose="02020603050405020304" pitchFamily="18" charset="0"/>
                <a:cs typeface="Times New Roman" panose="02020603050405020304" pitchFamily="18" charset="0"/>
              </a:rPr>
              <a:t> chia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lợi</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nhuận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bằng</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tiền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hoặc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cổ</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phiếu</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trên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cơ</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sở</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tỷ</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lệ</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vốn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góp</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phân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biệt</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với</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việc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huy</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động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vốn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để</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phân</a:t>
            </a:r>
            <a:r>
              <a:rPr lang="en-US" sz="1200" dirty="0">
                <a:solidFill>
                  <a:srgbClr val="7030A0"/>
                </a:solidFill>
                <a:latin typeface="Times New Roman" panose="02020603050405020304" pitchFamily="18" charset="0"/>
                <a:cs typeface="Times New Roman" panose="02020603050405020304" pitchFamily="18" charset="0"/>
              </a:rPr>
              <a:t> chia </a:t>
            </a:r>
            <a:r>
              <a:rPr lang="en-US" sz="1200" dirty="0" err="1">
                <a:solidFill>
                  <a:srgbClr val="7030A0"/>
                </a:solidFill>
                <a:latin typeface="Times New Roman" panose="02020603050405020304" pitchFamily="18" charset="0"/>
                <a:cs typeface="Times New Roman" panose="02020603050405020304" pitchFamily="18" charset="0"/>
              </a:rPr>
              <a:t>sản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phẩm</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nhà</a:t>
            </a:r>
            <a:r>
              <a:rPr lang="en-US" sz="1200" dirty="0">
                <a:solidFill>
                  <a:srgbClr val="7030A0"/>
                </a:solidFill>
                <a:latin typeface="Times New Roman" panose="02020603050405020304" pitchFamily="18" charset="0"/>
                <a:cs typeface="Times New Roman" panose="02020603050405020304" pitchFamily="18" charset="0"/>
              </a:rPr>
              <a:t> ở, </a:t>
            </a:r>
            <a:r>
              <a:rPr lang="en-US" sz="1200" dirty="0" err="1">
                <a:solidFill>
                  <a:srgbClr val="7030A0"/>
                </a:solidFill>
                <a:latin typeface="Times New Roman" panose="02020603050405020304" pitchFamily="18" charset="0"/>
                <a:cs typeface="Times New Roman" panose="02020603050405020304" pitchFamily="18" charset="0"/>
              </a:rPr>
              <a:t>đặt</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cọc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hưởng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quyền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mua</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nhà</a:t>
            </a:r>
            <a:r>
              <a:rPr lang="en-US" sz="1200" dirty="0">
                <a:solidFill>
                  <a:srgbClr val="7030A0"/>
                </a:solidFill>
                <a:latin typeface="Times New Roman" panose="02020603050405020304" pitchFamily="18" charset="0"/>
                <a:cs typeface="Times New Roman" panose="02020603050405020304" pitchFamily="18" charset="0"/>
              </a:rPr>
              <a:t> ở </a:t>
            </a:r>
            <a:r>
              <a:rPr lang="en-US" sz="1200" dirty="0" err="1">
                <a:solidFill>
                  <a:srgbClr val="7030A0"/>
                </a:solidFill>
                <a:latin typeface="Times New Roman" panose="02020603050405020304" pitchFamily="18" charset="0"/>
                <a:cs typeface="Times New Roman" panose="02020603050405020304" pitchFamily="18" charset="0"/>
              </a:rPr>
              <a:t>hoặc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để</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phân</a:t>
            </a:r>
            <a:r>
              <a:rPr lang="en-US" sz="1200" dirty="0">
                <a:solidFill>
                  <a:srgbClr val="7030A0"/>
                </a:solidFill>
                <a:latin typeface="Times New Roman" panose="02020603050405020304" pitchFamily="18" charset="0"/>
                <a:cs typeface="Times New Roman" panose="02020603050405020304" pitchFamily="18" charset="0"/>
              </a:rPr>
              <a:t> chia </a:t>
            </a:r>
            <a:r>
              <a:rPr lang="en-US" sz="1200" dirty="0" err="1">
                <a:solidFill>
                  <a:srgbClr val="7030A0"/>
                </a:solidFill>
                <a:latin typeface="Times New Roman" panose="02020603050405020304" pitchFamily="18" charset="0"/>
                <a:cs typeface="Times New Roman" panose="02020603050405020304" pitchFamily="18" charset="0"/>
              </a:rPr>
              <a:t>quyền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sử</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dụng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đất</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trong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dự</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án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cho</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bên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được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huy</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động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vốn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theo</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quy</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định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của</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pháp</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luật</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về</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kinh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doanh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bất</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động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sản</a:t>
            </a:r>
            <a:r>
              <a:rPr lang="en-US" sz="1200" dirty="0">
                <a:solidFill>
                  <a:schemeClr val="accent6">
                    <a:lumMod val="75000"/>
                  </a:schemeClr>
                </a:solidFill>
                <a:latin typeface="Times New Roman" panose="02020603050405020304" pitchFamily="18" charset="0"/>
                <a:cs typeface="Times New Roman" panose="02020603050405020304" pitchFamily="18" charset="0"/>
              </a:rPr>
              <a:t>)</a:t>
            </a:r>
          </a:p>
        </p:txBody>
      </p:sp>
      <p:sp>
        <p:nvSpPr>
          <p:cNvPr id="4" name="Rectangle 3"/>
          <p:cNvSpPr/>
          <p:nvPr/>
        </p:nvSpPr>
        <p:spPr>
          <a:xfrm>
            <a:off x="638395" y="2986236"/>
            <a:ext cx="8354603" cy="1015663"/>
          </a:xfrm>
          <a:prstGeom prst="rect">
            <a:avLst/>
          </a:prstGeom>
        </p:spPr>
        <p:txBody>
          <a:bodyPr wrap="square">
            <a:spAutoFit/>
          </a:bodyPr>
          <a:lstStyle/>
          <a:p>
            <a:pPr algn="just">
              <a:lnSpc>
                <a:spcPts val="1650"/>
              </a:lnSpc>
              <a:spcBef>
                <a:spcPts val="100"/>
              </a:spcBef>
              <a:spcAft>
                <a:spcPts val="100"/>
              </a:spcAft>
            </a:pPr>
            <a:r>
              <a:rPr lang="en-US" sz="1200" dirty="0">
                <a:solidFill>
                  <a:srgbClr val="FF0000"/>
                </a:solidFill>
                <a:latin typeface="Times New Roman" panose="02020603050405020304" pitchFamily="18" charset="0"/>
                <a:cs typeface="Times New Roman" panose="02020603050405020304" pitchFamily="18" charset="0"/>
              </a:rPr>
              <a:t>1.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Bảo</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đảm</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công</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khai</a:t>
            </a:r>
            <a:r>
              <a:rPr lang="en-US" sz="1200" dirty="0">
                <a:solidFill>
                  <a:schemeClr val="accent6">
                    <a:lumMod val="75000"/>
                  </a:schemeClr>
                </a:solidFill>
                <a:latin typeface="Times New Roman" panose="02020603050405020304" pitchFamily="18" charset="0"/>
                <a:cs typeface="Times New Roman" panose="02020603050405020304" pitchFamily="18" charset="0"/>
              </a:rPr>
              <a:t>, minh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bạch</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bảo</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vệ</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quyền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và</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lợi</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ích</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hợp</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pháp</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các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chủ</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thể</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có</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vốn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huy</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động</a:t>
            </a:r>
            <a:r>
              <a:rPr lang="en-US" sz="1200" dirty="0">
                <a:solidFill>
                  <a:schemeClr val="accent6">
                    <a:lumMod val="75000"/>
                  </a:schemeClr>
                </a:solidFill>
                <a:latin typeface="Times New Roman" panose="02020603050405020304" pitchFamily="18" charset="0"/>
                <a:cs typeface="Times New Roman" panose="02020603050405020304" pitchFamily="18" charset="0"/>
              </a:rPr>
              <a:t>;</a:t>
            </a:r>
          </a:p>
          <a:p>
            <a:pPr algn="just">
              <a:lnSpc>
                <a:spcPts val="1650"/>
              </a:lnSpc>
              <a:spcBef>
                <a:spcPts val="100"/>
              </a:spcBef>
              <a:spcAft>
                <a:spcPts val="100"/>
              </a:spcAft>
            </a:pPr>
            <a:r>
              <a:rPr lang="en-US" sz="1200" dirty="0">
                <a:solidFill>
                  <a:srgbClr val="FF0000"/>
                </a:solidFill>
                <a:latin typeface="Times New Roman" panose="02020603050405020304" pitchFamily="18" charset="0"/>
                <a:cs typeface="Times New Roman" panose="02020603050405020304" pitchFamily="18" charset="0"/>
              </a:rPr>
              <a:t>2.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Phải</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sử</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dụng</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vào</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mục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đích</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để</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phát</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triển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a:solidFill>
                  <a:schemeClr val="accent6">
                    <a:lumMod val="75000"/>
                  </a:schemeClr>
                </a:solidFill>
                <a:latin typeface="Times New Roman" panose="02020603050405020304" pitchFamily="18" charset="0"/>
                <a:cs typeface="Times New Roman" panose="02020603050405020304" pitchFamily="18" charset="0"/>
              </a:rPr>
              <a:t> ở </a:t>
            </a:r>
            <a:r>
              <a:rPr lang="en-US" sz="1200" dirty="0" err="1">
                <a:solidFill>
                  <a:srgbClr val="7030A0"/>
                </a:solidFill>
                <a:latin typeface="Times New Roman" panose="02020603050405020304" pitchFamily="18" charset="0"/>
                <a:cs typeface="Times New Roman" panose="02020603050405020304" pitchFamily="18" charset="0"/>
              </a:rPr>
              <a:t>và</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thực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hiện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dự</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án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đầu</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tư</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xây</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dựng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nhà</a:t>
            </a:r>
            <a:r>
              <a:rPr lang="en-US" sz="1200" dirty="0">
                <a:solidFill>
                  <a:srgbClr val="7030A0"/>
                </a:solidFill>
                <a:latin typeface="Times New Roman" panose="02020603050405020304" pitchFamily="18" charset="0"/>
                <a:cs typeface="Times New Roman" panose="02020603050405020304" pitchFamily="18" charset="0"/>
              </a:rPr>
              <a:t> ở</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không</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sử</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dụng</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vốn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đã</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huy</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động</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cho</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dự</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án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khác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hoặc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mục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đích</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khác</a:t>
            </a:r>
            <a:r>
              <a:rPr lang="en-US" sz="1200" dirty="0">
                <a:solidFill>
                  <a:schemeClr val="accent6">
                    <a:lumMod val="75000"/>
                  </a:schemeClr>
                </a:solidFill>
                <a:latin typeface="Times New Roman" panose="02020603050405020304" pitchFamily="18" charset="0"/>
                <a:cs typeface="Times New Roman" panose="02020603050405020304" pitchFamily="18" charset="0"/>
              </a:rPr>
              <a:t>;</a:t>
            </a:r>
          </a:p>
          <a:p>
            <a:pPr algn="just">
              <a:lnSpc>
                <a:spcPts val="1650"/>
              </a:lnSpc>
              <a:spcBef>
                <a:spcPts val="100"/>
              </a:spcBef>
              <a:spcAft>
                <a:spcPts val="100"/>
              </a:spcAft>
            </a:pPr>
            <a:r>
              <a:rPr lang="en-US" sz="1200" dirty="0">
                <a:solidFill>
                  <a:srgbClr val="FF0000"/>
                </a:solidFill>
                <a:latin typeface="Times New Roman" panose="02020603050405020304" pitchFamily="18" charset="0"/>
                <a:cs typeface="Times New Roman" panose="02020603050405020304" pitchFamily="18" charset="0"/>
              </a:rPr>
              <a:t>3.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Việc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bố</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trí</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và</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sử</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dụng</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nguồn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vốn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để</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phát</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triển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a:solidFill>
                  <a:schemeClr val="accent6">
                    <a:lumMod val="75000"/>
                  </a:schemeClr>
                </a:solidFill>
                <a:latin typeface="Times New Roman" panose="02020603050405020304" pitchFamily="18" charset="0"/>
                <a:cs typeface="Times New Roman" panose="02020603050405020304" pitchFamily="18" charset="0"/>
              </a:rPr>
              <a:t> ở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phải</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phù</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hợp</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với</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chương</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trình</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kế</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hoạch</a:t>
            </a:r>
            <a:r>
              <a:rPr lang="en-US" sz="1200" dirty="0">
                <a:solidFill>
                  <a:schemeClr val="accent6">
                    <a:lumMod val="75000"/>
                  </a:schemeClr>
                </a:solidFill>
                <a:latin typeface="Times New Roman" panose="02020603050405020304" pitchFamily="18" charset="0"/>
                <a:cs typeface="Times New Roman" panose="02020603050405020304" pitchFamily="18" charset="0"/>
              </a:rPr>
              <a:t> PTNO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cấp</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tỉnh</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đã</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phê</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duyệt</a:t>
            </a:r>
            <a:r>
              <a:rPr lang="en-US" sz="1200" dirty="0">
                <a:solidFill>
                  <a:schemeClr val="accent6">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793813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89692" y="12031"/>
            <a:ext cx="9459866"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07</a:t>
            </a:r>
            <a:r>
              <a:rPr lang="en-US" sz="1800" dirty="0" smtClean="0">
                <a:solidFill>
                  <a:srgbClr val="ED2727"/>
                </a:solidFill>
                <a:latin typeface="Times New Roman" panose="02020603050405020304" pitchFamily="18" charset="0"/>
                <a:cs typeface="Times New Roman" panose="02020603050405020304" pitchFamily="18" charset="0"/>
              </a:rPr>
              <a:t>. </a:t>
            </a:r>
            <a:r>
              <a:rPr lang="en" sz="1800" dirty="0" smtClean="0">
                <a:solidFill>
                  <a:srgbClr val="ED2727"/>
                </a:solidFill>
                <a:latin typeface="Times New Roman" panose="02020603050405020304" pitchFamily="18" charset="0"/>
                <a:cs typeface="Times New Roman" panose="02020603050405020304" pitchFamily="18" charset="0"/>
              </a:rPr>
              <a:t>TÀI CHÍNH ĐỂ PHÁT TRIỂN NHÀ Ở</a:t>
            </a:r>
            <a:endParaRPr sz="1800" dirty="0">
              <a:solidFill>
                <a:srgbClr val="ED2727"/>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3635" y="3516923"/>
            <a:ext cx="1858883" cy="1591449"/>
          </a:xfrm>
          <a:prstGeom prst="rect">
            <a:avLst/>
          </a:prstGeom>
        </p:spPr>
      </p:pic>
      <p:sp>
        <p:nvSpPr>
          <p:cNvPr id="8" name="Rectangle 7"/>
          <p:cNvSpPr/>
          <p:nvPr/>
        </p:nvSpPr>
        <p:spPr>
          <a:xfrm>
            <a:off x="488865" y="483850"/>
            <a:ext cx="8372638" cy="523220"/>
          </a:xfrm>
          <a:prstGeom prst="rect">
            <a:avLst/>
          </a:prstGeom>
        </p:spPr>
        <p:txBody>
          <a:bodyPr wrap="square">
            <a:spAutoFit/>
          </a:bodyPr>
          <a:lstStyle/>
          <a:p>
            <a:pPr algn="just"/>
            <a:r>
              <a:rPr lang="en-US" b="1" dirty="0" smtClean="0">
                <a:solidFill>
                  <a:schemeClr val="accent6">
                    <a:lumMod val="75000"/>
                  </a:schemeClr>
                </a:solidFill>
                <a:latin typeface="Times New Roman" panose="02020603050405020304" pitchFamily="18" charset="0"/>
                <a:cs typeface="Times New Roman" panose="02020603050405020304" pitchFamily="18" charset="0"/>
              </a:rPr>
              <a:t>4. HÌNH THỨC HUY ĐỘNG VỐN ĐỂ PHÁT TRIỂN NHÀ Ở: </a:t>
            </a:r>
            <a:r>
              <a:rPr lang="en-US" dirty="0" err="1" smtClean="0">
                <a:solidFill>
                  <a:srgbClr val="7030A0"/>
                </a:solidFill>
                <a:latin typeface="Times New Roman" panose="02020603050405020304" pitchFamily="18" charset="0"/>
                <a:cs typeface="Times New Roman" panose="02020603050405020304" pitchFamily="18" charset="0"/>
              </a:rPr>
              <a:t>quy</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định</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củ</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thể</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các</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hình</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thức</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huy</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động</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vốn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bổ</a:t>
            </a:r>
            <a:r>
              <a:rPr lang="en-US" dirty="0" smtClean="0">
                <a:solidFill>
                  <a:srgbClr val="7030A0"/>
                </a:solidFill>
                <a:latin typeface="Times New Roman" panose="02020603050405020304" pitchFamily="18" charset="0"/>
                <a:cs typeface="Times New Roman" panose="02020603050405020304" pitchFamily="18" charset="0"/>
              </a:rPr>
              <a:t> sung </a:t>
            </a:r>
            <a:r>
              <a:rPr lang="en-US" dirty="0" err="1" smtClean="0">
                <a:solidFill>
                  <a:srgbClr val="7030A0"/>
                </a:solidFill>
                <a:latin typeface="Times New Roman" panose="02020603050405020304" pitchFamily="18" charset="0"/>
                <a:cs typeface="Times New Roman" panose="02020603050405020304" pitchFamily="18" charset="0"/>
              </a:rPr>
              <a:t>quy</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định</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về</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điều</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kiện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của</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từng</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hình</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thức</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huy</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động</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vốn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Điều</a:t>
            </a:r>
            <a:r>
              <a:rPr lang="en-US" dirty="0" smtClean="0">
                <a:solidFill>
                  <a:srgbClr val="7030A0"/>
                </a:solidFill>
                <a:latin typeface="Times New Roman" panose="02020603050405020304" pitchFamily="18" charset="0"/>
                <a:cs typeface="Times New Roman" panose="02020603050405020304" pitchFamily="18" charset="0"/>
              </a:rPr>
              <a:t> 114)</a:t>
            </a:r>
            <a:endParaRPr lang="en-US" dirty="0">
              <a:solidFill>
                <a:srgbClr val="7030A0"/>
              </a:solidFill>
              <a:latin typeface="Times New Roman" panose="02020603050405020304" pitchFamily="18" charset="0"/>
              <a:cs typeface="Times New Roman" panose="02020603050405020304" pitchFamily="18" charset="0"/>
            </a:endParaRPr>
          </a:p>
        </p:txBody>
      </p:sp>
      <p:cxnSp>
        <p:nvCxnSpPr>
          <p:cNvPr id="9" name="Elbow Connector 8"/>
          <p:cNvCxnSpPr>
            <a:endCxn id="10" idx="1"/>
          </p:cNvCxnSpPr>
          <p:nvPr/>
        </p:nvCxnSpPr>
        <p:spPr>
          <a:xfrm>
            <a:off x="588537" y="1000720"/>
            <a:ext cx="676507" cy="146194"/>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265044" y="1000720"/>
            <a:ext cx="7545660" cy="292388"/>
          </a:xfrm>
          <a:prstGeom prst="rect">
            <a:avLst/>
          </a:prstGeom>
        </p:spPr>
        <p:txBody>
          <a:bodyPr wrap="square">
            <a:spAutoFit/>
          </a:bodyPr>
          <a:lstStyle/>
          <a:p>
            <a:pPr algn="just">
              <a:spcBef>
                <a:spcPts val="400"/>
              </a:spcBef>
              <a:spcAft>
                <a:spcPts val="400"/>
              </a:spcAft>
            </a:pPr>
            <a:r>
              <a:rPr lang="en-US" sz="13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Nghị</a:t>
            </a:r>
            <a:r>
              <a:rPr lang="en-US" sz="13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3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13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95/2024/NĐ-CP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huy</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huy</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vốn</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43-48):</a:t>
            </a:r>
            <a:endPar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15"/>
          <p:cNvSpPr/>
          <p:nvPr/>
        </p:nvSpPr>
        <p:spPr>
          <a:xfrm>
            <a:off x="488865" y="1290438"/>
            <a:ext cx="8476716" cy="692497"/>
          </a:xfrm>
          <a:prstGeom prst="rect">
            <a:avLst/>
          </a:prstGeom>
        </p:spPr>
        <p:txBody>
          <a:bodyPr wrap="square">
            <a:spAutoFit/>
          </a:bodyPr>
          <a:lstStyle/>
          <a:p>
            <a:pPr algn="just"/>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(1)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Hợp</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tác</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tư</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hợp</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tác</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kinh</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doanh</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liên</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doanh</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liên</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kết</a:t>
            </a:r>
            <a:r>
              <a:rPr lang="en-US" sz="1300" b="1" i="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 áp dụng đối với DA ĐT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cấu</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hạ</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tầng</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khu</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lô</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bán</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nền</a:t>
            </a:r>
            <a:r>
              <a:rPr lang="en-US" sz="13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ĐK: (21) đã có QĐ giao đất, cho thuê đất; hoặc chuyển mục đích SD đất; (2) đã có TB đủ ĐK huy động vốn của SXD nơi có dự án; (3) Nếu thế chấp thì phải đã giải chấp… </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43)</a:t>
            </a:r>
            <a:endParaRPr lang="en-US" sz="1300" dirty="0">
              <a:solidFill>
                <a:srgbClr val="FF0000"/>
              </a:solidFill>
            </a:endParaRPr>
          </a:p>
        </p:txBody>
      </p:sp>
      <p:sp>
        <p:nvSpPr>
          <p:cNvPr id="19" name="Rectangle 18"/>
          <p:cNvSpPr/>
          <p:nvPr/>
        </p:nvSpPr>
        <p:spPr>
          <a:xfrm>
            <a:off x="488864" y="1958926"/>
            <a:ext cx="8476717" cy="692497"/>
          </a:xfrm>
          <a:prstGeom prst="rect">
            <a:avLst/>
          </a:prstGeom>
        </p:spPr>
        <p:txBody>
          <a:bodyPr wrap="square">
            <a:spAutoFit/>
          </a:bodyPr>
          <a:lstStyle/>
          <a:p>
            <a:pPr algn="just"/>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(2)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Phát</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hành</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trái</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phiếu</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cổ</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phiếu</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chỉ</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quỹ</a:t>
            </a:r>
            <a:r>
              <a:rPr lang="en-US" sz="13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đáp</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ứng</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ĐK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pháp</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luật</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khoán</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doanh</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lựa</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chủ</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nếu</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chấp</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phái</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chấp</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tổng</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vốn</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huy</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vượt</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quá</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tổng</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mức</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dự</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án</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(4)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huy</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phải</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báo</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cáo</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huy</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vốn</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SXD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nới</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dự</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án</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44)</a:t>
            </a:r>
            <a:endParaRPr lang="en-US" sz="1300" dirty="0">
              <a:solidFill>
                <a:srgbClr val="FF0000"/>
              </a:solidFill>
            </a:endParaRPr>
          </a:p>
        </p:txBody>
      </p:sp>
      <p:sp>
        <p:nvSpPr>
          <p:cNvPr id="12" name="Rectangle 11"/>
          <p:cNvSpPr/>
          <p:nvPr/>
        </p:nvSpPr>
        <p:spPr>
          <a:xfrm>
            <a:off x="488863" y="2616336"/>
            <a:ext cx="8476717" cy="492443"/>
          </a:xfrm>
          <a:prstGeom prst="rect">
            <a:avLst/>
          </a:prstGeom>
        </p:spPr>
        <p:txBody>
          <a:bodyPr wrap="square">
            <a:spAutoFit/>
          </a:bodyPr>
          <a:lstStyle/>
          <a:p>
            <a:pPr algn="just"/>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(3)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Cấp</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vốn</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từ</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nguồn</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vốn</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Nhà</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1300" b="1" i="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Nếu là DA đầu tư công thì theo PL đầu tư cộng; Nếu DA sử dụng vốn</a:t>
            </a:r>
            <a:r>
              <a:rPr lang="en-US" sz="1300" b="1" i="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13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ngân sách</a:t>
            </a:r>
            <a:r>
              <a:rPr lang="en-US" sz="13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hoặc vốn NN ngoài NS</a:t>
            </a:r>
            <a:r>
              <a:rPr lang="vi-VN" sz="13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thì phải có chủ trương đầu tư và QĐ đầu tư (có DA được phê duyệt) </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45)</a:t>
            </a:r>
            <a:endPar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488861" y="3109751"/>
            <a:ext cx="8476719" cy="669414"/>
          </a:xfrm>
          <a:prstGeom prst="rect">
            <a:avLst/>
          </a:prstGeom>
        </p:spPr>
        <p:txBody>
          <a:bodyPr wrap="square">
            <a:spAutoFit/>
          </a:bodyPr>
          <a:lstStyle/>
          <a:p>
            <a:pPr algn="just"/>
            <a:r>
              <a:rPr lang="en-US" sz="125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(4) </a:t>
            </a:r>
            <a:r>
              <a:rPr lang="en-US" sz="125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Vay</a:t>
            </a:r>
            <a:r>
              <a:rPr lang="en-US" sz="125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5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vốn</a:t>
            </a:r>
            <a:r>
              <a:rPr lang="en-US" sz="125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5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từ</a:t>
            </a:r>
            <a:r>
              <a:rPr lang="en-US" sz="125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5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tổ</a:t>
            </a:r>
            <a:r>
              <a:rPr lang="en-US" sz="125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5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chức</a:t>
            </a:r>
            <a:r>
              <a:rPr lang="en-US" sz="125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5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tín</a:t>
            </a:r>
            <a:r>
              <a:rPr lang="en-US" sz="125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5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125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(TCTD), </a:t>
            </a:r>
            <a:r>
              <a:rPr lang="en-US" sz="125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tổ</a:t>
            </a:r>
            <a:r>
              <a:rPr lang="en-US" sz="125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5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chức</a:t>
            </a:r>
            <a:r>
              <a:rPr lang="en-US" sz="125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5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tài</a:t>
            </a:r>
            <a:r>
              <a:rPr lang="en-US" sz="125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5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125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(TCTC</a:t>
            </a:r>
            <a:r>
              <a:rPr lang="en-US" sz="1250" b="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5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Nếu vay vồn TD thì </a:t>
            </a:r>
            <a:r>
              <a:rPr lang="en-US" sz="125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phải</a:t>
            </a:r>
            <a:r>
              <a:rPr lang="en-US" sz="125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5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125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QD </a:t>
            </a:r>
            <a:r>
              <a:rPr lang="en-US" sz="125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giao</a:t>
            </a:r>
            <a:r>
              <a:rPr lang="en-US" sz="125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5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125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5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125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5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thuê</a:t>
            </a:r>
            <a:r>
              <a:rPr lang="en-US" sz="125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đất, có QSD đất </a:t>
            </a:r>
            <a:r>
              <a:rPr lang="en-US" sz="125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125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5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125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5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125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5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chấp</a:t>
            </a:r>
            <a:r>
              <a:rPr lang="en-US" sz="125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5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thuận</a:t>
            </a:r>
            <a:r>
              <a:rPr lang="en-US" sz="125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CTĐT trong </a:t>
            </a:r>
            <a:r>
              <a:rPr lang="en-US" sz="125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125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5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125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5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chấp</a:t>
            </a:r>
            <a:r>
              <a:rPr lang="en-US" sz="125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5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thuận</a:t>
            </a:r>
            <a:r>
              <a:rPr lang="en-US" sz="125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5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125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5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125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Nếu vay của TCTC </a:t>
            </a:r>
            <a:r>
              <a:rPr lang="en-US" sz="125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thì</a:t>
            </a:r>
            <a:r>
              <a:rPr lang="en-US" sz="125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5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phải</a:t>
            </a:r>
            <a:r>
              <a:rPr lang="en-US" sz="125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5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125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BC nghiên </a:t>
            </a:r>
            <a:r>
              <a:rPr lang="en-US" sz="125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cứu</a:t>
            </a:r>
            <a:r>
              <a:rPr lang="en-US" sz="125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5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khả</a:t>
            </a:r>
            <a:r>
              <a:rPr lang="en-US" sz="125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5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125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5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125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BC KT-KT DA được phê duyệt và tuân thủ ĐK cho vay của Bên cho vay vốn </a:t>
            </a:r>
            <a:r>
              <a:rPr lang="en-US" sz="125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125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25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46)</a:t>
            </a:r>
            <a:endParaRPr lang="en-US" sz="125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488860" y="3792561"/>
            <a:ext cx="6950165" cy="692497"/>
          </a:xfrm>
          <a:prstGeom prst="rect">
            <a:avLst/>
          </a:prstGeom>
        </p:spPr>
        <p:txBody>
          <a:bodyPr wrap="square">
            <a:spAutoFit/>
          </a:bodyPr>
          <a:lstStyle/>
          <a:p>
            <a:pPr algn="just"/>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(5)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Huy</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từ</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vốn</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tư</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trực</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ngoài</a:t>
            </a:r>
            <a:r>
              <a:rPr lang="en-US" sz="13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ngoài</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13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pháp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luật</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13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tư, nếu nhà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lập</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pháp</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mới</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xây</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dựng</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dự</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án</a:t>
            </a:r>
            <a:r>
              <a:rPr lang="en-US" sz="13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khác tại VN thì đáp ứng ĐK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xác</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chủ</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BC NCKT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BC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kinh</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130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kỹ</a:t>
            </a:r>
            <a:r>
              <a:rPr lang="en-US" sz="13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thuật được phê duyệt </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47)</a:t>
            </a:r>
            <a:endPar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14"/>
          <p:cNvSpPr/>
          <p:nvPr/>
        </p:nvSpPr>
        <p:spPr>
          <a:xfrm>
            <a:off x="488859" y="4489692"/>
            <a:ext cx="6704776" cy="692497"/>
          </a:xfrm>
          <a:prstGeom prst="rect">
            <a:avLst/>
          </a:prstGeom>
        </p:spPr>
        <p:txBody>
          <a:bodyPr wrap="square">
            <a:spAutoFit/>
          </a:bodyPr>
          <a:lstStyle/>
          <a:p>
            <a:pPr algn="just"/>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(6)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Huy</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từ</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các</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nguồn</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vốn</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hợp</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pháp</a:t>
            </a:r>
            <a:r>
              <a:rPr lang="en-US" sz="13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khác</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áp</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dự</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án</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mại</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phải</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đảm</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bảo</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tương</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ứng</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pháp</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luật</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liên</a:t>
            </a:r>
            <a:r>
              <a:rPr lang="en-US" sz="13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quan, phù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nguồn</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vốn</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pháp</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khác</a:t>
            </a:r>
            <a:r>
              <a:rPr lang="en-US" sz="13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 huy động (Điều </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48)</a:t>
            </a:r>
            <a:endPar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2457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89692" y="12031"/>
            <a:ext cx="9459866"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08</a:t>
            </a:r>
            <a:r>
              <a:rPr lang="en-US" sz="1800" dirty="0" smtClean="0">
                <a:solidFill>
                  <a:srgbClr val="ED2727"/>
                </a:solidFill>
                <a:latin typeface="Times New Roman" panose="02020603050405020304" pitchFamily="18" charset="0"/>
                <a:cs typeface="Times New Roman" panose="02020603050405020304" pitchFamily="18" charset="0"/>
              </a:rPr>
              <a:t>. </a:t>
            </a:r>
            <a:r>
              <a:rPr lang="en" sz="1800" dirty="0" smtClean="0">
                <a:solidFill>
                  <a:srgbClr val="ED2727"/>
                </a:solidFill>
                <a:latin typeface="Times New Roman" panose="02020603050405020304" pitchFamily="18" charset="0"/>
                <a:cs typeface="Times New Roman" panose="02020603050405020304" pitchFamily="18" charset="0"/>
              </a:rPr>
              <a:t>QUẢN LÝ, SỬ DỤNG NHÀ Ở</a:t>
            </a:r>
            <a:endParaRPr sz="1800" dirty="0">
              <a:solidFill>
                <a:srgbClr val="ED2727"/>
              </a:solidFill>
            </a:endParaRPr>
          </a:p>
        </p:txBody>
      </p:sp>
      <p:sp>
        <p:nvSpPr>
          <p:cNvPr id="71" name="Rectangle 70"/>
          <p:cNvSpPr/>
          <p:nvPr/>
        </p:nvSpPr>
        <p:spPr>
          <a:xfrm>
            <a:off x="2111376" y="476683"/>
            <a:ext cx="6651623" cy="954107"/>
          </a:xfrm>
          <a:prstGeom prst="rect">
            <a:avLst/>
          </a:prstGeom>
        </p:spPr>
        <p:txBody>
          <a:bodyPr wrap="square">
            <a:spAutoFit/>
          </a:bodyPr>
          <a:lstStyle/>
          <a:p>
            <a:pPr algn="just"/>
            <a:r>
              <a:rPr lang="en-US" b="1" dirty="0" err="1" smtClean="0">
                <a:solidFill>
                  <a:srgbClr val="FF0000"/>
                </a:solidFill>
                <a:latin typeface="Times New Roman" panose="02020603050405020304" pitchFamily="18" charset="0"/>
                <a:cs typeface="Times New Roman" panose="02020603050405020304" pitchFamily="18" charset="0"/>
              </a:rPr>
              <a:t>Chương</a:t>
            </a:r>
            <a:r>
              <a:rPr lang="en-US" b="1" dirty="0" smtClean="0">
                <a:solidFill>
                  <a:srgbClr val="FF0000"/>
                </a:solidFill>
                <a:latin typeface="Times New Roman" panose="02020603050405020304" pitchFamily="18" charset="0"/>
                <a:cs typeface="Times New Roman" panose="02020603050405020304" pitchFamily="18" charset="0"/>
              </a:rPr>
              <a:t> VIII: </a:t>
            </a:r>
            <a:r>
              <a:rPr lang="en-US" b="1" dirty="0" err="1" smtClean="0">
                <a:solidFill>
                  <a:srgbClr val="FF0000"/>
                </a:solidFill>
                <a:latin typeface="Times New Roman" panose="02020603050405020304" pitchFamily="18" charset="0"/>
                <a:cs typeface="Times New Roman" panose="02020603050405020304" pitchFamily="18" charset="0"/>
              </a:rPr>
              <a:t>gồm</a:t>
            </a:r>
            <a:r>
              <a:rPr lang="en-US" b="1" dirty="0" smtClean="0">
                <a:solidFill>
                  <a:srgbClr val="FF0000"/>
                </a:solidFill>
                <a:latin typeface="Times New Roman" panose="02020603050405020304" pitchFamily="18" charset="0"/>
                <a:cs typeface="Times New Roman" panose="02020603050405020304" pitchFamily="18" charset="0"/>
              </a:rPr>
              <a:t> 24 </a:t>
            </a:r>
            <a:r>
              <a:rPr lang="en-US" b="1" dirty="0" err="1" smtClean="0">
                <a:solidFill>
                  <a:srgbClr val="FF0000"/>
                </a:solidFill>
                <a:latin typeface="Times New Roman" panose="02020603050405020304" pitchFamily="18" charset="0"/>
                <a:cs typeface="Times New Roman" panose="02020603050405020304" pitchFamily="18" charset="0"/>
              </a:rPr>
              <a:t>Điều</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Điều</a:t>
            </a:r>
            <a:r>
              <a:rPr lang="en-US" b="1" dirty="0">
                <a:solidFill>
                  <a:srgbClr val="FF0000"/>
                </a:solidFill>
                <a:latin typeface="Times New Roman" panose="02020603050405020304" pitchFamily="18" charset="0"/>
                <a:cs typeface="Times New Roman" panose="02020603050405020304" pitchFamily="18" charset="0"/>
              </a:rPr>
              <a:t> 118-141) </a:t>
            </a:r>
            <a:r>
              <a:rPr lang="en-US" dirty="0" err="1">
                <a:solidFill>
                  <a:schemeClr val="accent6">
                    <a:lumMod val="75000"/>
                  </a:schemeClr>
                </a:solidFill>
                <a:latin typeface="Times New Roman" panose="02020603050405020304" pitchFamily="18" charset="0"/>
                <a:cs typeface="Times New Roman" panose="02020603050405020304" pitchFamily="18" charset="0"/>
              </a:rPr>
              <a:t>quy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về</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các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nội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smtClean="0">
                <a:solidFill>
                  <a:schemeClr val="accent6">
                    <a:lumMod val="75000"/>
                  </a:schemeClr>
                </a:solidFill>
                <a:latin typeface="Times New Roman" panose="02020603050405020304" pitchFamily="18" charset="0"/>
                <a:cs typeface="Times New Roman" panose="02020603050405020304" pitchFamily="18" charset="0"/>
              </a:rPr>
              <a:t>dung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về</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quản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lý</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sử</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dụng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a:solidFill>
                  <a:schemeClr val="accent6">
                    <a:lumMod val="75000"/>
                  </a:schemeClr>
                </a:solidFill>
                <a:latin typeface="Times New Roman" panose="02020603050405020304" pitchFamily="18" charset="0"/>
                <a:cs typeface="Times New Roman" panose="02020603050405020304" pitchFamily="18" charset="0"/>
              </a:rPr>
              <a:t>lập</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lưu</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trữ</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bàn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giao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quản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lý</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hồ</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sơ</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a:solidFill>
                  <a:schemeClr val="accent6">
                    <a:lumMod val="75000"/>
                  </a:schemeClr>
                </a:solidFill>
                <a:latin typeface="Times New Roman" panose="02020603050405020304" pitchFamily="18" charset="0"/>
                <a:cs typeface="Times New Roman" panose="02020603050405020304" pitchFamily="18" charset="0"/>
              </a:rPr>
              <a:t>quản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lý</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sử</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dụng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a:solidFill>
                  <a:schemeClr val="accent6">
                    <a:lumMod val="75000"/>
                  </a:schemeClr>
                </a:solidFill>
                <a:latin typeface="Times New Roman" panose="02020603050405020304" pitchFamily="18" charset="0"/>
                <a:cs typeface="Times New Roman" panose="02020603050405020304" pitchFamily="18" charset="0"/>
              </a:rPr>
              <a:t>thuộc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tài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sản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công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bảo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hiểm</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bảo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hành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bảo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trì</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cải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tạo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a:solidFill>
                  <a:schemeClr val="accent6">
                    <a:lumMod val="75000"/>
                  </a:schemeClr>
                </a:solidFill>
                <a:latin typeface="Times New Roman" panose="02020603050405020304" pitchFamily="18" charset="0"/>
                <a:cs typeface="Times New Roman" panose="02020603050405020304" pitchFamily="18" charset="0"/>
              </a:rPr>
              <a:t>phá</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dỡ</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a:solidFill>
                  <a:schemeClr val="accent6">
                    <a:lumMod val="75000"/>
                  </a:schemeClr>
                </a:solidFill>
                <a:latin typeface="Times New Roman" panose="02020603050405020304" pitchFamily="18" charset="0"/>
                <a:cs typeface="Times New Roman" panose="02020603050405020304" pitchFamily="18" charset="0"/>
              </a:rPr>
              <a:t>chuyển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đổi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công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năng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smtClean="0">
                <a:solidFill>
                  <a:schemeClr val="accent6">
                    <a:lumMod val="75000"/>
                  </a:schemeClr>
                </a:solidFill>
                <a:latin typeface="Times New Roman" panose="02020603050405020304" pitchFamily="18" charset="0"/>
                <a:cs typeface="Times New Roman" panose="02020603050405020304" pitchFamily="18" charset="0"/>
              </a:rPr>
              <a:t>ở,…</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835" y="190608"/>
            <a:ext cx="1827886" cy="1348251"/>
          </a:xfrm>
          <a:prstGeom prst="rect">
            <a:avLst/>
          </a:prstGeom>
        </p:spPr>
      </p:pic>
      <p:sp>
        <p:nvSpPr>
          <p:cNvPr id="7" name="Rectangle 6"/>
          <p:cNvSpPr/>
          <p:nvPr/>
        </p:nvSpPr>
        <p:spPr>
          <a:xfrm>
            <a:off x="457200" y="1754303"/>
            <a:ext cx="2881618" cy="307777"/>
          </a:xfrm>
          <a:prstGeom prst="rect">
            <a:avLst/>
          </a:prstGeom>
        </p:spPr>
        <p:txBody>
          <a:bodyPr wrap="square">
            <a:spAutoFit/>
          </a:bodyPr>
          <a:lstStyle/>
          <a:p>
            <a:pPr algn="just"/>
            <a:r>
              <a:rPr lang="en-US" b="1" dirty="0" smtClean="0">
                <a:solidFill>
                  <a:srgbClr val="C00000"/>
                </a:solidFill>
                <a:latin typeface="Times New Roman" panose="02020603050405020304" pitchFamily="18" charset="0"/>
                <a:cs typeface="Times New Roman" panose="02020603050405020304" pitchFamily="18" charset="0"/>
              </a:rPr>
              <a:t>1. HỒ SƠ NHÀ Ở </a:t>
            </a:r>
            <a:r>
              <a:rPr lang="en-US" dirty="0" smtClean="0">
                <a:solidFill>
                  <a:srgbClr val="C00000"/>
                </a:solidFill>
                <a:latin typeface="Times New Roman" panose="02020603050405020304" pitchFamily="18" charset="0"/>
                <a:cs typeface="Times New Roman" panose="02020603050405020304" pitchFamily="18" charset="0"/>
              </a:rPr>
              <a:t>(</a:t>
            </a:r>
            <a:r>
              <a:rPr lang="en-US" dirty="0" err="1" smtClean="0">
                <a:solidFill>
                  <a:srgbClr val="C00000"/>
                </a:solidFill>
                <a:latin typeface="Times New Roman" panose="02020603050405020304" pitchFamily="18" charset="0"/>
                <a:cs typeface="Times New Roman" panose="02020603050405020304" pitchFamily="18" charset="0"/>
              </a:rPr>
              <a:t>Điều</a:t>
            </a:r>
            <a:r>
              <a:rPr lang="en-US" dirty="0" smtClean="0">
                <a:solidFill>
                  <a:srgbClr val="C00000"/>
                </a:solidFill>
                <a:latin typeface="Times New Roman" panose="02020603050405020304" pitchFamily="18" charset="0"/>
                <a:cs typeface="Times New Roman" panose="02020603050405020304" pitchFamily="18" charset="0"/>
              </a:rPr>
              <a:t> 119, 120)</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539962" y="3668666"/>
            <a:ext cx="5150610" cy="307777"/>
          </a:xfrm>
          <a:prstGeom prst="rect">
            <a:avLst/>
          </a:prstGeom>
        </p:spPr>
        <p:txBody>
          <a:bodyPr wrap="square">
            <a:spAutoFit/>
          </a:bodyPr>
          <a:lstStyle/>
          <a:p>
            <a:pPr algn="just"/>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Lưu</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trữ</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bàn</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giao</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và</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quản</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lý</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hồ</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sơ</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ở</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87878" y="2160466"/>
            <a:ext cx="1975608"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1200" b="1" dirty="0" smtClean="0">
                <a:solidFill>
                  <a:srgbClr val="FF0000"/>
                </a:solidFill>
                <a:latin typeface="Times New Roman" panose="02020603050405020304" pitchFamily="18" charset="0"/>
                <a:ea typeface="+mn-ea"/>
                <a:cs typeface="Times New Roman" panose="02020603050405020304" pitchFamily="18" charset="0"/>
              </a:rPr>
              <a:t>1</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ở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tạo</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lập</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trước</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ngày</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01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tháng</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7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năm</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2006 </a:t>
            </a:r>
          </a:p>
        </p:txBody>
      </p:sp>
      <p:sp>
        <p:nvSpPr>
          <p:cNvPr id="5" name="Rectangle 4"/>
          <p:cNvSpPr/>
          <p:nvPr/>
        </p:nvSpPr>
        <p:spPr>
          <a:xfrm>
            <a:off x="457200" y="2671410"/>
            <a:ext cx="1975608" cy="646331"/>
          </a:xfrm>
          <a:prstGeom prst="rect">
            <a:avLst/>
          </a:prstGeom>
        </p:spPr>
        <p:txBody>
          <a:bodyPr wrap="square">
            <a:spAutoFit/>
          </a:bodyPr>
          <a:lstStyle/>
          <a:p>
            <a:pPr algn="just"/>
            <a:r>
              <a:rPr lang="en-US" sz="1200" i="1" dirty="0" err="1" smtClean="0">
                <a:solidFill>
                  <a:schemeClr val="accent6">
                    <a:lumMod val="75000"/>
                  </a:schemeClr>
                </a:solidFill>
                <a:latin typeface="Times New Roman" panose="02020603050405020304" pitchFamily="18" charset="0"/>
                <a:ea typeface="+mn-ea"/>
                <a:cs typeface="Times New Roman" panose="02020603050405020304" pitchFamily="18" charset="0"/>
              </a:rPr>
              <a:t>Giấy</a:t>
            </a:r>
            <a:r>
              <a:rPr lang="en-US" sz="1200" i="1"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tờ</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chứng</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minh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việc</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tạo</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lập</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hợp</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pháp</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nhà</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smtClean="0">
                <a:solidFill>
                  <a:schemeClr val="accent6">
                    <a:lumMod val="75000"/>
                  </a:schemeClr>
                </a:solidFill>
                <a:latin typeface="Times New Roman" panose="02020603050405020304" pitchFamily="18" charset="0"/>
                <a:ea typeface="+mn-ea"/>
                <a:cs typeface="Times New Roman" panose="02020603050405020304" pitchFamily="18" charset="0"/>
              </a:rPr>
              <a:t>ở/ </a:t>
            </a:r>
            <a:r>
              <a:rPr lang="en-US" sz="1200" i="1" dirty="0" err="1" smtClean="0">
                <a:solidFill>
                  <a:schemeClr val="accent6">
                    <a:lumMod val="75000"/>
                  </a:schemeClr>
                </a:solidFill>
                <a:latin typeface="Times New Roman" panose="02020603050405020304" pitchFamily="18" charset="0"/>
                <a:ea typeface="+mn-ea"/>
                <a:cs typeface="Times New Roman" panose="02020603050405020304" pitchFamily="18" charset="0"/>
              </a:rPr>
              <a:t>bản</a:t>
            </a:r>
            <a:r>
              <a:rPr lang="en-US" sz="1200" i="1"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kê</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khai</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thông</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tin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về</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smtClean="0">
                <a:solidFill>
                  <a:schemeClr val="accent6">
                    <a:lumMod val="75000"/>
                  </a:schemeClr>
                </a:solidFill>
                <a:latin typeface="Times New Roman" panose="02020603050405020304" pitchFamily="18" charset="0"/>
                <a:ea typeface="+mn-ea"/>
                <a:cs typeface="Times New Roman" panose="02020603050405020304" pitchFamily="18" charset="0"/>
              </a:rPr>
              <a:t>NO</a:t>
            </a:r>
            <a:endPar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endParaRPr>
          </a:p>
        </p:txBody>
      </p:sp>
      <p:sp>
        <p:nvSpPr>
          <p:cNvPr id="25" name="Rectangle 24"/>
          <p:cNvSpPr/>
          <p:nvPr/>
        </p:nvSpPr>
        <p:spPr>
          <a:xfrm>
            <a:off x="3769996" y="1538792"/>
            <a:ext cx="1879365" cy="461665"/>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1200" b="1" dirty="0" smtClean="0">
                <a:solidFill>
                  <a:srgbClr val="FF0000"/>
                </a:solidFill>
                <a:latin typeface="Times New Roman" panose="02020603050405020304" pitchFamily="18" charset="0"/>
                <a:ea typeface="+mn-ea"/>
                <a:cs typeface="Times New Roman" panose="02020603050405020304" pitchFamily="18" charset="0"/>
              </a:rPr>
              <a:t>2</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ở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tạo</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lập</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sau</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ngày</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01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tháng</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7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năm</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2006 </a:t>
            </a:r>
          </a:p>
        </p:txBody>
      </p:sp>
      <p:sp>
        <p:nvSpPr>
          <p:cNvPr id="26" name="Rectangle 25"/>
          <p:cNvSpPr/>
          <p:nvPr/>
        </p:nvSpPr>
        <p:spPr>
          <a:xfrm>
            <a:off x="2917581" y="2166689"/>
            <a:ext cx="1278473" cy="27699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1200" dirty="0" smtClean="0">
                <a:solidFill>
                  <a:srgbClr val="FF0000"/>
                </a:solidFill>
                <a:latin typeface="Times New Roman" panose="02020603050405020304" pitchFamily="18" charset="0"/>
                <a:ea typeface="+mn-ea"/>
                <a:cs typeface="Times New Roman" panose="02020603050405020304" pitchFamily="18" charset="0"/>
              </a:rPr>
              <a:t>2.1</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Tại</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đô</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thị</a:t>
            </a:r>
            <a:endParaRPr lang="en-US" sz="1200" dirty="0">
              <a:solidFill>
                <a:schemeClr val="accent6">
                  <a:lumMod val="75000"/>
                </a:schemeClr>
              </a:solidFill>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2769127" y="2504824"/>
            <a:ext cx="2245483" cy="1015663"/>
          </a:xfrm>
          <a:prstGeom prst="rect">
            <a:avLst/>
          </a:prstGeom>
        </p:spPr>
        <p:txBody>
          <a:bodyPr wrap="square">
            <a:spAutoFit/>
          </a:bodyPr>
          <a:lstStyle/>
          <a:p>
            <a:pPr algn="just"/>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Giấy</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tờ</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chứng</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minh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việc</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tạo</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lập</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hợp</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pháp</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nhà</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ở;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xác</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định</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đơn</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vị</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tư</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vấn</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đơn</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vị</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thi</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công</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bản</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vẽ</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thiết</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kế</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bản</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vẽ</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sơ</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đồ</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nhà</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ở,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đất</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ở,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hồ</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sơ</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hoàn</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công</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nếu</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có</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a:t>
            </a:r>
          </a:p>
        </p:txBody>
      </p:sp>
      <p:sp>
        <p:nvSpPr>
          <p:cNvPr id="28" name="Rectangle 27"/>
          <p:cNvSpPr/>
          <p:nvPr/>
        </p:nvSpPr>
        <p:spPr>
          <a:xfrm>
            <a:off x="5437186" y="2098321"/>
            <a:ext cx="1382357" cy="27699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1200" dirty="0" smtClean="0">
                <a:solidFill>
                  <a:srgbClr val="FF0000"/>
                </a:solidFill>
                <a:latin typeface="Times New Roman" panose="02020603050405020304" pitchFamily="18" charset="0"/>
                <a:ea typeface="+mn-ea"/>
                <a:cs typeface="Times New Roman" panose="02020603050405020304" pitchFamily="18" charset="0"/>
              </a:rPr>
              <a:t>2.2.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Tại</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nông</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thôn</a:t>
            </a:r>
            <a:endParaRPr lang="en-US" sz="1200" dirty="0">
              <a:solidFill>
                <a:schemeClr val="accent6">
                  <a:lumMod val="75000"/>
                </a:schemeClr>
              </a:solidFill>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5320251" y="2391298"/>
            <a:ext cx="2002898" cy="830997"/>
          </a:xfrm>
          <a:prstGeom prst="rect">
            <a:avLst/>
          </a:prstGeom>
        </p:spPr>
        <p:txBody>
          <a:bodyPr wrap="square">
            <a:spAutoFit/>
          </a:bodyPr>
          <a:lstStyle/>
          <a:p>
            <a:pPr algn="just"/>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Giấy</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tờ</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chứng</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minh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việc</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tạo</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lập</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hợp</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pháp</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nhà</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ở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và</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bản</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vẽ</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thiết</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kế</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bản</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vẽ</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sơ</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đồ</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nhà</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ở,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đất</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ở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nếu</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có</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a:t>
            </a:r>
          </a:p>
        </p:txBody>
      </p:sp>
      <p:sp>
        <p:nvSpPr>
          <p:cNvPr id="30" name="Rectangle 29"/>
          <p:cNvSpPr/>
          <p:nvPr/>
        </p:nvSpPr>
        <p:spPr>
          <a:xfrm>
            <a:off x="7560028" y="2114299"/>
            <a:ext cx="1278472" cy="276999"/>
          </a:xfrm>
          <a:prstGeom prst="rect">
            <a:avLst/>
          </a:prstGeom>
          <a:solidFill>
            <a:srgbClr val="FFFF00"/>
          </a:solidFill>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1200" dirty="0" smtClean="0">
                <a:solidFill>
                  <a:srgbClr val="FF0000"/>
                </a:solidFill>
                <a:latin typeface="Times New Roman" panose="02020603050405020304" pitchFamily="18" charset="0"/>
                <a:ea typeface="+mn-ea"/>
                <a:cs typeface="Times New Roman" panose="02020603050405020304" pitchFamily="18" charset="0"/>
              </a:rPr>
              <a:t>3.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ở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theo</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DA</a:t>
            </a:r>
            <a:endParaRPr lang="en-US" sz="1200" dirty="0">
              <a:solidFill>
                <a:schemeClr val="accent6">
                  <a:lumMod val="75000"/>
                </a:schemeClr>
              </a:solidFill>
              <a:latin typeface="Times New Roman" panose="02020603050405020304" pitchFamily="18" charset="0"/>
              <a:ea typeface="+mn-ea"/>
              <a:cs typeface="Times New Roman" panose="02020603050405020304" pitchFamily="18" charset="0"/>
            </a:endParaRPr>
          </a:p>
        </p:txBody>
      </p:sp>
      <p:sp>
        <p:nvSpPr>
          <p:cNvPr id="27" name="Rectangle 26"/>
          <p:cNvSpPr/>
          <p:nvPr/>
        </p:nvSpPr>
        <p:spPr>
          <a:xfrm>
            <a:off x="7484527" y="2443688"/>
            <a:ext cx="1598063" cy="1015663"/>
          </a:xfrm>
          <a:prstGeom prst="rect">
            <a:avLst/>
          </a:prstGeom>
        </p:spPr>
        <p:txBody>
          <a:bodyPr wrap="square">
            <a:spAutoFit/>
          </a:bodyPr>
          <a:lstStyle/>
          <a:p>
            <a:pPr algn="just"/>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Hồ</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sơ</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dự</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án</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đầu</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tư</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xây</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dựng</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nhà</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ở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và</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hồ</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sơ</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hoàn</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công</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theo</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quy</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định</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của</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pháp</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luật</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về</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xây</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dựng</a:t>
            </a:r>
            <a:endPar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endParaRPr>
          </a:p>
        </p:txBody>
      </p:sp>
      <p:cxnSp>
        <p:nvCxnSpPr>
          <p:cNvPr id="31" name="Elbow Connector 30"/>
          <p:cNvCxnSpPr>
            <a:stCxn id="25" idx="1"/>
          </p:cNvCxnSpPr>
          <p:nvPr/>
        </p:nvCxnSpPr>
        <p:spPr>
          <a:xfrm rot="10800000" flipV="1">
            <a:off x="3384696" y="1769624"/>
            <a:ext cx="385300" cy="390841"/>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25" idx="3"/>
            <a:endCxn id="28" idx="0"/>
          </p:cNvCxnSpPr>
          <p:nvPr/>
        </p:nvCxnSpPr>
        <p:spPr>
          <a:xfrm>
            <a:off x="5649361" y="1769625"/>
            <a:ext cx="479004" cy="328696"/>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39962" y="4564546"/>
            <a:ext cx="8542627" cy="461665"/>
          </a:xfrm>
          <a:prstGeom prst="rect">
            <a:avLst/>
          </a:prstGeom>
        </p:spPr>
        <p:txBody>
          <a:bodyPr wrap="square">
            <a:spAutoFit/>
          </a:bodyPr>
          <a:lstStyle/>
          <a:p>
            <a:r>
              <a:rPr lang="en-US" sz="1200" dirty="0" smtClean="0">
                <a:solidFill>
                  <a:srgbClr val="FF0000"/>
                </a:solidFill>
                <a:latin typeface="Times New Roman" panose="02020603050405020304" pitchFamily="18" charset="0"/>
                <a:ea typeface="+mn-ea"/>
                <a:cs typeface="Times New Roman" panose="02020603050405020304" pitchFamily="18" charset="0"/>
              </a:rPr>
              <a:t>2.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Cơ</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quan</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cấp</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Giấy</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chứng</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nhận</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có</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trách</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nhiệm</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cung</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cấp</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thông</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tin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về</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nhà</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ở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cho</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cơ</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quan</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quản</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lý</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nhà</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ở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cùng</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cấp</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để</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thiết</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lập</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HS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ở. UBND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tỉnh</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quy</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định</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việc</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phối</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hợp</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cung</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cấp</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thông</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tin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để</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bảo</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đảm</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thống</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nhất</a:t>
            </a:r>
            <a:endParaRPr lang="en-US" sz="1200" dirty="0">
              <a:solidFill>
                <a:schemeClr val="accent6">
                  <a:lumMod val="75000"/>
                </a:schemeClr>
              </a:solidFill>
              <a:latin typeface="Times New Roman" panose="02020603050405020304" pitchFamily="18" charset="0"/>
              <a:ea typeface="+mn-ea"/>
              <a:cs typeface="Times New Roman" panose="02020603050405020304" pitchFamily="18" charset="0"/>
            </a:endParaRPr>
          </a:p>
        </p:txBody>
      </p:sp>
      <p:sp>
        <p:nvSpPr>
          <p:cNvPr id="37" name="Rectangle 36"/>
          <p:cNvSpPr/>
          <p:nvPr/>
        </p:nvSpPr>
        <p:spPr>
          <a:xfrm>
            <a:off x="539962" y="3942806"/>
            <a:ext cx="8542627" cy="646331"/>
          </a:xfrm>
          <a:prstGeom prst="rect">
            <a:avLst/>
          </a:prstGeom>
        </p:spPr>
        <p:txBody>
          <a:bodyPr wrap="square">
            <a:spAutoFit/>
          </a:bodyPr>
          <a:lstStyle/>
          <a:p>
            <a:r>
              <a:rPr lang="en-US" sz="1200" dirty="0" smtClean="0">
                <a:solidFill>
                  <a:srgbClr val="FF0000"/>
                </a:solidFill>
                <a:latin typeface="Times New Roman" panose="02020603050405020304" pitchFamily="18" charset="0"/>
                <a:ea typeface="+mn-ea"/>
                <a:cs typeface="Times New Roman" panose="02020603050405020304" pitchFamily="18" charset="0"/>
              </a:rPr>
              <a:t>1.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Chủ</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sở</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hữu</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người</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sử</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dụng</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nếu</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chưa</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xác</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định</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được</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CSH)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lưu</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trữ</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hồ</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sơ</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đối</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với</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NCC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thì</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thực</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hiện</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theo</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Quy</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chế</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QLSD NCC</a:t>
            </a:r>
          </a:p>
          <a:p>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Cơ</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quan</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QLNO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cấp</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huyện</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lưu</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trữ</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HS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ở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của</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hộ</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gia</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đình</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cá</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nhân</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trên</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địa</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bàn</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Cơ</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quan</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QLNO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cấp</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tỉnh</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lưu</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trữ</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HS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ở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của</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tổ</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chức</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và</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dự</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án</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ĐTXD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ở</a:t>
            </a:r>
            <a:endParaRPr lang="en-US" sz="1200" dirty="0">
              <a:solidFill>
                <a:schemeClr val="accent6">
                  <a:lumMod val="75000"/>
                </a:schemeClr>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423240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89692" y="12031"/>
            <a:ext cx="9459866"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08</a:t>
            </a:r>
            <a:r>
              <a:rPr lang="en-US" sz="1800" dirty="0" smtClean="0">
                <a:solidFill>
                  <a:srgbClr val="ED2727"/>
                </a:solidFill>
                <a:latin typeface="Times New Roman" panose="02020603050405020304" pitchFamily="18" charset="0"/>
                <a:cs typeface="Times New Roman" panose="02020603050405020304" pitchFamily="18" charset="0"/>
              </a:rPr>
              <a:t>. </a:t>
            </a:r>
            <a:r>
              <a:rPr lang="en" sz="1800" dirty="0" smtClean="0">
                <a:solidFill>
                  <a:srgbClr val="ED2727"/>
                </a:solidFill>
                <a:latin typeface="Times New Roman" panose="02020603050405020304" pitchFamily="18" charset="0"/>
                <a:cs typeface="Times New Roman" panose="02020603050405020304" pitchFamily="18" charset="0"/>
              </a:rPr>
              <a:t>QUẢN LÝ, SỬ DỤNG NHÀ Ở</a:t>
            </a:r>
            <a:endParaRPr sz="1800" dirty="0">
              <a:solidFill>
                <a:srgbClr val="ED2727"/>
              </a:solidFill>
            </a:endParaRPr>
          </a:p>
        </p:txBody>
      </p:sp>
      <p:sp>
        <p:nvSpPr>
          <p:cNvPr id="7" name="Rectangle 6"/>
          <p:cNvSpPr/>
          <p:nvPr/>
        </p:nvSpPr>
        <p:spPr>
          <a:xfrm>
            <a:off x="328285" y="368556"/>
            <a:ext cx="8372638" cy="307777"/>
          </a:xfrm>
          <a:prstGeom prst="rect">
            <a:avLst/>
          </a:prstGeom>
        </p:spPr>
        <p:txBody>
          <a:bodyPr wrap="square">
            <a:spAutoFit/>
          </a:bodyPr>
          <a:lstStyle/>
          <a:p>
            <a:pPr algn="just"/>
            <a:r>
              <a:rPr lang="en-US" b="1" dirty="0" smtClean="0">
                <a:solidFill>
                  <a:srgbClr val="C00000"/>
                </a:solidFill>
                <a:latin typeface="Times New Roman" panose="02020603050405020304" pitchFamily="18" charset="0"/>
                <a:cs typeface="Times New Roman" panose="02020603050405020304" pitchFamily="18" charset="0"/>
              </a:rPr>
              <a:t>2. QUẢN LÝ, SỬ DỤNG NHÀ Ở RIÊNG LẺ TRONG DỰ ÁN </a:t>
            </a:r>
            <a:r>
              <a:rPr lang="en-US" dirty="0" smtClean="0">
                <a:solidFill>
                  <a:srgbClr val="C00000"/>
                </a:solidFill>
                <a:latin typeface="Times New Roman" panose="02020603050405020304" pitchFamily="18" charset="0"/>
                <a:cs typeface="Times New Roman" panose="02020603050405020304" pitchFamily="18" charset="0"/>
              </a:rPr>
              <a:t>(</a:t>
            </a:r>
            <a:r>
              <a:rPr lang="en-US" dirty="0" err="1" smtClean="0">
                <a:solidFill>
                  <a:srgbClr val="C00000"/>
                </a:solidFill>
                <a:latin typeface="Times New Roman" panose="02020603050405020304" pitchFamily="18" charset="0"/>
                <a:cs typeface="Times New Roman" panose="02020603050405020304" pitchFamily="18" charset="0"/>
              </a:rPr>
              <a:t>Điều</a:t>
            </a:r>
            <a:r>
              <a:rPr lang="en-US" dirty="0" smtClean="0">
                <a:solidFill>
                  <a:srgbClr val="C00000"/>
                </a:solidFill>
                <a:latin typeface="Times New Roman" panose="02020603050405020304" pitchFamily="18" charset="0"/>
                <a:cs typeface="Times New Roman" panose="02020603050405020304" pitchFamily="18" charset="0"/>
              </a:rPr>
              <a:t> 121)</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28285" y="3174373"/>
            <a:ext cx="8372638" cy="307777"/>
          </a:xfrm>
          <a:prstGeom prst="rect">
            <a:avLst/>
          </a:prstGeom>
        </p:spPr>
        <p:txBody>
          <a:bodyPr wrap="square">
            <a:spAutoFit/>
          </a:bodyPr>
          <a:lstStyle/>
          <a:p>
            <a:pPr algn="just"/>
            <a:r>
              <a:rPr lang="en-US" b="1" dirty="0" smtClean="0">
                <a:solidFill>
                  <a:srgbClr val="C00000"/>
                </a:solidFill>
                <a:latin typeface="Times New Roman" panose="02020603050405020304" pitchFamily="18" charset="0"/>
                <a:cs typeface="Times New Roman" panose="02020603050405020304" pitchFamily="18" charset="0"/>
              </a:rPr>
              <a:t>3. QUẢN LÝ, SỬ DỤNG NHÀ Ở CÓ GIÁ TRỊ NGHỆ THUẬT, KIỂN TRÚC, VHLS </a:t>
            </a:r>
            <a:r>
              <a:rPr lang="en-US" dirty="0" smtClean="0">
                <a:solidFill>
                  <a:srgbClr val="C00000"/>
                </a:solidFill>
                <a:latin typeface="Times New Roman" panose="02020603050405020304" pitchFamily="18" charset="0"/>
                <a:cs typeface="Times New Roman" panose="02020603050405020304" pitchFamily="18" charset="0"/>
              </a:rPr>
              <a:t>(</a:t>
            </a:r>
            <a:r>
              <a:rPr lang="en-US" dirty="0" err="1" smtClean="0">
                <a:solidFill>
                  <a:srgbClr val="C00000"/>
                </a:solidFill>
                <a:latin typeface="Times New Roman" panose="02020603050405020304" pitchFamily="18" charset="0"/>
                <a:cs typeface="Times New Roman" panose="02020603050405020304" pitchFamily="18" charset="0"/>
              </a:rPr>
              <a:t>Điều</a:t>
            </a:r>
            <a:r>
              <a:rPr lang="en-US" dirty="0" smtClean="0">
                <a:solidFill>
                  <a:srgbClr val="C00000"/>
                </a:solidFill>
                <a:latin typeface="Times New Roman" panose="02020603050405020304" pitchFamily="18" charset="0"/>
                <a:cs typeface="Times New Roman" panose="02020603050405020304" pitchFamily="18" charset="0"/>
              </a:rPr>
              <a:t> 122)</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28285" y="676333"/>
            <a:ext cx="8610616" cy="746358"/>
          </a:xfrm>
          <a:prstGeom prst="rect">
            <a:avLst/>
          </a:prstGeom>
        </p:spPr>
        <p:txBody>
          <a:bodyPr wrap="square">
            <a:spAutoFit/>
          </a:bodyPr>
          <a:lstStyle/>
          <a:p>
            <a:pPr algn="just">
              <a:lnSpc>
                <a:spcPts val="1650"/>
              </a:lnSpc>
              <a:spcBef>
                <a:spcPts val="600"/>
              </a:spcBef>
              <a:spcAft>
                <a:spcPts val="600"/>
              </a:spcAft>
            </a:pPr>
            <a:r>
              <a:rPr lang="en-US" sz="1200" dirty="0" smtClean="0">
                <a:solidFill>
                  <a:srgbClr val="FF0000"/>
                </a:solidFill>
                <a:latin typeface="Times New Roman" panose="02020603050405020304" pitchFamily="18" charset="0"/>
                <a:ea typeface="+mn-ea"/>
                <a:cs typeface="Times New Roman" panose="02020603050405020304" pitchFamily="18" charset="0"/>
              </a:rPr>
              <a:t>1.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Sau</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khi</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hoàn</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thành</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ĐTXD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thì</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CĐT </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quản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lý</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kiến trúc mặt n</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g</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oài của nhà ở riêng </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lẻ</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quản</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lý</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 bảo trì hệ thống </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HTKT</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HTXH </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trong </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DA</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theo </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nội </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dung </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DA </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đã </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đ</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ư</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ợc phê </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duyệt</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t/h</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CĐT </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không </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thực hiện quản lý </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thì </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UBND </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tỉnh quản </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lý </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hoặc </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giao </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UBND </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huyện quản </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lý</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Đối</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với</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DA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phân</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lô</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bán</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nền</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thì</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phải </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xây dựng theo đúng quy hoạch, quy chế quản lý kiến trúc được phê duyệt.</a:t>
            </a:r>
            <a:endParaRPr lang="en-US" sz="1200" dirty="0">
              <a:solidFill>
                <a:schemeClr val="accent6">
                  <a:lumMod val="75000"/>
                </a:schemeClr>
              </a:solidFill>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328285" y="1384179"/>
            <a:ext cx="8542250" cy="528350"/>
          </a:xfrm>
          <a:prstGeom prst="rect">
            <a:avLst/>
          </a:prstGeom>
        </p:spPr>
        <p:txBody>
          <a:bodyPr wrap="square">
            <a:spAutoFit/>
          </a:bodyPr>
          <a:lstStyle/>
          <a:p>
            <a:pPr algn="just">
              <a:lnSpc>
                <a:spcPts val="1650"/>
              </a:lnSpc>
              <a:spcBef>
                <a:spcPts val="600"/>
              </a:spcBef>
              <a:spcAft>
                <a:spcPts val="600"/>
              </a:spcAft>
            </a:pPr>
            <a:r>
              <a:rPr lang="vi-VN" sz="1200" dirty="0">
                <a:solidFill>
                  <a:srgbClr val="FF0000"/>
                </a:solidFill>
                <a:latin typeface="Times New Roman" panose="02020603050405020304" pitchFamily="18" charset="0"/>
                <a:ea typeface="+mn-ea"/>
                <a:cs typeface="Times New Roman" panose="02020603050405020304" pitchFamily="18" charset="0"/>
              </a:rPr>
              <a:t>2</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CĐT </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có </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thể phân chia và đặt tên cho từng khu vực nhà ở riêng lẻ </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riêng </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biệt trong </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DA</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Việc đặt tên dự án và các khu vực trong dự án thực hiện theo quy định tại Điều 33 </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bằng</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tiếng</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Việt</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hoặc</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tiếng</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Việt</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trước</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tiếng</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nước</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ngoài</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sau</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a:t>
            </a:r>
            <a:endParaRPr lang="en-US" sz="1200" dirty="0">
              <a:solidFill>
                <a:schemeClr val="accent6">
                  <a:lumMod val="75000"/>
                </a:schemeClr>
              </a:solidFill>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328285" y="1877185"/>
            <a:ext cx="8426153" cy="746358"/>
          </a:xfrm>
          <a:prstGeom prst="rect">
            <a:avLst/>
          </a:prstGeom>
        </p:spPr>
        <p:txBody>
          <a:bodyPr wrap="square">
            <a:spAutoFit/>
          </a:bodyPr>
          <a:lstStyle/>
          <a:p>
            <a:pPr algn="just">
              <a:lnSpc>
                <a:spcPts val="1650"/>
              </a:lnSpc>
              <a:spcBef>
                <a:spcPts val="600"/>
              </a:spcBef>
              <a:spcAft>
                <a:spcPts val="600"/>
              </a:spcAft>
            </a:pPr>
            <a:r>
              <a:rPr lang="vi-VN" sz="1200" dirty="0">
                <a:solidFill>
                  <a:srgbClr val="FF0000"/>
                </a:solidFill>
                <a:latin typeface="Times New Roman" panose="02020603050405020304" pitchFamily="18" charset="0"/>
                <a:ea typeface="+mn-ea"/>
                <a:cs typeface="Times New Roman" panose="02020603050405020304" pitchFamily="18" charset="0"/>
              </a:rPr>
              <a:t>3</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 Sau </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bàn </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giao và đưa vào sử </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dụng</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thì</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được thành </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lập Ban tự quản khu nhà ở để thực hiện quản </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lý</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và</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quyết</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định</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các</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nội</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dung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theo</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quy</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định</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số</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lượng</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thành</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phần</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đóng</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góp</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kinh</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phí</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CĐT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có</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thể</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hỗ</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trợ</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kinh</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phí</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để</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Ban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tự</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quản</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thực</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hiện</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các</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công</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mn-ea"/>
                <a:cs typeface="Times New Roman" panose="02020603050405020304" pitchFamily="18" charset="0"/>
              </a:rPr>
              <a:t>việc</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chăm sóc cây xanh, vườn hoa và bảo trì các công trình tiện ích, hệ thống hạ tầng kỹ thuật phục vụ đối với khu nhà ở</a:t>
            </a:r>
            <a:r>
              <a:rPr lang="en-US" sz="1200" dirty="0">
                <a:solidFill>
                  <a:schemeClr val="accent6">
                    <a:lumMod val="75000"/>
                  </a:schemeClr>
                </a:solidFill>
                <a:latin typeface="Times New Roman" panose="02020603050405020304" pitchFamily="18" charset="0"/>
                <a:ea typeface="+mn-ea"/>
                <a:cs typeface="Times New Roman" panose="02020603050405020304" pitchFamily="18" charset="0"/>
              </a:rPr>
              <a:t>,….</a:t>
            </a:r>
          </a:p>
        </p:txBody>
      </p:sp>
      <p:sp>
        <p:nvSpPr>
          <p:cNvPr id="9" name="Rectangle 8"/>
          <p:cNvSpPr/>
          <p:nvPr/>
        </p:nvSpPr>
        <p:spPr>
          <a:xfrm>
            <a:off x="328285" y="2620375"/>
            <a:ext cx="8542250" cy="553998"/>
          </a:xfrm>
          <a:prstGeom prst="rect">
            <a:avLst/>
          </a:prstGeom>
        </p:spPr>
        <p:txBody>
          <a:bodyPr wrap="square">
            <a:spAutoFit/>
          </a:bodyPr>
          <a:lstStyle/>
          <a:p>
            <a:pPr algn="just">
              <a:lnSpc>
                <a:spcPts val="1750"/>
              </a:lnSpc>
              <a:spcBef>
                <a:spcPts val="600"/>
              </a:spcBef>
              <a:spcAft>
                <a:spcPts val="600"/>
              </a:spcAft>
            </a:pPr>
            <a:r>
              <a:rPr lang="en-US" sz="1200" dirty="0" smtClean="0">
                <a:solidFill>
                  <a:srgbClr val="FF0000"/>
                </a:solidFill>
                <a:latin typeface="Times New Roman" panose="02020603050405020304" pitchFamily="18" charset="0"/>
                <a:ea typeface="+mn-ea"/>
                <a:cs typeface="Times New Roman" panose="02020603050405020304" pitchFamily="18" charset="0"/>
              </a:rPr>
              <a:t>4. </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Việc </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tổ chức bầu Ban tự quản khu nhà ở lần đầu do </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CĐT</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chủ trì thực hiện; các lần tổ chức sau do Ban tự quản khu nhà ở chịu trách nhiệm thực hiện hoặc ủy quyền cho </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CĐT</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thực hiện; </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t/h </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không </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thống nhất bầu được Ban tự quản khu nhà ở thì </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CĐT </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quản lý</a:t>
            </a:r>
            <a:endParaRPr lang="en-US" sz="1200" dirty="0">
              <a:solidFill>
                <a:schemeClr val="accent6">
                  <a:lumMod val="75000"/>
                </a:schemeClr>
              </a:solidFill>
              <a:latin typeface="Times New Roman" panose="02020603050405020304" pitchFamily="18" charset="0"/>
              <a:ea typeface="+mn-ea"/>
              <a:cs typeface="Times New Roman" panose="02020603050405020304" pitchFamily="18" charset="0"/>
            </a:endParaRPr>
          </a:p>
        </p:txBody>
      </p:sp>
      <p:sp>
        <p:nvSpPr>
          <p:cNvPr id="10" name="Rectangle 9"/>
          <p:cNvSpPr/>
          <p:nvPr/>
        </p:nvSpPr>
        <p:spPr>
          <a:xfrm>
            <a:off x="765706" y="3755905"/>
            <a:ext cx="1081043" cy="27699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dirty="0">
                <a:solidFill>
                  <a:schemeClr val="accent6">
                    <a:lumMod val="75000"/>
                  </a:schemeClr>
                </a:solidFill>
                <a:latin typeface="Times New Roman" panose="02020603050405020304" pitchFamily="18" charset="0"/>
                <a:cs typeface="Times New Roman" panose="02020603050405020304" pitchFamily="18" charset="0"/>
              </a:rPr>
              <a:t>UBND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tỉnh</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765706" y="4520802"/>
            <a:ext cx="1081043" cy="27699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200" dirty="0" err="1">
                <a:solidFill>
                  <a:schemeClr val="accent6">
                    <a:lumMod val="75000"/>
                  </a:schemeClr>
                </a:solidFill>
                <a:latin typeface="Times New Roman" panose="02020603050405020304" pitchFamily="18" charset="0"/>
                <a:cs typeface="Times New Roman" panose="02020603050405020304" pitchFamily="18" charset="0"/>
              </a:rPr>
              <a:t>Hội</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đồng</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2818700" y="3659100"/>
            <a:ext cx="836165" cy="1200329"/>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Danh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mục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công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trình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NO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có</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giá</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trị</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NT, KT, VH, LS,…</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158467" y="4141239"/>
            <a:ext cx="833943" cy="291875"/>
          </a:xfrm>
          <a:prstGeom prst="rect">
            <a:avLst/>
          </a:prstGeom>
        </p:spPr>
        <p:txBody>
          <a:bodyPr wrap="square">
            <a:spAutoFit/>
          </a:bodyPr>
          <a:lstStyle/>
          <a:p>
            <a:pPr algn="just">
              <a:lnSpc>
                <a:spcPts val="1650"/>
              </a:lnSpc>
              <a:spcBef>
                <a:spcPts val="600"/>
              </a:spcBef>
              <a:spcAft>
                <a:spcPts val="600"/>
              </a:spcAft>
            </a:pP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Thành</a:t>
            </a:r>
            <a:r>
              <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ea typeface="+mn-ea"/>
                <a:cs typeface="Times New Roman" panose="02020603050405020304" pitchFamily="18" charset="0"/>
              </a:rPr>
              <a:t>lập</a:t>
            </a:r>
            <a:endPar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endParaRPr>
          </a:p>
        </p:txBody>
      </p:sp>
      <p:sp>
        <p:nvSpPr>
          <p:cNvPr id="17" name="Rectangle 16"/>
          <p:cNvSpPr/>
          <p:nvPr/>
        </p:nvSpPr>
        <p:spPr>
          <a:xfrm>
            <a:off x="1865015" y="3632185"/>
            <a:ext cx="833943" cy="291875"/>
          </a:xfrm>
          <a:prstGeom prst="rect">
            <a:avLst/>
          </a:prstGeom>
        </p:spPr>
        <p:txBody>
          <a:bodyPr wrap="square">
            <a:spAutoFit/>
          </a:bodyPr>
          <a:lstStyle/>
          <a:p>
            <a:pPr algn="just">
              <a:lnSpc>
                <a:spcPts val="1650"/>
              </a:lnSpc>
              <a:spcBef>
                <a:spcPts val="600"/>
              </a:spcBef>
              <a:spcAft>
                <a:spcPts val="600"/>
              </a:spcAft>
            </a:pPr>
            <a:r>
              <a:rPr lang="en-US" sz="1200" i="1" dirty="0" err="1" smtClean="0">
                <a:solidFill>
                  <a:schemeClr val="accent6">
                    <a:lumMod val="75000"/>
                  </a:schemeClr>
                </a:solidFill>
                <a:latin typeface="Times New Roman" panose="02020603050405020304" pitchFamily="18" charset="0"/>
                <a:ea typeface="+mn-ea"/>
                <a:cs typeface="Times New Roman" panose="02020603050405020304" pitchFamily="18" charset="0"/>
              </a:rPr>
              <a:t>Phê</a:t>
            </a:r>
            <a:r>
              <a:rPr lang="en-US" sz="1200" i="1"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i="1" dirty="0" err="1" smtClean="0">
                <a:solidFill>
                  <a:schemeClr val="accent6">
                    <a:lumMod val="75000"/>
                  </a:schemeClr>
                </a:solidFill>
                <a:latin typeface="Times New Roman" panose="02020603050405020304" pitchFamily="18" charset="0"/>
                <a:ea typeface="+mn-ea"/>
                <a:cs typeface="Times New Roman" panose="02020603050405020304" pitchFamily="18" charset="0"/>
              </a:rPr>
              <a:t>duyệt</a:t>
            </a:r>
            <a:endParaRPr lang="en-US" sz="1200" i="1" dirty="0">
              <a:solidFill>
                <a:schemeClr val="accent6">
                  <a:lumMod val="75000"/>
                </a:schemeClr>
              </a:solidFill>
              <a:latin typeface="Times New Roman" panose="02020603050405020304" pitchFamily="18" charset="0"/>
              <a:ea typeface="+mn-ea"/>
              <a:cs typeface="Times New Roman" panose="02020603050405020304" pitchFamily="18" charset="0"/>
            </a:endParaRPr>
          </a:p>
        </p:txBody>
      </p:sp>
      <p:sp>
        <p:nvSpPr>
          <p:cNvPr id="26" name="Rectangle 25"/>
          <p:cNvSpPr/>
          <p:nvPr/>
        </p:nvSpPr>
        <p:spPr>
          <a:xfrm>
            <a:off x="4026552" y="3504554"/>
            <a:ext cx="5008392" cy="528350"/>
          </a:xfrm>
          <a:prstGeom prst="rect">
            <a:avLst/>
          </a:prstGeom>
        </p:spPr>
        <p:txBody>
          <a:bodyPr wrap="square">
            <a:spAutoFit/>
          </a:bodyPr>
          <a:lstStyle/>
          <a:p>
            <a:pPr algn="just">
              <a:lnSpc>
                <a:spcPts val="1650"/>
              </a:lnSpc>
              <a:spcBef>
                <a:spcPts val="600"/>
              </a:spcBef>
              <a:spcAft>
                <a:spcPts val="600"/>
              </a:spcAft>
            </a:pPr>
            <a:r>
              <a:rPr lang="en-US" sz="1200" dirty="0" smtClean="0">
                <a:solidFill>
                  <a:srgbClr val="FF0000"/>
                </a:solidFill>
                <a:latin typeface="Times New Roman" panose="02020603050405020304" pitchFamily="18" charset="0"/>
                <a:ea typeface="+mn-ea"/>
                <a:cs typeface="Times New Roman" panose="02020603050405020304" pitchFamily="18" charset="0"/>
              </a:rPr>
              <a:t>1.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Việc</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quản</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lý</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sử</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dụng</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theo</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quy</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định</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của</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Luật</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này</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pháp</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luật</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về</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KT, di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sản</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VH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và</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các</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pháp</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luật</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khác</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có</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liên</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quan</a:t>
            </a:r>
            <a:endParaRPr lang="en-US" sz="1200" dirty="0">
              <a:solidFill>
                <a:schemeClr val="accent6">
                  <a:lumMod val="75000"/>
                </a:schemeClr>
              </a:solidFill>
              <a:latin typeface="Times New Roman" panose="02020603050405020304" pitchFamily="18" charset="0"/>
              <a:ea typeface="+mn-ea"/>
              <a:cs typeface="Times New Roman" panose="02020603050405020304" pitchFamily="18" charset="0"/>
            </a:endParaRPr>
          </a:p>
        </p:txBody>
      </p:sp>
      <p:sp>
        <p:nvSpPr>
          <p:cNvPr id="27" name="Rectangle 26"/>
          <p:cNvSpPr/>
          <p:nvPr/>
        </p:nvSpPr>
        <p:spPr>
          <a:xfrm>
            <a:off x="4026551" y="4097786"/>
            <a:ext cx="5008392" cy="310341"/>
          </a:xfrm>
          <a:prstGeom prst="rect">
            <a:avLst/>
          </a:prstGeom>
        </p:spPr>
        <p:txBody>
          <a:bodyPr wrap="square">
            <a:spAutoFit/>
          </a:bodyPr>
          <a:lstStyle/>
          <a:p>
            <a:pPr algn="just">
              <a:lnSpc>
                <a:spcPts val="1650"/>
              </a:lnSpc>
              <a:spcBef>
                <a:spcPts val="600"/>
              </a:spcBef>
              <a:spcAft>
                <a:spcPts val="600"/>
              </a:spcAft>
            </a:pPr>
            <a:r>
              <a:rPr lang="en-US" sz="1200" dirty="0" smtClean="0">
                <a:solidFill>
                  <a:srgbClr val="FF0000"/>
                </a:solidFill>
                <a:latin typeface="Times New Roman" panose="02020603050405020304" pitchFamily="18" charset="0"/>
                <a:ea typeface="+mn-ea"/>
                <a:cs typeface="Times New Roman" panose="02020603050405020304" pitchFamily="18" charset="0"/>
              </a:rPr>
              <a:t>2.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Kinh</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phí</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QL,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bảo</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tồn</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bảo</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trì</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cải</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tạo</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do NSNN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cấp</a:t>
            </a:r>
            <a:endParaRPr lang="en-US" sz="1200" dirty="0">
              <a:solidFill>
                <a:schemeClr val="accent6">
                  <a:lumMod val="75000"/>
                </a:schemeClr>
              </a:solidFill>
              <a:latin typeface="Times New Roman" panose="02020603050405020304" pitchFamily="18" charset="0"/>
              <a:ea typeface="+mn-ea"/>
              <a:cs typeface="Times New Roman" panose="02020603050405020304" pitchFamily="18" charset="0"/>
            </a:endParaRPr>
          </a:p>
        </p:txBody>
      </p:sp>
      <p:sp>
        <p:nvSpPr>
          <p:cNvPr id="28" name="Rectangle 27"/>
          <p:cNvSpPr/>
          <p:nvPr/>
        </p:nvSpPr>
        <p:spPr>
          <a:xfrm>
            <a:off x="4026551" y="4473009"/>
            <a:ext cx="5008392" cy="528350"/>
          </a:xfrm>
          <a:prstGeom prst="rect">
            <a:avLst/>
          </a:prstGeom>
        </p:spPr>
        <p:txBody>
          <a:bodyPr wrap="square">
            <a:spAutoFit/>
          </a:bodyPr>
          <a:lstStyle/>
          <a:p>
            <a:pPr algn="just">
              <a:lnSpc>
                <a:spcPts val="1650"/>
              </a:lnSpc>
              <a:spcBef>
                <a:spcPts val="600"/>
              </a:spcBef>
              <a:spcAft>
                <a:spcPts val="600"/>
              </a:spcAft>
            </a:pPr>
            <a:r>
              <a:rPr lang="en-US" sz="1200" dirty="0" smtClean="0">
                <a:solidFill>
                  <a:srgbClr val="FF0000"/>
                </a:solidFill>
                <a:latin typeface="Times New Roman" panose="02020603050405020304" pitchFamily="18" charset="0"/>
                <a:ea typeface="+mn-ea"/>
                <a:cs typeface="Times New Roman" panose="02020603050405020304" pitchFamily="18" charset="0"/>
              </a:rPr>
              <a:t>3. </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T/h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phải</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giãn</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mật</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độ</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dân</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cư</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để</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bảo</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đảm</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giá</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trị</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NT, KT, VH, LS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thì</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UBND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tỉnh</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bố</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trí</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quỹ</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đất</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lập</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dự</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án</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di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dời</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bố</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trí</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chỗ</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ở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mới</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hỗ</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trợ</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kinh</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mn-ea"/>
                <a:cs typeface="Times New Roman" panose="02020603050405020304" pitchFamily="18" charset="0"/>
              </a:rPr>
              <a:t>phí</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a:t>
            </a:r>
            <a:endParaRPr lang="en-US" sz="1200" dirty="0">
              <a:solidFill>
                <a:schemeClr val="accent6">
                  <a:lumMod val="75000"/>
                </a:schemeClr>
              </a:solidFill>
              <a:latin typeface="Times New Roman" panose="02020603050405020304" pitchFamily="18" charset="0"/>
              <a:ea typeface="+mn-ea"/>
              <a:cs typeface="Times New Roman" panose="02020603050405020304" pitchFamily="18" charset="0"/>
            </a:endParaRPr>
          </a:p>
        </p:txBody>
      </p:sp>
      <p:cxnSp>
        <p:nvCxnSpPr>
          <p:cNvPr id="25" name="Straight Arrow Connector 24"/>
          <p:cNvCxnSpPr/>
          <p:nvPr/>
        </p:nvCxnSpPr>
        <p:spPr>
          <a:xfrm>
            <a:off x="1079725" y="4027101"/>
            <a:ext cx="0" cy="4878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984185" y="4642630"/>
            <a:ext cx="816249" cy="291875"/>
          </a:xfrm>
          <a:prstGeom prst="rect">
            <a:avLst/>
          </a:prstGeom>
        </p:spPr>
        <p:txBody>
          <a:bodyPr wrap="none">
            <a:spAutoFit/>
          </a:bodyPr>
          <a:lstStyle/>
          <a:p>
            <a:pPr algn="just">
              <a:lnSpc>
                <a:spcPts val="1650"/>
              </a:lnSpc>
              <a:spcBef>
                <a:spcPts val="100"/>
              </a:spcBef>
              <a:spcAft>
                <a:spcPts val="100"/>
              </a:spcAft>
            </a:pPr>
            <a:r>
              <a:rPr lang="en-US" sz="1200" i="1" dirty="0" err="1">
                <a:solidFill>
                  <a:schemeClr val="accent6">
                    <a:lumMod val="75000"/>
                  </a:schemeClr>
                </a:solidFill>
                <a:latin typeface="Times New Roman" panose="02020603050405020304" pitchFamily="18" charset="0"/>
                <a:cs typeface="Times New Roman" panose="02020603050405020304" pitchFamily="18" charset="0"/>
              </a:rPr>
              <a:t>Xây</a:t>
            </a:r>
            <a:r>
              <a:rPr lang="en-US" sz="1200" i="1" dirty="0">
                <a:solidFill>
                  <a:schemeClr val="accent6">
                    <a:lumMod val="75000"/>
                  </a:schemeClr>
                </a:solidFill>
                <a:latin typeface="Times New Roman" panose="02020603050405020304" pitchFamily="18" charset="0"/>
                <a:cs typeface="Times New Roman" panose="02020603050405020304" pitchFamily="18" charset="0"/>
              </a:rPr>
              <a:t> </a:t>
            </a:r>
            <a:r>
              <a:rPr lang="en-US" sz="1200" i="1" dirty="0" err="1" smtClean="0">
                <a:solidFill>
                  <a:schemeClr val="accent6">
                    <a:lumMod val="75000"/>
                  </a:schemeClr>
                </a:solidFill>
                <a:latin typeface="Times New Roman" panose="02020603050405020304" pitchFamily="18" charset="0"/>
                <a:cs typeface="Times New Roman" panose="02020603050405020304" pitchFamily="18" charset="0"/>
              </a:rPr>
              <a:t>dựng</a:t>
            </a:r>
            <a:r>
              <a:rPr lang="en-US" sz="1200" i="1" dirty="0" smtClean="0">
                <a:solidFill>
                  <a:schemeClr val="accent6">
                    <a:lumMod val="75000"/>
                  </a:schemeClr>
                </a:solidFill>
                <a:latin typeface="Times New Roman" panose="02020603050405020304" pitchFamily="18" charset="0"/>
                <a:cs typeface="Times New Roman" panose="02020603050405020304" pitchFamily="18" charset="0"/>
              </a:rPr>
              <a:t> </a:t>
            </a:r>
            <a:endParaRPr lang="en-US" sz="1200" i="1" dirty="0">
              <a:solidFill>
                <a:schemeClr val="accent6">
                  <a:lumMod val="75000"/>
                </a:schemeClr>
              </a:solidFill>
              <a:latin typeface="Times New Roman" panose="02020603050405020304" pitchFamily="18" charset="0"/>
              <a:cs typeface="Times New Roman" panose="02020603050405020304" pitchFamily="18" charset="0"/>
            </a:endParaRPr>
          </a:p>
        </p:txBody>
      </p:sp>
      <p:cxnSp>
        <p:nvCxnSpPr>
          <p:cNvPr id="31" name="Straight Arrow Connector 30"/>
          <p:cNvCxnSpPr>
            <a:stCxn id="13" idx="3"/>
          </p:cNvCxnSpPr>
          <p:nvPr/>
        </p:nvCxnSpPr>
        <p:spPr>
          <a:xfrm flipV="1">
            <a:off x="1846749" y="4659301"/>
            <a:ext cx="971951"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1411426" y="4043663"/>
            <a:ext cx="0" cy="4547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364096" y="4141239"/>
            <a:ext cx="1200970" cy="310341"/>
          </a:xfrm>
          <a:prstGeom prst="rect">
            <a:avLst/>
          </a:prstGeom>
        </p:spPr>
        <p:txBody>
          <a:bodyPr wrap="none">
            <a:spAutoFit/>
          </a:bodyPr>
          <a:lstStyle/>
          <a:p>
            <a:pPr algn="just">
              <a:lnSpc>
                <a:spcPts val="1650"/>
              </a:lnSpc>
              <a:spcBef>
                <a:spcPts val="100"/>
              </a:spcBef>
              <a:spcAft>
                <a:spcPts val="100"/>
              </a:spcAft>
            </a:pPr>
            <a:r>
              <a:rPr lang="en-US" sz="1200" i="1" dirty="0" err="1" smtClean="0">
                <a:solidFill>
                  <a:schemeClr val="accent6">
                    <a:lumMod val="75000"/>
                  </a:schemeClr>
                </a:solidFill>
                <a:latin typeface="Times New Roman" panose="02020603050405020304" pitchFamily="18" charset="0"/>
                <a:cs typeface="Times New Roman" panose="02020603050405020304" pitchFamily="18" charset="0"/>
              </a:rPr>
              <a:t>Trình</a:t>
            </a:r>
            <a:r>
              <a:rPr lang="en-US" sz="1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i="1" dirty="0" err="1" smtClean="0">
                <a:solidFill>
                  <a:schemeClr val="accent6">
                    <a:lumMod val="75000"/>
                  </a:schemeClr>
                </a:solidFill>
                <a:latin typeface="Times New Roman" panose="02020603050405020304" pitchFamily="18" charset="0"/>
                <a:cs typeface="Times New Roman" panose="02020603050405020304" pitchFamily="18" charset="0"/>
              </a:rPr>
              <a:t>Danh</a:t>
            </a:r>
            <a:r>
              <a:rPr lang="en-US" sz="1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i="1" dirty="0" err="1" smtClean="0">
                <a:solidFill>
                  <a:schemeClr val="accent6">
                    <a:lumMod val="75000"/>
                  </a:schemeClr>
                </a:solidFill>
                <a:latin typeface="Times New Roman" panose="02020603050405020304" pitchFamily="18" charset="0"/>
                <a:cs typeface="Times New Roman" panose="02020603050405020304" pitchFamily="18" charset="0"/>
              </a:rPr>
              <a:t>mục</a:t>
            </a:r>
            <a:endParaRPr lang="en-US" sz="1200" i="1" dirty="0">
              <a:solidFill>
                <a:schemeClr val="accent6">
                  <a:lumMod val="75000"/>
                </a:schemeClr>
              </a:solidFill>
              <a:latin typeface="Times New Roman" panose="02020603050405020304" pitchFamily="18" charset="0"/>
              <a:cs typeface="Times New Roman" panose="02020603050405020304" pitchFamily="18" charset="0"/>
            </a:endParaRPr>
          </a:p>
        </p:txBody>
      </p:sp>
      <p:cxnSp>
        <p:nvCxnSpPr>
          <p:cNvPr id="39" name="Straight Arrow Connector 38"/>
          <p:cNvCxnSpPr/>
          <p:nvPr/>
        </p:nvCxnSpPr>
        <p:spPr>
          <a:xfrm flipV="1">
            <a:off x="1846748" y="3924060"/>
            <a:ext cx="971951"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14" idx="3"/>
            <a:endCxn id="26" idx="1"/>
          </p:cNvCxnSpPr>
          <p:nvPr/>
        </p:nvCxnSpPr>
        <p:spPr>
          <a:xfrm flipV="1">
            <a:off x="3654865" y="3768729"/>
            <a:ext cx="371687" cy="490536"/>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4" idx="3"/>
            <a:endCxn id="27" idx="1"/>
          </p:cNvCxnSpPr>
          <p:nvPr/>
        </p:nvCxnSpPr>
        <p:spPr>
          <a:xfrm flipV="1">
            <a:off x="3654865" y="4252957"/>
            <a:ext cx="371686" cy="63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14" idx="3"/>
            <a:endCxn id="28" idx="1"/>
          </p:cNvCxnSpPr>
          <p:nvPr/>
        </p:nvCxnSpPr>
        <p:spPr>
          <a:xfrm>
            <a:off x="3654865" y="4259265"/>
            <a:ext cx="371686" cy="477919"/>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15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617438" y="102412"/>
            <a:ext cx="6523500" cy="442205"/>
          </a:xfrm>
          <a:prstGeom prst="rect">
            <a:avLst/>
          </a:prstGeom>
        </p:spPr>
        <p:txBody>
          <a:bodyPr spcFirstLastPara="1" wrap="square" lIns="91425" tIns="91425" rIns="91425" bIns="91425" anchor="b" anchorCtr="0">
            <a:noAutofit/>
          </a:bodyPr>
          <a:lstStyle/>
          <a:p>
            <a:pPr lvl="0" algn="ctr"/>
            <a:r>
              <a:rPr lang="en-US" sz="2000" dirty="0" smtClean="0">
                <a:solidFill>
                  <a:srgbClr val="FF0000"/>
                </a:solidFill>
                <a:latin typeface="Times New Roman" panose="02020603050405020304" pitchFamily="18" charset="0"/>
                <a:cs typeface="Times New Roman" panose="02020603050405020304" pitchFamily="18" charset="0"/>
              </a:rPr>
              <a:t>01</a:t>
            </a:r>
            <a:r>
              <a:rPr lang="en-US" sz="2000" smtClean="0">
                <a:solidFill>
                  <a:srgbClr val="FF0000"/>
                </a:solidFill>
                <a:latin typeface="Times New Roman" panose="02020603050405020304" pitchFamily="18" charset="0"/>
                <a:cs typeface="Times New Roman" panose="02020603050405020304" pitchFamily="18" charset="0"/>
              </a:rPr>
              <a:t>. QUY </a:t>
            </a:r>
            <a:r>
              <a:rPr lang="en-US" sz="2000" dirty="0">
                <a:solidFill>
                  <a:srgbClr val="FF0000"/>
                </a:solidFill>
                <a:latin typeface="Times New Roman" panose="02020603050405020304" pitchFamily="18" charset="0"/>
                <a:cs typeface="Times New Roman" panose="02020603050405020304" pitchFamily="18" charset="0"/>
              </a:rPr>
              <a:t>ĐỊNH </a:t>
            </a:r>
            <a:r>
              <a:rPr lang="en-US" sz="2000" dirty="0" smtClean="0">
                <a:solidFill>
                  <a:srgbClr val="FF0000"/>
                </a:solidFill>
                <a:latin typeface="Times New Roman" panose="02020603050405020304" pitchFamily="18" charset="0"/>
                <a:cs typeface="Times New Roman" panose="02020603050405020304" pitchFamily="18" charset="0"/>
              </a:rPr>
              <a:t>CHUNG</a:t>
            </a:r>
            <a:endParaRPr sz="2000" dirty="0">
              <a:solidFill>
                <a:srgbClr val="FF0000"/>
              </a:solidFill>
            </a:endParaRPr>
          </a:p>
        </p:txBody>
      </p:sp>
      <p:sp>
        <p:nvSpPr>
          <p:cNvPr id="70" name="Rectangle 69"/>
          <p:cNvSpPr/>
          <p:nvPr/>
        </p:nvSpPr>
        <p:spPr>
          <a:xfrm>
            <a:off x="355425" y="544617"/>
            <a:ext cx="8528516" cy="307777"/>
          </a:xfrm>
          <a:prstGeom prst="rect">
            <a:avLst/>
          </a:prstGeom>
        </p:spPr>
        <p:txBody>
          <a:bodyPr wrap="square">
            <a:spAutoFit/>
          </a:bodyPr>
          <a:lstStyle/>
          <a:p>
            <a:pPr algn="just"/>
            <a:r>
              <a:rPr lang="en-US" b="1" dirty="0" smtClean="0">
                <a:solidFill>
                  <a:schemeClr val="accent6">
                    <a:lumMod val="75000"/>
                  </a:schemeClr>
                </a:solidFill>
                <a:latin typeface="Times New Roman" panose="02020603050405020304" pitchFamily="18" charset="0"/>
                <a:cs typeface="Times New Roman" panose="02020603050405020304" pitchFamily="18" charset="0"/>
              </a:rPr>
              <a:t>5.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Yêu</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cầu</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chung</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về</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phát</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triển</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và</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quản</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lý</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sử</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dụng</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ở</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5)</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66" name="Rectangle 65"/>
          <p:cNvSpPr/>
          <p:nvPr/>
        </p:nvSpPr>
        <p:spPr>
          <a:xfrm>
            <a:off x="355425" y="852394"/>
            <a:ext cx="7670975" cy="276999"/>
          </a:xfrm>
          <a:prstGeom prst="rect">
            <a:avLst/>
          </a:prstGeom>
        </p:spPr>
        <p:txBody>
          <a:bodyPr wrap="square">
            <a:spAutoFit/>
          </a:bodyPr>
          <a:lstStyle/>
          <a:p>
            <a:pPr algn="just"/>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1.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Phù</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hợp</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với</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nhu</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cầu</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và</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điều</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kiện</a:t>
            </a:r>
            <a:r>
              <a:rPr lang="en-US" sz="120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KT-XH của đất nước trong từng thời kỳ, điều kiện của từng địa phương</a:t>
            </a:r>
            <a:endPar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1" name="Rectangle 70"/>
          <p:cNvSpPr/>
          <p:nvPr/>
        </p:nvSpPr>
        <p:spPr>
          <a:xfrm>
            <a:off x="355424" y="1143489"/>
            <a:ext cx="8637573" cy="461665"/>
          </a:xfrm>
          <a:prstGeom prst="rect">
            <a:avLst/>
          </a:prstGeom>
        </p:spPr>
        <p:txBody>
          <a:bodyPr wrap="square">
            <a:spAutoFit/>
          </a:bodyPr>
          <a:lstStyle/>
          <a:p>
            <a:pPr algn="just"/>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2.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Phù</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hợp</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với</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Chiến</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lược</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PTNO;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quy</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hoạch</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kế</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hoạch</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sử</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dụng</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đất</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quy</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hoạch</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xây</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dựng</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quy</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hoạch</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đô</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thị</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chương</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trình</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kế</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hoạch</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PTNO</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đảm</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bảo</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đồng</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bộ</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HTKT, HTXH,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sử</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dụng</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tiết</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kiệm</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các</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nguồn</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lực</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a:t>
            </a:r>
            <a:endPar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2" name="Rectangle 71"/>
          <p:cNvSpPr/>
          <p:nvPr/>
        </p:nvSpPr>
        <p:spPr>
          <a:xfrm>
            <a:off x="355423" y="1605154"/>
            <a:ext cx="8637573" cy="461665"/>
          </a:xfrm>
          <a:prstGeom prst="rect">
            <a:avLst/>
          </a:prstGeom>
        </p:spPr>
        <p:txBody>
          <a:bodyPr wrap="square">
            <a:spAutoFit/>
          </a:bodyPr>
          <a:lstStyle/>
          <a:p>
            <a:pPr algn="just"/>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3.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Tuân</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thủ</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quy</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định</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của</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PL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về</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NO,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đáp</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ứng</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tiêu</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chuẩn</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quy</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chuẩn</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kỹ</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thuật</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chất</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lượng</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xây</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dựng</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PCCC,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kiến</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trúc</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cảnh</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quan</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vệ</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sinh</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môi</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trường</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an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toàn</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trong</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quá</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trình</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xây</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dựng</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ứng</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phó</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hiên</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tai,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biến</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đổi</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khí</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hậu</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sử</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dụng</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tiết</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kiệm</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năng</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lượng</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tài</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nguyên</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đất</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đai</a:t>
            </a:r>
            <a:endPar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3" name="Rectangle 72"/>
          <p:cNvSpPr/>
          <p:nvPr/>
        </p:nvSpPr>
        <p:spPr>
          <a:xfrm>
            <a:off x="355423" y="2020652"/>
            <a:ext cx="8637573" cy="646331"/>
          </a:xfrm>
          <a:prstGeom prst="rect">
            <a:avLst/>
          </a:prstGeom>
        </p:spPr>
        <p:txBody>
          <a:bodyPr wrap="square">
            <a:spAutoFit/>
          </a:bodyPr>
          <a:lstStyle/>
          <a:p>
            <a:pPr algn="just"/>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4</a:t>
            </a:r>
            <a:r>
              <a:rPr lang="en-US" sz="120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b="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Đối với khu vực đô thị thì chủ </a:t>
            </a:r>
            <a:r>
              <a:rPr lang="en-US" sz="1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yếu</a:t>
            </a:r>
            <a:r>
              <a:rPr lang="en-US" sz="1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phát</a:t>
            </a:r>
            <a:r>
              <a:rPr lang="en-US" sz="1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triển</a:t>
            </a:r>
            <a:r>
              <a:rPr lang="en-US" sz="1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nhà</a:t>
            </a:r>
            <a:r>
              <a:rPr lang="en-US" sz="1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ở </a:t>
            </a:r>
            <a:r>
              <a:rPr lang="en-US" sz="1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theo</a:t>
            </a:r>
            <a:r>
              <a:rPr lang="en-US" sz="1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b="1"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dự</a:t>
            </a:r>
            <a:r>
              <a:rPr lang="en-US" sz="12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b="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án</a:t>
            </a:r>
            <a:r>
              <a:rPr lang="en-US" sz="120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có</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cơ</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cấu</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diện</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tích</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phù</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hợp</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với</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nhu</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cầu</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thị</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trường</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Đối</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với</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khu</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vực</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còn</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lại</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thì</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UBND cấp tỉnh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quy</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định</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cụ</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thể</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các</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địa</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điểm</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vị</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trí</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phải</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phát</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triển</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hà</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ở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theo</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dự</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án</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Tại</a:t>
            </a:r>
            <a:r>
              <a:rPr lang="en-US" sz="12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đô</a:t>
            </a:r>
            <a:r>
              <a:rPr lang="en-US" sz="12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thị</a:t>
            </a:r>
            <a:r>
              <a:rPr lang="en-US" sz="12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loại</a:t>
            </a:r>
            <a:r>
              <a:rPr lang="en-US" sz="12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I, </a:t>
            </a:r>
            <a:r>
              <a:rPr lang="en-US" sz="12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các</a:t>
            </a:r>
            <a:r>
              <a:rPr lang="en-US" sz="12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phường</a:t>
            </a:r>
            <a:r>
              <a:rPr lang="en-US" sz="12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quận</a:t>
            </a:r>
            <a:r>
              <a:rPr lang="en-US" sz="12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TP </a:t>
            </a:r>
            <a:r>
              <a:rPr lang="en-US" sz="12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thuộc</a:t>
            </a:r>
            <a:r>
              <a:rPr lang="en-US" sz="12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đô</a:t>
            </a:r>
            <a:r>
              <a:rPr lang="en-US" sz="12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thị</a:t>
            </a:r>
            <a:r>
              <a:rPr lang="en-US" sz="12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loại</a:t>
            </a:r>
            <a:r>
              <a:rPr lang="en-US" sz="12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đặc</a:t>
            </a:r>
            <a:r>
              <a:rPr lang="en-US" sz="12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biệt</a:t>
            </a:r>
            <a:r>
              <a:rPr lang="en-US" sz="12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thì</a:t>
            </a:r>
            <a:r>
              <a:rPr lang="en-US" sz="12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chủ</a:t>
            </a:r>
            <a:r>
              <a:rPr lang="en-US" sz="12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yếu</a:t>
            </a:r>
            <a:r>
              <a:rPr lang="en-US" sz="12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phát</a:t>
            </a:r>
            <a:r>
              <a:rPr lang="en-US" sz="12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triển</a:t>
            </a:r>
            <a:r>
              <a:rPr lang="en-US" sz="12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nhà</a:t>
            </a:r>
            <a:r>
              <a:rPr lang="en-US" sz="12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chung</a:t>
            </a:r>
            <a:r>
              <a:rPr lang="en-US" sz="12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cư</a:t>
            </a:r>
            <a:r>
              <a:rPr lang="en-US" sz="12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endParaRPr lang="en-US" sz="1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4" name="Rectangle 73"/>
          <p:cNvSpPr/>
          <p:nvPr/>
        </p:nvSpPr>
        <p:spPr>
          <a:xfrm>
            <a:off x="371623" y="2637769"/>
            <a:ext cx="8637573" cy="646331"/>
          </a:xfrm>
          <a:prstGeom prst="rect">
            <a:avLst/>
          </a:prstGeom>
        </p:spPr>
        <p:txBody>
          <a:bodyPr wrap="square">
            <a:spAutoFit/>
          </a:bodyPr>
          <a:lstStyle/>
          <a:p>
            <a:pPr algn="just"/>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5.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Tại</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các</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phường</a:t>
            </a:r>
            <a:r>
              <a:rPr lang="en-US" sz="1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quận</a:t>
            </a:r>
            <a:r>
              <a:rPr lang="en-US" sz="1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TP </a:t>
            </a:r>
            <a:r>
              <a:rPr lang="en-US" sz="1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thuộc</a:t>
            </a:r>
            <a:r>
              <a:rPr lang="en-US" sz="1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đô</a:t>
            </a:r>
            <a:r>
              <a:rPr lang="en-US" sz="1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thị</a:t>
            </a:r>
            <a:r>
              <a:rPr lang="en-US" sz="1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loại</a:t>
            </a:r>
            <a:r>
              <a:rPr lang="en-US" sz="1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đặc</a:t>
            </a:r>
            <a:r>
              <a:rPr lang="en-US" sz="1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biệt</a:t>
            </a:r>
            <a:r>
              <a:rPr lang="en-US" sz="1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loại</a:t>
            </a:r>
            <a:r>
              <a:rPr lang="en-US" sz="1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I, </a:t>
            </a:r>
            <a:r>
              <a:rPr lang="en-US" sz="1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loại</a:t>
            </a:r>
            <a:r>
              <a:rPr lang="en-US" sz="1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II </a:t>
            </a:r>
            <a:r>
              <a:rPr lang="en-US" sz="1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và</a:t>
            </a:r>
            <a:r>
              <a:rPr lang="en-US" sz="1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loại</a:t>
            </a:r>
            <a:r>
              <a:rPr lang="en-US" sz="1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III</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CĐT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phải</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xây</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dựng</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nhà</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ở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để</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bán</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cho</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thuê</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mua</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cho</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thuê</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Đối</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với</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các</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khu</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vực</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còn</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lại</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thì</a:t>
            </a:r>
            <a:r>
              <a:rPr lang="en-US" sz="120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UBND cấp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tỉnh</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xác</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định</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khu</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vực</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CĐT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phải</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xây</a:t>
            </a:r>
            <a:r>
              <a:rPr lang="en-US" sz="120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dựng nhà ở,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khu</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vực</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CĐT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được</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phân</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lô</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bán</a:t>
            </a:r>
            <a:r>
              <a:rPr lang="en-US" sz="120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nền. </a:t>
            </a:r>
            <a:r>
              <a:rPr lang="en-US" sz="1200" b="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Các trường hợp đấu giá QSD đất để đầu tư DA XD nhà ở theo Luật ĐĐ thì phải XD nhà ở để bán, cho thuê, cho thuê mua.</a:t>
            </a:r>
            <a:endParaRPr lang="en-US" sz="1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5" name="Rectangle 74"/>
          <p:cNvSpPr/>
          <p:nvPr/>
        </p:nvSpPr>
        <p:spPr>
          <a:xfrm>
            <a:off x="371623" y="3284100"/>
            <a:ext cx="8637573" cy="276999"/>
          </a:xfrm>
          <a:prstGeom prst="rect">
            <a:avLst/>
          </a:prstGeom>
        </p:spPr>
        <p:txBody>
          <a:bodyPr wrap="square">
            <a:spAutoFit/>
          </a:bodyPr>
          <a:lstStyle/>
          <a:p>
            <a:pPr algn="just"/>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6.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Căn</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cứ</a:t>
            </a:r>
            <a:r>
              <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nhu</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cầu</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và</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điều</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kiện</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của</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địa</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phương</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cơ</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quan</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phê</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duyệt</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quy</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hoạch</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phải</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quy</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hoạch</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bố</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trí</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quỹ</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đất</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để</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phát</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triển</a:t>
            </a:r>
            <a:r>
              <a:rPr lang="en-US" sz="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NOXH</a:t>
            </a:r>
            <a:endParaRPr lang="en-US" sz="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6" name="Rectangle 75"/>
          <p:cNvSpPr/>
          <p:nvPr/>
        </p:nvSpPr>
        <p:spPr>
          <a:xfrm>
            <a:off x="371623" y="3567663"/>
            <a:ext cx="8637573" cy="461665"/>
          </a:xfrm>
          <a:prstGeom prst="rect">
            <a:avLst/>
          </a:prstGeom>
        </p:spPr>
        <p:txBody>
          <a:bodyPr wrap="square">
            <a:spAutoFit/>
          </a:bodyPr>
          <a:lstStyle/>
          <a:p>
            <a:pPr algn="just"/>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7.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Đối</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với</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khu</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vực</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nông</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thôn</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miền</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núi</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biên</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giới</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hải</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đảo</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thì</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việc</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PTNO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phải</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phù</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hợp</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với</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chương</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trình</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xây</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dựng</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nông</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thôn</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mới</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phong</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tục</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tập</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quán</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điều</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kiện</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tự</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nhiên</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khuyến</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khích</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PTNO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theo</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dự</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án</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nhà</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ở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nhiều</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tầng</a:t>
            </a:r>
            <a:r>
              <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77" name="Rectangle 76"/>
          <p:cNvSpPr/>
          <p:nvPr/>
        </p:nvSpPr>
        <p:spPr>
          <a:xfrm>
            <a:off x="371623" y="4038643"/>
            <a:ext cx="8637573" cy="461665"/>
          </a:xfrm>
          <a:prstGeom prst="rect">
            <a:avLst/>
          </a:prstGeom>
        </p:spPr>
        <p:txBody>
          <a:bodyPr wrap="square">
            <a:spAutoFit/>
          </a:bodyPr>
          <a:lstStyle/>
          <a:p>
            <a:pPr algn="just"/>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8.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Sử</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dụng</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đúng</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mục</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đích</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công</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năng</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sử</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dụng</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đáp</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ứng</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điều</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kiện</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PCCC,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vệ</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sinh</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môi</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trường</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an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ninh</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trật</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tự</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tuân</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thủ</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quy</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định</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về</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quản</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lý</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hồ</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sơ</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ở;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bảo</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hành</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bảo</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trì</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cải</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tạo</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phá</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dỡ</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ở,…</a:t>
            </a:r>
            <a:endPar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8" name="Rectangle 77"/>
          <p:cNvSpPr/>
          <p:nvPr/>
        </p:nvSpPr>
        <p:spPr>
          <a:xfrm>
            <a:off x="371623" y="4527739"/>
            <a:ext cx="8637573" cy="276999"/>
          </a:xfrm>
          <a:prstGeom prst="rect">
            <a:avLst/>
          </a:prstGeom>
        </p:spPr>
        <p:txBody>
          <a:bodyPr wrap="square">
            <a:spAutoFit/>
          </a:bodyPr>
          <a:lstStyle/>
          <a:p>
            <a:pPr algn="just"/>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9.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Các</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yêu</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cầu</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khác</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đổi</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với</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việc</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phát</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triển</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từng</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loại</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hình</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ở.</a:t>
            </a:r>
            <a:endParaRPr lang="en-US" sz="1200"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5038867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89692" y="-37526"/>
            <a:ext cx="9459866"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08</a:t>
            </a:r>
            <a:r>
              <a:rPr lang="en-US" sz="1800" dirty="0" smtClean="0">
                <a:solidFill>
                  <a:srgbClr val="ED2727"/>
                </a:solidFill>
                <a:latin typeface="Times New Roman" panose="02020603050405020304" pitchFamily="18" charset="0"/>
                <a:cs typeface="Times New Roman" panose="02020603050405020304" pitchFamily="18" charset="0"/>
              </a:rPr>
              <a:t>. </a:t>
            </a:r>
            <a:r>
              <a:rPr lang="en" sz="1800" dirty="0" smtClean="0">
                <a:solidFill>
                  <a:srgbClr val="ED2727"/>
                </a:solidFill>
                <a:latin typeface="Times New Roman" panose="02020603050405020304" pitchFamily="18" charset="0"/>
                <a:cs typeface="Times New Roman" panose="02020603050405020304" pitchFamily="18" charset="0"/>
              </a:rPr>
              <a:t>QUẢN LÝ, SỬ DỤNG NHÀ Ở</a:t>
            </a:r>
            <a:endParaRPr sz="1800" dirty="0">
              <a:solidFill>
                <a:srgbClr val="ED2727"/>
              </a:solidFill>
            </a:endParaRPr>
          </a:p>
        </p:txBody>
      </p:sp>
      <p:sp>
        <p:nvSpPr>
          <p:cNvPr id="23" name="Rectangle 22"/>
          <p:cNvSpPr/>
          <p:nvPr/>
        </p:nvSpPr>
        <p:spPr>
          <a:xfrm>
            <a:off x="527269" y="323700"/>
            <a:ext cx="8372638" cy="307777"/>
          </a:xfrm>
          <a:prstGeom prst="rect">
            <a:avLst/>
          </a:prstGeom>
        </p:spPr>
        <p:txBody>
          <a:bodyPr wrap="square">
            <a:spAutoFit/>
          </a:bodyPr>
          <a:lstStyle/>
          <a:p>
            <a:pPr algn="just"/>
            <a:r>
              <a:rPr lang="en-US" b="1" dirty="0" smtClean="0">
                <a:solidFill>
                  <a:srgbClr val="C00000"/>
                </a:solidFill>
                <a:latin typeface="Times New Roman" panose="02020603050405020304" pitchFamily="18" charset="0"/>
                <a:cs typeface="Times New Roman" panose="02020603050405020304" pitchFamily="18" charset="0"/>
              </a:rPr>
              <a:t>4. CHUYỂN ĐỔI CÔNG NĂNG NHÀ Ở </a:t>
            </a:r>
            <a:r>
              <a:rPr lang="en-US" dirty="0" smtClean="0">
                <a:solidFill>
                  <a:srgbClr val="C00000"/>
                </a:solidFill>
                <a:latin typeface="Times New Roman" panose="02020603050405020304" pitchFamily="18" charset="0"/>
                <a:cs typeface="Times New Roman" panose="02020603050405020304" pitchFamily="18" charset="0"/>
              </a:rPr>
              <a:t>(</a:t>
            </a:r>
            <a:r>
              <a:rPr lang="en-US" dirty="0" err="1" smtClean="0">
                <a:solidFill>
                  <a:srgbClr val="C00000"/>
                </a:solidFill>
                <a:latin typeface="Times New Roman" panose="02020603050405020304" pitchFamily="18" charset="0"/>
                <a:cs typeface="Times New Roman" panose="02020603050405020304" pitchFamily="18" charset="0"/>
              </a:rPr>
              <a:t>Điều</a:t>
            </a:r>
            <a:r>
              <a:rPr lang="en-US" dirty="0" smtClean="0">
                <a:solidFill>
                  <a:srgbClr val="C00000"/>
                </a:solidFill>
                <a:latin typeface="Times New Roman" panose="02020603050405020304" pitchFamily="18" charset="0"/>
                <a:cs typeface="Times New Roman" panose="02020603050405020304" pitchFamily="18" charset="0"/>
              </a:rPr>
              <a:t> 124)</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536407" y="591642"/>
            <a:ext cx="5150610" cy="307777"/>
          </a:xfrm>
          <a:prstGeom prst="rect">
            <a:avLst/>
          </a:prstGeom>
        </p:spPr>
        <p:txBody>
          <a:bodyPr wrap="square">
            <a:spAutoFit/>
          </a:bodyPr>
          <a:lstStyle/>
          <a:p>
            <a:pPr algn="just"/>
            <a:r>
              <a:rPr lang="en-US" b="1" dirty="0" smtClean="0">
                <a:solidFill>
                  <a:schemeClr val="accent6">
                    <a:lumMod val="75000"/>
                  </a:schemeClr>
                </a:solidFill>
                <a:latin typeface="Times New Roman" panose="02020603050405020304" pitchFamily="18" charset="0"/>
                <a:cs typeface="Times New Roman" panose="02020603050405020304" pitchFamily="18" charset="0"/>
              </a:rPr>
              <a:t>4.1.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Các</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trường</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hợp</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được</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chuyển</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đổi</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công</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năng</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527269" y="1749790"/>
            <a:ext cx="1040130" cy="307777"/>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err="1" smtClean="0">
                <a:solidFill>
                  <a:srgbClr val="7030A0"/>
                </a:solidFill>
                <a:latin typeface="Times New Roman" panose="02020603050405020304" pitchFamily="18" charset="0"/>
                <a:cs typeface="Times New Roman" panose="02020603050405020304" pitchFamily="18" charset="0"/>
              </a:rPr>
              <a:t>Nhà</a:t>
            </a:r>
            <a:r>
              <a:rPr lang="en-US" dirty="0" smtClean="0">
                <a:solidFill>
                  <a:srgbClr val="7030A0"/>
                </a:solidFill>
                <a:latin typeface="Times New Roman" panose="02020603050405020304" pitchFamily="18" charset="0"/>
                <a:cs typeface="Times New Roman" panose="02020603050405020304" pitchFamily="18" charset="0"/>
              </a:rPr>
              <a:t> ở TĐC</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1855740" y="1749611"/>
            <a:ext cx="1050503" cy="307777"/>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smtClean="0">
                <a:solidFill>
                  <a:srgbClr val="7030A0"/>
                </a:solidFill>
                <a:latin typeface="Times New Roman" panose="02020603050405020304" pitchFamily="18" charset="0"/>
                <a:cs typeface="Times New Roman" panose="02020603050405020304" pitchFamily="18" charset="0"/>
              </a:rPr>
              <a:t>NOXH</a:t>
            </a:r>
            <a:endParaRPr lang="en-US" dirty="0">
              <a:solidFill>
                <a:srgbClr val="7030A0"/>
              </a:solidFill>
              <a:latin typeface="Times New Roman" panose="02020603050405020304" pitchFamily="18" charset="0"/>
              <a:cs typeface="Times New Roman" panose="02020603050405020304" pitchFamily="18" charset="0"/>
            </a:endParaRPr>
          </a:p>
        </p:txBody>
      </p:sp>
      <p:cxnSp>
        <p:nvCxnSpPr>
          <p:cNvPr id="27" name="Elbow Connector 26"/>
          <p:cNvCxnSpPr>
            <a:stCxn id="26" idx="0"/>
            <a:endCxn id="25" idx="0"/>
          </p:cNvCxnSpPr>
          <p:nvPr/>
        </p:nvCxnSpPr>
        <p:spPr>
          <a:xfrm rot="16200000" flipH="1" flipV="1">
            <a:off x="1714073" y="1082871"/>
            <a:ext cx="179" cy="1333658"/>
          </a:xfrm>
          <a:prstGeom prst="bentConnector3">
            <a:avLst>
              <a:gd name="adj1" fmla="val -127709497"/>
            </a:avLst>
          </a:prstGeom>
          <a:ln>
            <a:tailEnd type="triangle"/>
          </a:ln>
        </p:spPr>
        <p:style>
          <a:lnRef idx="1">
            <a:schemeClr val="dk1"/>
          </a:lnRef>
          <a:fillRef idx="0">
            <a:schemeClr val="dk1"/>
          </a:fillRef>
          <a:effectRef idx="0">
            <a:schemeClr val="dk1"/>
          </a:effectRef>
          <a:fontRef idx="minor">
            <a:schemeClr val="tx1"/>
          </a:fontRef>
        </p:style>
      </p:cxnSp>
      <p:cxnSp>
        <p:nvCxnSpPr>
          <p:cNvPr id="28" name="Elbow Connector 27"/>
          <p:cNvCxnSpPr>
            <a:stCxn id="25" idx="2"/>
            <a:endCxn id="26" idx="2"/>
          </p:cNvCxnSpPr>
          <p:nvPr/>
        </p:nvCxnSpPr>
        <p:spPr>
          <a:xfrm rot="5400000" flipH="1" flipV="1">
            <a:off x="1714073" y="1390649"/>
            <a:ext cx="179" cy="1333658"/>
          </a:xfrm>
          <a:prstGeom prst="bentConnector3">
            <a:avLst>
              <a:gd name="adj1" fmla="val -127709497"/>
            </a:avLst>
          </a:prstGeom>
          <a:ln>
            <a:tailEnd type="triangle"/>
          </a:ln>
        </p:spPr>
        <p:style>
          <a:lnRef idx="1">
            <a:schemeClr val="dk1"/>
          </a:lnRef>
          <a:fillRef idx="0">
            <a:schemeClr val="dk1"/>
          </a:fillRef>
          <a:effectRef idx="0">
            <a:schemeClr val="dk1"/>
          </a:effectRef>
          <a:fontRef idx="minor">
            <a:schemeClr val="tx1"/>
          </a:fontRef>
        </p:style>
      </p:cxnSp>
      <p:sp>
        <p:nvSpPr>
          <p:cNvPr id="29" name="Rectangle 28"/>
          <p:cNvSpPr/>
          <p:nvPr/>
        </p:nvSpPr>
        <p:spPr>
          <a:xfrm>
            <a:off x="3089415" y="1749610"/>
            <a:ext cx="949834"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err="1" smtClean="0">
                <a:solidFill>
                  <a:srgbClr val="7030A0"/>
                </a:solidFill>
                <a:latin typeface="Times New Roman" panose="02020603050405020304" pitchFamily="18" charset="0"/>
                <a:cs typeface="Times New Roman" panose="02020603050405020304" pitchFamily="18" charset="0"/>
              </a:rPr>
              <a:t>Nhà</a:t>
            </a:r>
            <a:r>
              <a:rPr lang="en-US" dirty="0" smtClean="0">
                <a:solidFill>
                  <a:srgbClr val="7030A0"/>
                </a:solidFill>
                <a:latin typeface="Times New Roman" panose="02020603050405020304" pitchFamily="18" charset="0"/>
                <a:cs typeface="Times New Roman" panose="02020603050405020304" pitchFamily="18" charset="0"/>
              </a:rPr>
              <a:t> CV</a:t>
            </a:r>
            <a:endParaRPr lang="en-US" dirty="0">
              <a:solidFill>
                <a:srgbClr val="7030A0"/>
              </a:solidFill>
              <a:latin typeface="Times New Roman" panose="02020603050405020304" pitchFamily="18" charset="0"/>
              <a:cs typeface="Times New Roman" panose="02020603050405020304" pitchFamily="18" charset="0"/>
            </a:endParaRPr>
          </a:p>
        </p:txBody>
      </p:sp>
      <p:cxnSp>
        <p:nvCxnSpPr>
          <p:cNvPr id="30" name="Elbow Connector 29"/>
          <p:cNvCxnSpPr/>
          <p:nvPr/>
        </p:nvCxnSpPr>
        <p:spPr>
          <a:xfrm rot="5400000">
            <a:off x="2212988" y="714976"/>
            <a:ext cx="179" cy="2684286"/>
          </a:xfrm>
          <a:prstGeom prst="bentConnector3">
            <a:avLst>
              <a:gd name="adj1" fmla="val 221544134"/>
            </a:avLst>
          </a:prstGeom>
          <a:ln>
            <a:tailEnd type="triangle"/>
          </a:ln>
        </p:spPr>
        <p:style>
          <a:lnRef idx="1">
            <a:schemeClr val="dk1"/>
          </a:lnRef>
          <a:fillRef idx="0">
            <a:schemeClr val="dk1"/>
          </a:fillRef>
          <a:effectRef idx="0">
            <a:schemeClr val="dk1"/>
          </a:effectRef>
          <a:fontRef idx="minor">
            <a:schemeClr val="tx1"/>
          </a:fontRef>
        </p:style>
      </p:cxnSp>
      <p:sp>
        <p:nvSpPr>
          <p:cNvPr id="31" name="Rectangle 30"/>
          <p:cNvSpPr/>
          <p:nvPr/>
        </p:nvSpPr>
        <p:spPr>
          <a:xfrm>
            <a:off x="2224951" y="943747"/>
            <a:ext cx="1814298" cy="307777"/>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err="1" smtClean="0">
                <a:solidFill>
                  <a:srgbClr val="7030A0"/>
                </a:solidFill>
                <a:latin typeface="Times New Roman" panose="02020603050405020304" pitchFamily="18" charset="0"/>
                <a:cs typeface="Times New Roman" panose="02020603050405020304" pitchFamily="18" charset="0"/>
              </a:rPr>
              <a:t>Nhà</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cũ</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thuộc</a:t>
            </a:r>
            <a:r>
              <a:rPr lang="en-US" dirty="0" smtClean="0">
                <a:solidFill>
                  <a:srgbClr val="7030A0"/>
                </a:solidFill>
                <a:latin typeface="Times New Roman" panose="02020603050405020304" pitchFamily="18" charset="0"/>
                <a:cs typeface="Times New Roman" panose="02020603050405020304" pitchFamily="18" charset="0"/>
              </a:rPr>
              <a:t> TS </a:t>
            </a:r>
            <a:r>
              <a:rPr lang="en-US" dirty="0" err="1" smtClean="0">
                <a:solidFill>
                  <a:srgbClr val="7030A0"/>
                </a:solidFill>
                <a:latin typeface="Times New Roman" panose="02020603050405020304" pitchFamily="18" charset="0"/>
                <a:cs typeface="Times New Roman" panose="02020603050405020304" pitchFamily="18" charset="0"/>
              </a:rPr>
              <a:t>công</a:t>
            </a:r>
            <a:endParaRPr lang="en-US" dirty="0">
              <a:solidFill>
                <a:srgbClr val="7030A0"/>
              </a:solidFill>
              <a:latin typeface="Times New Roman" panose="02020603050405020304" pitchFamily="18" charset="0"/>
              <a:cs typeface="Times New Roman" panose="02020603050405020304" pitchFamily="18" charset="0"/>
            </a:endParaRPr>
          </a:p>
        </p:txBody>
      </p:sp>
      <p:cxnSp>
        <p:nvCxnSpPr>
          <p:cNvPr id="32" name="Straight Arrow Connector 31"/>
          <p:cNvCxnSpPr>
            <a:endCxn id="29" idx="0"/>
          </p:cNvCxnSpPr>
          <p:nvPr/>
        </p:nvCxnSpPr>
        <p:spPr>
          <a:xfrm>
            <a:off x="3564332" y="1244105"/>
            <a:ext cx="0" cy="5055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2688129" y="1244106"/>
            <a:ext cx="0" cy="5055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Rectangle 33"/>
          <p:cNvSpPr/>
          <p:nvPr/>
        </p:nvSpPr>
        <p:spPr>
          <a:xfrm>
            <a:off x="4155707" y="944987"/>
            <a:ext cx="738895" cy="1384995"/>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err="1" smtClean="0">
                <a:solidFill>
                  <a:srgbClr val="7030A0"/>
                </a:solidFill>
                <a:latin typeface="Times New Roman" panose="02020603050405020304" pitchFamily="18" charset="0"/>
                <a:ea typeface="+mn-ea"/>
                <a:cs typeface="Times New Roman" panose="02020603050405020304" pitchFamily="18" charset="0"/>
              </a:rPr>
              <a:t>Các</a:t>
            </a:r>
            <a:r>
              <a:rPr lang="en-US" dirty="0" smtClean="0">
                <a:solidFill>
                  <a:srgbClr val="7030A0"/>
                </a:solidFill>
                <a:latin typeface="Times New Roman" panose="02020603050405020304" pitchFamily="18" charset="0"/>
                <a:ea typeface="+mn-ea"/>
                <a:cs typeface="Times New Roman" panose="02020603050405020304" pitchFamily="18" charset="0"/>
              </a:rPr>
              <a:t> </a:t>
            </a:r>
            <a:r>
              <a:rPr lang="en-US" dirty="0" err="1" smtClean="0">
                <a:solidFill>
                  <a:srgbClr val="7030A0"/>
                </a:solidFill>
                <a:latin typeface="Times New Roman" panose="02020603050405020304" pitchFamily="18" charset="0"/>
                <a:ea typeface="+mn-ea"/>
                <a:cs typeface="Times New Roman" panose="02020603050405020304" pitchFamily="18" charset="0"/>
              </a:rPr>
              <a:t>trường</a:t>
            </a:r>
            <a:r>
              <a:rPr lang="en-US" dirty="0" smtClean="0">
                <a:solidFill>
                  <a:srgbClr val="7030A0"/>
                </a:solidFill>
                <a:latin typeface="Times New Roman" panose="02020603050405020304" pitchFamily="18" charset="0"/>
                <a:ea typeface="+mn-ea"/>
                <a:cs typeface="Times New Roman" panose="02020603050405020304" pitchFamily="18" charset="0"/>
              </a:rPr>
              <a:t> </a:t>
            </a:r>
            <a:r>
              <a:rPr lang="en-US" dirty="0" err="1" smtClean="0">
                <a:solidFill>
                  <a:srgbClr val="7030A0"/>
                </a:solidFill>
                <a:latin typeface="Times New Roman" panose="02020603050405020304" pitchFamily="18" charset="0"/>
                <a:ea typeface="+mn-ea"/>
                <a:cs typeface="Times New Roman" panose="02020603050405020304" pitchFamily="18" charset="0"/>
              </a:rPr>
              <a:t>hợp</a:t>
            </a:r>
            <a:r>
              <a:rPr lang="en-US" dirty="0" smtClean="0">
                <a:solidFill>
                  <a:srgbClr val="7030A0"/>
                </a:solidFill>
                <a:latin typeface="Times New Roman" panose="02020603050405020304" pitchFamily="18" charset="0"/>
                <a:ea typeface="+mn-ea"/>
                <a:cs typeface="Times New Roman" panose="02020603050405020304" pitchFamily="18" charset="0"/>
              </a:rPr>
              <a:t> </a:t>
            </a:r>
            <a:r>
              <a:rPr lang="en-US" dirty="0" err="1" smtClean="0">
                <a:solidFill>
                  <a:srgbClr val="7030A0"/>
                </a:solidFill>
                <a:latin typeface="Times New Roman" panose="02020603050405020304" pitchFamily="18" charset="0"/>
                <a:ea typeface="+mn-ea"/>
                <a:cs typeface="Times New Roman" panose="02020603050405020304" pitchFamily="18" charset="0"/>
              </a:rPr>
              <a:t>Ttg</a:t>
            </a:r>
            <a:r>
              <a:rPr lang="en-US" dirty="0" smtClean="0">
                <a:solidFill>
                  <a:srgbClr val="7030A0"/>
                </a:solidFill>
                <a:latin typeface="Times New Roman" panose="02020603050405020304" pitchFamily="18" charset="0"/>
                <a:ea typeface="+mn-ea"/>
                <a:cs typeface="Times New Roman" panose="02020603050405020304" pitchFamily="18" charset="0"/>
              </a:rPr>
              <a:t> CP </a:t>
            </a:r>
            <a:r>
              <a:rPr lang="en-US" dirty="0" err="1" smtClean="0">
                <a:solidFill>
                  <a:srgbClr val="7030A0"/>
                </a:solidFill>
                <a:latin typeface="Times New Roman" panose="02020603050405020304" pitchFamily="18" charset="0"/>
                <a:ea typeface="+mn-ea"/>
                <a:cs typeface="Times New Roman" panose="02020603050405020304" pitchFamily="18" charset="0"/>
              </a:rPr>
              <a:t>quyết</a:t>
            </a:r>
            <a:r>
              <a:rPr lang="en-US" dirty="0" smtClean="0">
                <a:solidFill>
                  <a:srgbClr val="7030A0"/>
                </a:solidFill>
                <a:latin typeface="Times New Roman" panose="02020603050405020304" pitchFamily="18" charset="0"/>
                <a:ea typeface="+mn-ea"/>
                <a:cs typeface="Times New Roman" panose="02020603050405020304" pitchFamily="18" charset="0"/>
              </a:rPr>
              <a:t> </a:t>
            </a:r>
            <a:r>
              <a:rPr lang="en-US" dirty="0" err="1" smtClean="0">
                <a:solidFill>
                  <a:srgbClr val="7030A0"/>
                </a:solidFill>
                <a:latin typeface="Times New Roman" panose="02020603050405020304" pitchFamily="18" charset="0"/>
                <a:ea typeface="+mn-ea"/>
                <a:cs typeface="Times New Roman" panose="02020603050405020304" pitchFamily="18" charset="0"/>
              </a:rPr>
              <a:t>định</a:t>
            </a:r>
            <a:endParaRPr lang="en-US" dirty="0">
              <a:solidFill>
                <a:srgbClr val="7030A0"/>
              </a:solidFill>
              <a:latin typeface="Times New Roman" panose="02020603050405020304" pitchFamily="18" charset="0"/>
              <a:ea typeface="+mn-ea"/>
              <a:cs typeface="Times New Roman" panose="02020603050405020304" pitchFamily="18" charset="0"/>
            </a:endParaRPr>
          </a:p>
        </p:txBody>
      </p:sp>
      <p:sp>
        <p:nvSpPr>
          <p:cNvPr id="35" name="Rectangle 34"/>
          <p:cNvSpPr/>
          <p:nvPr/>
        </p:nvSpPr>
        <p:spPr>
          <a:xfrm>
            <a:off x="5589385" y="574741"/>
            <a:ext cx="3071675" cy="307777"/>
          </a:xfrm>
          <a:prstGeom prst="rect">
            <a:avLst/>
          </a:prstGeom>
        </p:spPr>
        <p:txBody>
          <a:bodyPr wrap="none">
            <a:spAutoFit/>
          </a:bodyPr>
          <a:lstStyle/>
          <a:p>
            <a:r>
              <a:rPr lang="en" dirty="0" smtClean="0">
                <a:solidFill>
                  <a:srgbClr val="FF0000"/>
                </a:solidFill>
                <a:latin typeface="Times New Roman" panose="02020603050405020304" pitchFamily="18" charset="0"/>
                <a:cs typeface="Times New Roman" panose="02020603050405020304" pitchFamily="18" charset="0"/>
              </a:rPr>
              <a:t>Nghị định số 95/2024/NĐ-CP (Điều 57)</a:t>
            </a:r>
            <a:endParaRPr lang="en-US" dirty="0"/>
          </a:p>
        </p:txBody>
      </p:sp>
      <p:cxnSp>
        <p:nvCxnSpPr>
          <p:cNvPr id="3" name="Elbow Connector 2"/>
          <p:cNvCxnSpPr>
            <a:stCxn id="34" idx="3"/>
            <a:endCxn id="35" idx="1"/>
          </p:cNvCxnSpPr>
          <p:nvPr/>
        </p:nvCxnSpPr>
        <p:spPr>
          <a:xfrm flipV="1">
            <a:off x="4894602" y="728630"/>
            <a:ext cx="694783" cy="908855"/>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576827" y="870838"/>
            <a:ext cx="3377207" cy="461665"/>
          </a:xfrm>
          <a:prstGeom prst="rect">
            <a:avLst/>
          </a:prstGeom>
        </p:spPr>
        <p:txBody>
          <a:bodyPr wrap="square">
            <a:spAutoFit/>
          </a:bodyPr>
          <a:lstStyle/>
          <a:p>
            <a:pPr algn="just"/>
            <a:r>
              <a:rPr lang="nl-NL" sz="1200" dirty="0" smtClean="0">
                <a:solidFill>
                  <a:srgbClr val="FF0000"/>
                </a:solidFill>
                <a:latin typeface="Times New Roman" panose="02020603050405020304" pitchFamily="18" charset="0"/>
                <a:cs typeface="Times New Roman" panose="02020603050405020304" pitchFamily="18" charset="0"/>
              </a:rPr>
              <a:t>1. NOXH thuộc TS công sang NOCV hoặc từ NOCV sang NOXH thuộc tài sản công</a:t>
            </a:r>
            <a:endParaRPr lang="en-US" sz="12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5589385" y="1302335"/>
            <a:ext cx="3364649" cy="289951"/>
          </a:xfrm>
          <a:prstGeom prst="rect">
            <a:avLst/>
          </a:prstGeom>
        </p:spPr>
        <p:txBody>
          <a:bodyPr wrap="square">
            <a:spAutoFit/>
          </a:bodyPr>
          <a:lstStyle/>
          <a:p>
            <a:pPr lvl="0" algn="just">
              <a:lnSpc>
                <a:spcPct val="107000"/>
              </a:lnSpc>
              <a:spcBef>
                <a:spcPts val="1200"/>
              </a:spcBef>
            </a:pPr>
            <a:r>
              <a:rPr lang="nl-NL" sz="1200" dirty="0" smtClean="0">
                <a:solidFill>
                  <a:srgbClr val="FF0000"/>
                </a:solidFill>
                <a:latin typeface="Times New Roman" panose="02020603050405020304" pitchFamily="18" charset="0"/>
                <a:cs typeface="Times New Roman" panose="02020603050405020304" pitchFamily="18" charset="0"/>
              </a:rPr>
              <a:t>2. Nhà </a:t>
            </a:r>
            <a:r>
              <a:rPr lang="nl-NL" sz="1200" dirty="0">
                <a:solidFill>
                  <a:srgbClr val="FF0000"/>
                </a:solidFill>
                <a:latin typeface="Times New Roman" panose="02020603050405020304" pitchFamily="18" charset="0"/>
                <a:cs typeface="Times New Roman" panose="02020603050405020304" pitchFamily="18" charset="0"/>
              </a:rPr>
              <a:t>ở </a:t>
            </a:r>
            <a:r>
              <a:rPr lang="nl-NL" sz="1200" dirty="0" smtClean="0">
                <a:solidFill>
                  <a:srgbClr val="FF0000"/>
                </a:solidFill>
                <a:latin typeface="Times New Roman" panose="02020603050405020304" pitchFamily="18" charset="0"/>
                <a:cs typeface="Times New Roman" panose="02020603050405020304" pitchFamily="18" charset="0"/>
              </a:rPr>
              <a:t>TĐC </a:t>
            </a:r>
            <a:r>
              <a:rPr lang="nl-NL" sz="1200" dirty="0">
                <a:solidFill>
                  <a:srgbClr val="FF0000"/>
                </a:solidFill>
                <a:latin typeface="Times New Roman" panose="02020603050405020304" pitchFamily="18" charset="0"/>
                <a:cs typeface="Times New Roman" panose="02020603050405020304" pitchFamily="18" charset="0"/>
              </a:rPr>
              <a:t>thuộc </a:t>
            </a:r>
            <a:r>
              <a:rPr lang="nl-NL" sz="1200" dirty="0" smtClean="0">
                <a:solidFill>
                  <a:srgbClr val="FF0000"/>
                </a:solidFill>
                <a:latin typeface="Times New Roman" panose="02020603050405020304" pitchFamily="18" charset="0"/>
                <a:cs typeface="Times New Roman" panose="02020603050405020304" pitchFamily="18" charset="0"/>
              </a:rPr>
              <a:t>TS công </a:t>
            </a:r>
            <a:r>
              <a:rPr lang="nl-NL" sz="1200" dirty="0">
                <a:solidFill>
                  <a:srgbClr val="FF0000"/>
                </a:solidFill>
                <a:latin typeface="Times New Roman" panose="02020603050405020304" pitchFamily="18" charset="0"/>
                <a:cs typeface="Times New Roman" panose="02020603050405020304" pitchFamily="18" charset="0"/>
              </a:rPr>
              <a:t>sang </a:t>
            </a:r>
            <a:r>
              <a:rPr lang="nl-NL" sz="1200" dirty="0" smtClean="0">
                <a:solidFill>
                  <a:srgbClr val="FF0000"/>
                </a:solidFill>
                <a:latin typeface="Times New Roman" panose="02020603050405020304" pitchFamily="18" charset="0"/>
                <a:cs typeface="Times New Roman" panose="02020603050405020304" pitchFamily="18" charset="0"/>
              </a:rPr>
              <a:t>NOCV</a:t>
            </a:r>
            <a:endParaRPr lang="en-US" sz="12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601943" y="1570471"/>
            <a:ext cx="2714205" cy="276999"/>
          </a:xfrm>
          <a:prstGeom prst="rect">
            <a:avLst/>
          </a:prstGeom>
        </p:spPr>
        <p:txBody>
          <a:bodyPr wrap="none">
            <a:spAutoFit/>
          </a:bodyPr>
          <a:lstStyle/>
          <a:p>
            <a:r>
              <a:rPr lang="nl-NL" sz="1200" dirty="0" smtClean="0">
                <a:solidFill>
                  <a:srgbClr val="FF0000"/>
                </a:solidFill>
                <a:latin typeface="Times New Roman" panose="02020603050405020304" pitchFamily="18" charset="0"/>
                <a:cs typeface="Times New Roman" panose="02020603050405020304" pitchFamily="18" charset="0"/>
              </a:rPr>
              <a:t>3. Nhà </a:t>
            </a:r>
            <a:r>
              <a:rPr lang="nl-NL" sz="1200" dirty="0">
                <a:solidFill>
                  <a:srgbClr val="FF0000"/>
                </a:solidFill>
                <a:latin typeface="Times New Roman" panose="02020603050405020304" pitchFamily="18" charset="0"/>
                <a:cs typeface="Times New Roman" panose="02020603050405020304" pitchFamily="18" charset="0"/>
              </a:rPr>
              <a:t>ở </a:t>
            </a:r>
            <a:r>
              <a:rPr lang="nl-NL" sz="1200" dirty="0" smtClean="0">
                <a:solidFill>
                  <a:srgbClr val="FF0000"/>
                </a:solidFill>
                <a:latin typeface="Times New Roman" panose="02020603050405020304" pitchFamily="18" charset="0"/>
                <a:cs typeface="Times New Roman" panose="02020603050405020304" pitchFamily="18" charset="0"/>
              </a:rPr>
              <a:t>SV hoặc </a:t>
            </a:r>
            <a:r>
              <a:rPr lang="nl-NL" sz="1200" dirty="0">
                <a:solidFill>
                  <a:srgbClr val="FF0000"/>
                </a:solidFill>
                <a:latin typeface="Times New Roman" panose="02020603050405020304" pitchFamily="18" charset="0"/>
                <a:cs typeface="Times New Roman" panose="02020603050405020304" pitchFamily="18" charset="0"/>
              </a:rPr>
              <a:t>nhà ở </a:t>
            </a:r>
            <a:r>
              <a:rPr lang="nl-NL" sz="1200" dirty="0" smtClean="0">
                <a:solidFill>
                  <a:srgbClr val="FF0000"/>
                </a:solidFill>
                <a:latin typeface="Times New Roman" panose="02020603050405020304" pitchFamily="18" charset="0"/>
                <a:cs typeface="Times New Roman" panose="02020603050405020304" pitchFamily="18" charset="0"/>
              </a:rPr>
              <a:t>CN sang NOXH</a:t>
            </a:r>
            <a:endParaRPr lang="en-US" sz="1200" dirty="0">
              <a:solidFill>
                <a:srgbClr val="FF0000"/>
              </a:solidFill>
              <a:latin typeface="Times New Roman" panose="02020603050405020304" pitchFamily="18" charset="0"/>
              <a:cs typeface="Times New Roman" panose="02020603050405020304" pitchFamily="18" charset="0"/>
            </a:endParaRPr>
          </a:p>
        </p:txBody>
      </p:sp>
      <p:sp>
        <p:nvSpPr>
          <p:cNvPr id="37" name="Rectangle 36"/>
          <p:cNvSpPr/>
          <p:nvPr/>
        </p:nvSpPr>
        <p:spPr>
          <a:xfrm>
            <a:off x="5601943" y="1830254"/>
            <a:ext cx="3352091" cy="646331"/>
          </a:xfrm>
          <a:prstGeom prst="rect">
            <a:avLst/>
          </a:prstGeom>
        </p:spPr>
        <p:txBody>
          <a:bodyPr wrap="square">
            <a:spAutoFit/>
          </a:bodyPr>
          <a:lstStyle/>
          <a:p>
            <a:r>
              <a:rPr lang="nl-NL" sz="1200" b="1" dirty="0" smtClean="0">
                <a:solidFill>
                  <a:srgbClr val="E468DB"/>
                </a:solidFill>
                <a:latin typeface="Times New Roman" panose="02020603050405020304" pitchFamily="18" charset="0"/>
                <a:cs typeface="Times New Roman" panose="02020603050405020304" pitchFamily="18" charset="0"/>
              </a:rPr>
              <a:t>4. Nhà </a:t>
            </a:r>
            <a:r>
              <a:rPr lang="nl-NL" sz="1200" b="1" dirty="0">
                <a:solidFill>
                  <a:srgbClr val="E468DB"/>
                </a:solidFill>
                <a:latin typeface="Times New Roman" panose="02020603050405020304" pitchFamily="18" charset="0"/>
                <a:cs typeface="Times New Roman" panose="02020603050405020304" pitchFamily="18" charset="0"/>
              </a:rPr>
              <a:t>ở </a:t>
            </a:r>
            <a:r>
              <a:rPr lang="nl-NL" sz="1200" b="1" dirty="0" smtClean="0">
                <a:solidFill>
                  <a:srgbClr val="E468DB"/>
                </a:solidFill>
                <a:latin typeface="Times New Roman" panose="02020603050405020304" pitchFamily="18" charset="0"/>
                <a:cs typeface="Times New Roman" panose="02020603050405020304" pitchFamily="18" charset="0"/>
              </a:rPr>
              <a:t>SV hoặc </a:t>
            </a:r>
            <a:r>
              <a:rPr lang="nl-NL" sz="1200" b="1" dirty="0">
                <a:solidFill>
                  <a:srgbClr val="E468DB"/>
                </a:solidFill>
                <a:latin typeface="Times New Roman" panose="02020603050405020304" pitchFamily="18" charset="0"/>
                <a:cs typeface="Times New Roman" panose="02020603050405020304" pitchFamily="18" charset="0"/>
              </a:rPr>
              <a:t>nhà ở </a:t>
            </a:r>
            <a:r>
              <a:rPr lang="nl-NL" sz="1200" b="1" dirty="0" smtClean="0">
                <a:solidFill>
                  <a:srgbClr val="E468DB"/>
                </a:solidFill>
                <a:latin typeface="Times New Roman" panose="02020603050405020304" pitchFamily="18" charset="0"/>
                <a:cs typeface="Times New Roman" panose="02020603050405020304" pitchFamily="18" charset="0"/>
              </a:rPr>
              <a:t>TĐC không đủ điều kiện chuyển đổi sang NOXH thì CĐT trình Ttg cho phép bán đấu giá</a:t>
            </a:r>
            <a:endParaRPr lang="en-US" sz="1200" b="1" dirty="0">
              <a:solidFill>
                <a:srgbClr val="E468DB"/>
              </a:solidFill>
              <a:latin typeface="Times New Roman" panose="02020603050405020304" pitchFamily="18" charset="0"/>
              <a:cs typeface="Times New Roman" panose="02020603050405020304" pitchFamily="18" charset="0"/>
            </a:endParaRPr>
          </a:p>
        </p:txBody>
      </p:sp>
      <p:sp>
        <p:nvSpPr>
          <p:cNvPr id="52" name="Rectangle 51"/>
          <p:cNvSpPr/>
          <p:nvPr/>
        </p:nvSpPr>
        <p:spPr>
          <a:xfrm>
            <a:off x="638723" y="2546819"/>
            <a:ext cx="5150610" cy="307777"/>
          </a:xfrm>
          <a:prstGeom prst="rect">
            <a:avLst/>
          </a:prstGeom>
        </p:spPr>
        <p:txBody>
          <a:bodyPr wrap="square">
            <a:spAutoFit/>
          </a:bodyPr>
          <a:lstStyle/>
          <a:p>
            <a:pPr algn="just"/>
            <a:r>
              <a:rPr lang="en-US" b="1" dirty="0" smtClean="0">
                <a:solidFill>
                  <a:schemeClr val="accent6">
                    <a:lumMod val="75000"/>
                  </a:schemeClr>
                </a:solidFill>
                <a:latin typeface="Times New Roman" panose="02020603050405020304" pitchFamily="18" charset="0"/>
                <a:cs typeface="Times New Roman" panose="02020603050405020304" pitchFamily="18" charset="0"/>
              </a:rPr>
              <a:t>4.2.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Nguyên</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tắc</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khi</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chuyển</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đổi</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công</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năng</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44190" y="2783824"/>
            <a:ext cx="8284041" cy="1015663"/>
          </a:xfrm>
          <a:prstGeom prst="rect">
            <a:avLst/>
          </a:prstGeom>
        </p:spPr>
        <p:txBody>
          <a:bodyPr wrap="square">
            <a:spAutoFit/>
          </a:bodyPr>
          <a:lstStyle/>
          <a:p>
            <a:pPr algn="just">
              <a:lnSpc>
                <a:spcPts val="1700"/>
              </a:lnSpc>
              <a:spcBef>
                <a:spcPts val="100"/>
              </a:spcBef>
              <a:spcAft>
                <a:spcPts val="100"/>
              </a:spcAft>
            </a:pPr>
            <a:r>
              <a:rPr lang="en-US" sz="1200" dirty="0" smtClean="0">
                <a:solidFill>
                  <a:srgbClr val="FF0000"/>
                </a:solidFill>
                <a:latin typeface="Times New Roman" panose="02020603050405020304" pitchFamily="18" charset="0"/>
                <a:cs typeface="Times New Roman" panose="02020603050405020304" pitchFamily="18" charset="0"/>
              </a:rPr>
              <a:t>1</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Phải </a:t>
            </a:r>
            <a:r>
              <a:rPr lang="vi-VN" sz="1200" dirty="0">
                <a:solidFill>
                  <a:schemeClr val="accent6">
                    <a:lumMod val="75000"/>
                  </a:schemeClr>
                </a:solidFill>
                <a:latin typeface="Times New Roman" panose="02020603050405020304" pitchFamily="18" charset="0"/>
                <a:cs typeface="Times New Roman" panose="02020603050405020304" pitchFamily="18" charset="0"/>
              </a:rPr>
              <a:t>phù hợp với chương trình, kế hoạch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PTNO</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a:solidFill>
                  <a:schemeClr val="accent6">
                    <a:lumMod val="75000"/>
                  </a:schemeClr>
                </a:solidFill>
                <a:latin typeface="Times New Roman" panose="02020603050405020304" pitchFamily="18" charset="0"/>
                <a:cs typeface="Times New Roman" panose="02020603050405020304" pitchFamily="18" charset="0"/>
              </a:rPr>
              <a:t>không gây thất thoát tài sản công;</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700"/>
              </a:lnSpc>
              <a:spcBef>
                <a:spcPts val="100"/>
              </a:spcBef>
              <a:spcAft>
                <a:spcPts val="100"/>
              </a:spcAft>
            </a:pPr>
            <a:r>
              <a:rPr lang="en-US" sz="1200" dirty="0" smtClean="0">
                <a:solidFill>
                  <a:srgbClr val="FF0000"/>
                </a:solidFill>
                <a:latin typeface="Times New Roman" panose="02020603050405020304" pitchFamily="18" charset="0"/>
                <a:cs typeface="Times New Roman" panose="02020603050405020304" pitchFamily="18" charset="0"/>
              </a:rPr>
              <a:t>2</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Nhà </a:t>
            </a:r>
            <a:r>
              <a:rPr lang="vi-VN" sz="1200" dirty="0">
                <a:solidFill>
                  <a:schemeClr val="accent6">
                    <a:lumMod val="75000"/>
                  </a:schemeClr>
                </a:solidFill>
                <a:latin typeface="Times New Roman" panose="02020603050405020304" pitchFamily="18" charset="0"/>
                <a:cs typeface="Times New Roman" panose="02020603050405020304" pitchFamily="18" charset="0"/>
              </a:rPr>
              <a:t>ở sau khi được chuyển đổi công năng phải sử dụng hiệu quả, đúng mục đích và phù hợp với tiêu chuẩn, quy chuẩn kỹ thuật của nhà ở được chuyển đổi;</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700"/>
              </a:lnSpc>
              <a:spcBef>
                <a:spcPts val="100"/>
              </a:spcBef>
              <a:spcAft>
                <a:spcPts val="100"/>
              </a:spcAft>
            </a:pPr>
            <a:r>
              <a:rPr lang="en-US" sz="1200" dirty="0" smtClean="0">
                <a:solidFill>
                  <a:srgbClr val="FF0000"/>
                </a:solidFill>
                <a:latin typeface="Times New Roman" panose="02020603050405020304" pitchFamily="18" charset="0"/>
                <a:cs typeface="Times New Roman" panose="02020603050405020304" pitchFamily="18" charset="0"/>
              </a:rPr>
              <a:t>3</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Phải </a:t>
            </a:r>
            <a:r>
              <a:rPr lang="vi-VN" sz="1200" dirty="0">
                <a:solidFill>
                  <a:schemeClr val="accent6">
                    <a:lumMod val="75000"/>
                  </a:schemeClr>
                </a:solidFill>
                <a:latin typeface="Times New Roman" panose="02020603050405020304" pitchFamily="18" charset="0"/>
                <a:cs typeface="Times New Roman" panose="02020603050405020304" pitchFamily="18" charset="0"/>
              </a:rPr>
              <a:t>được Bộ Xây dựng hoặc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UBND</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a:solidFill>
                  <a:schemeClr val="accent6">
                    <a:lumMod val="75000"/>
                  </a:schemeClr>
                </a:solidFill>
                <a:latin typeface="Times New Roman" panose="02020603050405020304" pitchFamily="18" charset="0"/>
                <a:cs typeface="Times New Roman" panose="02020603050405020304" pitchFamily="18" charset="0"/>
              </a:rPr>
              <a:t>tỉnh chấp thuận.</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3" name="Rectangle 52"/>
          <p:cNvSpPr/>
          <p:nvPr/>
        </p:nvSpPr>
        <p:spPr>
          <a:xfrm>
            <a:off x="1612996" y="3736775"/>
            <a:ext cx="7411591" cy="307777"/>
          </a:xfrm>
          <a:prstGeom prst="rect">
            <a:avLst/>
          </a:prstGeom>
        </p:spPr>
        <p:txBody>
          <a:bodyPr wrap="square">
            <a:spAutoFit/>
          </a:bodyPr>
          <a:lstStyle/>
          <a:p>
            <a:pPr algn="just"/>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Nghị</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95/2024/NĐ-CP: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yêu</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cầu</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49)</a:t>
            </a:r>
            <a:endParaRPr lang="en-US" dirty="0" smtClean="0">
              <a:solidFill>
                <a:srgbClr val="FF5050"/>
              </a:solidFill>
              <a:latin typeface="Times New Roman" panose="02020603050405020304" pitchFamily="18" charset="0"/>
              <a:cs typeface="Times New Roman" panose="02020603050405020304" pitchFamily="18" charset="0"/>
            </a:endParaRPr>
          </a:p>
        </p:txBody>
      </p:sp>
      <p:cxnSp>
        <p:nvCxnSpPr>
          <p:cNvPr id="54" name="Elbow Connector 53"/>
          <p:cNvCxnSpPr/>
          <p:nvPr/>
        </p:nvCxnSpPr>
        <p:spPr>
          <a:xfrm>
            <a:off x="905424" y="3754384"/>
            <a:ext cx="685800" cy="184515"/>
          </a:xfrm>
          <a:prstGeom prst="bentConnector3">
            <a:avLst>
              <a:gd name="adj1" fmla="val 3333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1217333" y="4001406"/>
            <a:ext cx="7682574" cy="1015663"/>
          </a:xfrm>
          <a:prstGeom prst="rect">
            <a:avLst/>
          </a:prstGeom>
        </p:spPr>
        <p:txBody>
          <a:bodyPr wrap="square">
            <a:spAutoFit/>
          </a:bodyPr>
          <a:lstStyle/>
          <a:p>
            <a:pPr marL="285750" indent="-285750">
              <a:buFontTx/>
              <a:buChar char="-"/>
            </a:pPr>
            <a:r>
              <a:rPr lang="en-US" sz="1200" dirty="0" err="1" smtClean="0">
                <a:solidFill>
                  <a:srgbClr val="FF0000"/>
                </a:solidFill>
                <a:latin typeface="Times New Roman" panose="02020603050405020304" pitchFamily="18" charset="0"/>
                <a:cs typeface="Times New Roman" panose="02020603050405020304" pitchFamily="18" charset="0"/>
              </a:rPr>
              <a:t>Nhà</a:t>
            </a:r>
            <a:r>
              <a:rPr lang="en-US" sz="1200" dirty="0" smtClean="0">
                <a:solidFill>
                  <a:srgbClr val="FF0000"/>
                </a:solidFill>
                <a:latin typeface="Times New Roman" panose="02020603050405020304" pitchFamily="18" charset="0"/>
                <a:cs typeface="Times New Roman" panose="02020603050405020304" pitchFamily="18" charset="0"/>
              </a:rPr>
              <a:t> ở </a:t>
            </a:r>
            <a:r>
              <a:rPr lang="en-US" sz="1200" dirty="0" err="1" smtClean="0">
                <a:solidFill>
                  <a:srgbClr val="FF0000"/>
                </a:solidFill>
                <a:latin typeface="Times New Roman" panose="02020603050405020304" pitchFamily="18" charset="0"/>
                <a:cs typeface="Times New Roman" panose="02020603050405020304" pitchFamily="18" charset="0"/>
              </a:rPr>
              <a:t>chuyển</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đổi</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công</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năng</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phải</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đáp</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ứng</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nguyên</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tắc</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quy</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định</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tại</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khoản</a:t>
            </a:r>
            <a:r>
              <a:rPr lang="en-US" sz="1200" dirty="0" smtClean="0">
                <a:solidFill>
                  <a:srgbClr val="FF0000"/>
                </a:solidFill>
                <a:latin typeface="Times New Roman" panose="02020603050405020304" pitchFamily="18" charset="0"/>
                <a:cs typeface="Times New Roman" panose="02020603050405020304" pitchFamily="18" charset="0"/>
              </a:rPr>
              <a:t> 2 </a:t>
            </a:r>
            <a:r>
              <a:rPr lang="en-US" sz="1200" dirty="0" err="1" smtClean="0">
                <a:solidFill>
                  <a:srgbClr val="FF0000"/>
                </a:solidFill>
                <a:latin typeface="Times New Roman" panose="02020603050405020304" pitchFamily="18" charset="0"/>
                <a:cs typeface="Times New Roman" panose="02020603050405020304" pitchFamily="18" charset="0"/>
              </a:rPr>
              <a:t>Điều</a:t>
            </a:r>
            <a:r>
              <a:rPr lang="en-US" sz="1200" dirty="0" smtClean="0">
                <a:solidFill>
                  <a:srgbClr val="FF0000"/>
                </a:solidFill>
                <a:latin typeface="Times New Roman" panose="02020603050405020304" pitchFamily="18" charset="0"/>
                <a:cs typeface="Times New Roman" panose="02020603050405020304" pitchFamily="18" charset="0"/>
              </a:rPr>
              <a:t> 124 </a:t>
            </a:r>
            <a:r>
              <a:rPr lang="en-US" sz="1200" dirty="0" err="1" smtClean="0">
                <a:solidFill>
                  <a:srgbClr val="FF0000"/>
                </a:solidFill>
                <a:latin typeface="Times New Roman" panose="02020603050405020304" pitchFamily="18" charset="0"/>
                <a:cs typeface="Times New Roman" panose="02020603050405020304" pitchFamily="18" charset="0"/>
              </a:rPr>
              <a:t>Luật</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Nhà</a:t>
            </a:r>
            <a:r>
              <a:rPr lang="en-US" sz="1200" dirty="0" smtClean="0">
                <a:solidFill>
                  <a:srgbClr val="FF0000"/>
                </a:solidFill>
                <a:latin typeface="Times New Roman" panose="02020603050405020304" pitchFamily="18" charset="0"/>
                <a:cs typeface="Times New Roman" panose="02020603050405020304" pitchFamily="18" charset="0"/>
              </a:rPr>
              <a:t> ở</a:t>
            </a:r>
          </a:p>
          <a:p>
            <a:pPr marL="285750" indent="-285750">
              <a:buFontTx/>
              <a:buChar char="-"/>
            </a:pPr>
            <a:r>
              <a:rPr lang="en-US" sz="1200" dirty="0" err="1" smtClean="0">
                <a:solidFill>
                  <a:srgbClr val="FF0000"/>
                </a:solidFill>
                <a:latin typeface="Times New Roman" panose="02020603050405020304" pitchFamily="18" charset="0"/>
                <a:cs typeface="Times New Roman" panose="02020603050405020304" pitchFamily="18" charset="0"/>
              </a:rPr>
              <a:t>Việc</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chuyển</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đổi</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công</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năng</a:t>
            </a:r>
            <a:r>
              <a:rPr lang="en-US" sz="1200" dirty="0" smtClean="0">
                <a:solidFill>
                  <a:srgbClr val="FF0000"/>
                </a:solidFill>
                <a:latin typeface="Times New Roman" panose="02020603050405020304" pitchFamily="18" charset="0"/>
                <a:cs typeface="Times New Roman" panose="02020603050405020304" pitchFamily="18" charset="0"/>
              </a:rPr>
              <a:t> </a:t>
            </a:r>
            <a:r>
              <a:rPr lang="vi-VN" sz="1200" dirty="0" smtClean="0">
                <a:solidFill>
                  <a:srgbClr val="FF0000"/>
                </a:solidFill>
                <a:latin typeface="Times New Roman" panose="02020603050405020304" pitchFamily="18" charset="0"/>
                <a:cs typeface="Times New Roman" panose="02020603050405020304" pitchFamily="18" charset="0"/>
              </a:rPr>
              <a:t>áp </a:t>
            </a:r>
            <a:r>
              <a:rPr lang="vi-VN" sz="1200" dirty="0">
                <a:solidFill>
                  <a:srgbClr val="FF0000"/>
                </a:solidFill>
                <a:latin typeface="Times New Roman" panose="02020603050405020304" pitchFamily="18" charset="0"/>
                <a:cs typeface="Times New Roman" panose="02020603050405020304" pitchFamily="18" charset="0"/>
              </a:rPr>
              <a:t>dụng đối với nhà ở đã hoàn thành nghiệm thu đưa vào sử dụng</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nếu</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đang</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đầu</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tư</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xây</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dựng</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thì</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cs typeface="Times New Roman" panose="02020603050405020304" pitchFamily="18" charset="0"/>
              </a:rPr>
              <a:t>thực</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hiện</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điều</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chỉnh</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chủ</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trương</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đầu</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tư</a:t>
            </a:r>
            <a:r>
              <a:rPr lang="en-US" sz="1200" dirty="0" smtClean="0">
                <a:solidFill>
                  <a:srgbClr val="FF0000"/>
                </a:solidFill>
                <a:latin typeface="Times New Roman" panose="02020603050405020304" pitchFamily="18" charset="0"/>
                <a:cs typeface="Times New Roman" panose="02020603050405020304" pitchFamily="18" charset="0"/>
              </a:rPr>
              <a:t> </a:t>
            </a:r>
            <a:r>
              <a:rPr lang="vi-VN" sz="1200" dirty="0">
                <a:solidFill>
                  <a:srgbClr val="FF0000"/>
                </a:solidFill>
                <a:latin typeface="Times New Roman" panose="02020603050405020304" pitchFamily="18" charset="0"/>
                <a:cs typeface="Times New Roman" panose="02020603050405020304" pitchFamily="18" charset="0"/>
              </a:rPr>
              <a:t>theo pháp luật đầu tư</a:t>
            </a:r>
            <a:r>
              <a:rPr lang="en-US" sz="1200" dirty="0" smtClean="0">
                <a:solidFill>
                  <a:srgbClr val="FF0000"/>
                </a:solidFill>
                <a:latin typeface="Times New Roman" panose="02020603050405020304" pitchFamily="18" charset="0"/>
                <a:cs typeface="Times New Roman" panose="02020603050405020304" pitchFamily="18" charset="0"/>
              </a:rPr>
              <a:t> </a:t>
            </a:r>
          </a:p>
          <a:p>
            <a:pPr marL="285750" indent="-285750">
              <a:buFontTx/>
              <a:buChar char="-"/>
            </a:pPr>
            <a:r>
              <a:rPr lang="en-US" sz="1200" dirty="0" err="1" smtClean="0">
                <a:solidFill>
                  <a:srgbClr val="FF0000"/>
                </a:solidFill>
                <a:latin typeface="Times New Roman" panose="02020603050405020304" pitchFamily="18" charset="0"/>
                <a:cs typeface="Times New Roman" panose="02020603050405020304" pitchFamily="18" charset="0"/>
              </a:rPr>
              <a:t>Nhà</a:t>
            </a:r>
            <a:r>
              <a:rPr lang="en-US" sz="1200" dirty="0" smtClean="0">
                <a:solidFill>
                  <a:srgbClr val="FF0000"/>
                </a:solidFill>
                <a:latin typeface="Times New Roman" panose="02020603050405020304" pitchFamily="18" charset="0"/>
                <a:cs typeface="Times New Roman" panose="02020603050405020304" pitchFamily="18" charset="0"/>
              </a:rPr>
              <a:t> ở </a:t>
            </a:r>
            <a:r>
              <a:rPr lang="en-US" sz="1200" dirty="0" err="1" smtClean="0">
                <a:solidFill>
                  <a:srgbClr val="FF0000"/>
                </a:solidFill>
                <a:latin typeface="Times New Roman" panose="02020603050405020304" pitchFamily="18" charset="0"/>
                <a:cs typeface="Times New Roman" panose="02020603050405020304" pitchFamily="18" charset="0"/>
              </a:rPr>
              <a:t>chuyển</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đổi</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công</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năng</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phải</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có</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cùng</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nguồn</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vốn</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đtxd</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với</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nhà</a:t>
            </a:r>
            <a:r>
              <a:rPr lang="en-US" sz="1200" dirty="0" smtClean="0">
                <a:solidFill>
                  <a:srgbClr val="FF0000"/>
                </a:solidFill>
                <a:latin typeface="Times New Roman" panose="02020603050405020304" pitchFamily="18" charset="0"/>
                <a:cs typeface="Times New Roman" panose="02020603050405020304" pitchFamily="18" charset="0"/>
              </a:rPr>
              <a:t> ở </a:t>
            </a:r>
            <a:r>
              <a:rPr lang="en-US" sz="1200" dirty="0" err="1" smtClean="0">
                <a:solidFill>
                  <a:srgbClr val="FF0000"/>
                </a:solidFill>
                <a:latin typeface="Times New Roman" panose="02020603050405020304" pitchFamily="18" charset="0"/>
                <a:cs typeface="Times New Roman" panose="02020603050405020304" pitchFamily="18" charset="0"/>
              </a:rPr>
              <a:t>sau</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khi</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chuyển</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đổi</a:t>
            </a:r>
            <a:endParaRPr lang="en-US" sz="1200" dirty="0" smtClean="0">
              <a:solidFill>
                <a:srgbClr val="FF0000"/>
              </a:solidFill>
              <a:latin typeface="Times New Roman" panose="02020603050405020304" pitchFamily="18" charset="0"/>
              <a:cs typeface="Times New Roman" panose="02020603050405020304" pitchFamily="18" charset="0"/>
            </a:endParaRPr>
          </a:p>
          <a:p>
            <a:pPr marL="285750" indent="-285750">
              <a:buFontTx/>
              <a:buChar char="-"/>
            </a:pPr>
            <a:r>
              <a:rPr lang="en-US" sz="1200" dirty="0" err="1" smtClean="0">
                <a:solidFill>
                  <a:srgbClr val="FF0000"/>
                </a:solidFill>
                <a:latin typeface="Times New Roman" panose="02020603050405020304" pitchFamily="18" charset="0"/>
                <a:cs typeface="Times New Roman" panose="02020603050405020304" pitchFamily="18" charset="0"/>
              </a:rPr>
              <a:t>Không</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làm</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thay</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đổi</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hệ</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thống</a:t>
            </a:r>
            <a:r>
              <a:rPr lang="en-US" sz="1200" dirty="0" smtClean="0">
                <a:solidFill>
                  <a:srgbClr val="FF0000"/>
                </a:solidFill>
                <a:latin typeface="Times New Roman" panose="02020603050405020304" pitchFamily="18" charset="0"/>
                <a:cs typeface="Times New Roman" panose="02020603050405020304" pitchFamily="18" charset="0"/>
              </a:rPr>
              <a:t> HTXH, HTKT </a:t>
            </a:r>
            <a:r>
              <a:rPr lang="en-US" sz="1200" dirty="0" err="1" smtClean="0">
                <a:solidFill>
                  <a:srgbClr val="FF0000"/>
                </a:solidFill>
                <a:latin typeface="Times New Roman" panose="02020603050405020304" pitchFamily="18" charset="0"/>
                <a:cs typeface="Times New Roman" panose="02020603050405020304" pitchFamily="18" charset="0"/>
              </a:rPr>
              <a:t>của</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khu</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vực</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tuân</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thủ</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nghĩa</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vụ</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tài</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chính</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thuế</a:t>
            </a:r>
            <a:r>
              <a:rPr lang="en-US" sz="1200" dirty="0" smtClean="0">
                <a:solidFill>
                  <a:srgbClr val="FF0000"/>
                </a:solidFill>
                <a:latin typeface="Times New Roman" panose="02020603050405020304" pitchFamily="18" charset="0"/>
                <a:cs typeface="Times New Roman" panose="02020603050405020304" pitchFamily="18" charset="0"/>
              </a:rPr>
              <a:t>,..</a:t>
            </a:r>
            <a:endParaRPr lang="en-US" sz="1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0205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89692" y="12031"/>
            <a:ext cx="9459866"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08</a:t>
            </a:r>
            <a:r>
              <a:rPr lang="en-US" sz="1800" dirty="0" smtClean="0">
                <a:solidFill>
                  <a:srgbClr val="ED2727"/>
                </a:solidFill>
                <a:latin typeface="Times New Roman" panose="02020603050405020304" pitchFamily="18" charset="0"/>
                <a:cs typeface="Times New Roman" panose="02020603050405020304" pitchFamily="18" charset="0"/>
              </a:rPr>
              <a:t>. </a:t>
            </a:r>
            <a:r>
              <a:rPr lang="en" sz="1800" dirty="0" smtClean="0">
                <a:solidFill>
                  <a:srgbClr val="ED2727"/>
                </a:solidFill>
                <a:latin typeface="Times New Roman" panose="02020603050405020304" pitchFamily="18" charset="0"/>
                <a:cs typeface="Times New Roman" panose="02020603050405020304" pitchFamily="18" charset="0"/>
              </a:rPr>
              <a:t>QUẢN LÝ, SỬ DỤNG NHÀ Ở</a:t>
            </a:r>
            <a:endParaRPr sz="1800" dirty="0">
              <a:solidFill>
                <a:srgbClr val="ED2727"/>
              </a:solidFill>
            </a:endParaRPr>
          </a:p>
        </p:txBody>
      </p:sp>
      <p:sp>
        <p:nvSpPr>
          <p:cNvPr id="12" name="Rectangle 11"/>
          <p:cNvSpPr/>
          <p:nvPr/>
        </p:nvSpPr>
        <p:spPr>
          <a:xfrm>
            <a:off x="2022369" y="1711180"/>
            <a:ext cx="276354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buAutoNum type="arabicPeriod"/>
            </a:pP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Từ</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nguồn</a:t>
            </a:r>
            <a:r>
              <a:rPr lang="en-US" sz="1200" dirty="0" smtClean="0">
                <a:solidFill>
                  <a:srgbClr val="7030A0"/>
                </a:solidFill>
                <a:latin typeface="Times New Roman" panose="02020603050405020304" pitchFamily="18" charset="0"/>
                <a:cs typeface="Times New Roman" panose="02020603050405020304" pitchFamily="18" charset="0"/>
              </a:rPr>
              <a:t> NS TW</a:t>
            </a:r>
          </a:p>
          <a:p>
            <a:pPr>
              <a:buAutoNum type="arabicPeriod"/>
            </a:pPr>
            <a:r>
              <a:rPr lang="en-US" sz="1200" dirty="0" smtClean="0">
                <a:solidFill>
                  <a:srgbClr val="7030A0"/>
                </a:solidFill>
                <a:latin typeface="Times New Roman" panose="02020603050405020304" pitchFamily="18" charset="0"/>
                <a:cs typeface="Times New Roman" panose="02020603050405020304" pitchFamily="18" charset="0"/>
              </a:rPr>
              <a:t> Do </a:t>
            </a:r>
            <a:r>
              <a:rPr lang="en-US" sz="1200" dirty="0" err="1" smtClean="0">
                <a:solidFill>
                  <a:srgbClr val="7030A0"/>
                </a:solidFill>
                <a:latin typeface="Times New Roman" panose="02020603050405020304" pitchFamily="18" charset="0"/>
                <a:cs typeface="Times New Roman" panose="02020603050405020304" pitchFamily="18" charset="0"/>
              </a:rPr>
              <a:t>TTg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chấp</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thuận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chủ</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trương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đầu</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tư</a:t>
            </a:r>
            <a:r>
              <a:rPr lang="en-US" sz="1200" dirty="0" smtClean="0">
                <a:solidFill>
                  <a:srgbClr val="7030A0"/>
                </a:solidFill>
                <a:latin typeface="Times New Roman" panose="02020603050405020304" pitchFamily="18" charset="0"/>
                <a:cs typeface="Times New Roman" panose="02020603050405020304" pitchFamily="18" charset="0"/>
              </a:rPr>
              <a:t> </a:t>
            </a:r>
            <a:endParaRPr lang="en-US" sz="1200" dirty="0">
              <a:solidFill>
                <a:srgbClr val="7030A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5244444" y="1695605"/>
            <a:ext cx="3977150"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1200" dirty="0">
                <a:solidFill>
                  <a:srgbClr val="7030A0"/>
                </a:solidFill>
                <a:latin typeface="Times New Roman" panose="02020603050405020304" pitchFamily="18" charset="0"/>
                <a:cs typeface="Times New Roman" panose="02020603050405020304" pitchFamily="18" charset="0"/>
              </a:rPr>
              <a:t>1. NCV </a:t>
            </a:r>
            <a:r>
              <a:rPr lang="en-US" sz="1200" dirty="0" err="1">
                <a:solidFill>
                  <a:srgbClr val="7030A0"/>
                </a:solidFill>
                <a:latin typeface="Times New Roman" panose="02020603050405020304" pitchFamily="18" charset="0"/>
                <a:cs typeface="Times New Roman" panose="02020603050405020304" pitchFamily="18" charset="0"/>
              </a:rPr>
              <a:t>cho</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cơ</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quan</a:t>
            </a:r>
            <a:r>
              <a:rPr lang="en-US" sz="1200" dirty="0">
                <a:solidFill>
                  <a:srgbClr val="7030A0"/>
                </a:solidFill>
                <a:latin typeface="Times New Roman" panose="02020603050405020304" pitchFamily="18" charset="0"/>
                <a:cs typeface="Times New Roman" panose="02020603050405020304" pitchFamily="18" charset="0"/>
              </a:rPr>
              <a:t> TW</a:t>
            </a:r>
          </a:p>
          <a:p>
            <a:r>
              <a:rPr lang="en-US" sz="1200" dirty="0">
                <a:solidFill>
                  <a:srgbClr val="7030A0"/>
                </a:solidFill>
                <a:latin typeface="Times New Roman" panose="02020603050405020304" pitchFamily="18" charset="0"/>
                <a:cs typeface="Times New Roman" panose="02020603050405020304" pitchFamily="18" charset="0"/>
              </a:rPr>
              <a:t>2. NO </a:t>
            </a:r>
            <a:r>
              <a:rPr lang="en-US" sz="1200" dirty="0" err="1">
                <a:solidFill>
                  <a:srgbClr val="7030A0"/>
                </a:solidFill>
                <a:latin typeface="Times New Roman" panose="02020603050405020304" pitchFamily="18" charset="0"/>
                <a:cs typeface="Times New Roman" panose="02020603050405020304" pitchFamily="18" charset="0"/>
              </a:rPr>
              <a:t>thuộc</a:t>
            </a:r>
            <a:r>
              <a:rPr lang="en-US" sz="1200" dirty="0">
                <a:solidFill>
                  <a:srgbClr val="7030A0"/>
                </a:solidFill>
                <a:latin typeface="Times New Roman" panose="02020603050405020304" pitchFamily="18" charset="0"/>
                <a:cs typeface="Times New Roman" panose="02020603050405020304" pitchFamily="18" charset="0"/>
              </a:rPr>
              <a:t> TS </a:t>
            </a:r>
            <a:r>
              <a:rPr lang="en-US" sz="1200" dirty="0" err="1">
                <a:solidFill>
                  <a:srgbClr val="7030A0"/>
                </a:solidFill>
                <a:latin typeface="Times New Roman" panose="02020603050405020304" pitchFamily="18" charset="0"/>
                <a:cs typeface="Times New Roman" panose="02020603050405020304" pitchFamily="18" charset="0"/>
              </a:rPr>
              <a:t>công</a:t>
            </a:r>
            <a:r>
              <a:rPr lang="en-US" sz="1200" dirty="0">
                <a:solidFill>
                  <a:srgbClr val="7030A0"/>
                </a:solidFill>
                <a:latin typeface="Times New Roman" panose="02020603050405020304" pitchFamily="18" charset="0"/>
                <a:cs typeface="Times New Roman" panose="02020603050405020304" pitchFamily="18" charset="0"/>
              </a:rPr>
              <a:t> do </a:t>
            </a:r>
            <a:r>
              <a:rPr lang="en-US" sz="1200" dirty="0" err="1">
                <a:solidFill>
                  <a:srgbClr val="7030A0"/>
                </a:solidFill>
                <a:latin typeface="Times New Roman" panose="02020603050405020304" pitchFamily="18" charset="0"/>
                <a:cs typeface="Times New Roman" panose="02020603050405020304" pitchFamily="18" charset="0"/>
              </a:rPr>
              <a:t>cơ</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quan</a:t>
            </a:r>
            <a:r>
              <a:rPr lang="en-US" sz="1200" dirty="0">
                <a:solidFill>
                  <a:srgbClr val="7030A0"/>
                </a:solidFill>
                <a:latin typeface="Times New Roman" panose="02020603050405020304" pitchFamily="18" charset="0"/>
                <a:cs typeface="Times New Roman" panose="02020603050405020304" pitchFamily="18" charset="0"/>
              </a:rPr>
              <a:t> TW </a:t>
            </a:r>
            <a:r>
              <a:rPr lang="en-US" sz="1200" dirty="0" err="1">
                <a:solidFill>
                  <a:srgbClr val="7030A0"/>
                </a:solidFill>
                <a:latin typeface="Times New Roman" panose="02020603050405020304" pitchFamily="18" charset="0"/>
                <a:cs typeface="Times New Roman" panose="02020603050405020304" pitchFamily="18" charset="0"/>
              </a:rPr>
              <a:t>đang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quản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lý</a:t>
            </a:r>
            <a:endParaRPr lang="en-US" sz="1200" dirty="0">
              <a:solidFill>
                <a:srgbClr val="7030A0"/>
              </a:solidFill>
              <a:latin typeface="Times New Roman" panose="02020603050405020304" pitchFamily="18" charset="0"/>
              <a:cs typeface="Times New Roman" panose="02020603050405020304" pitchFamily="18" charset="0"/>
            </a:endParaRPr>
          </a:p>
        </p:txBody>
      </p:sp>
      <p:cxnSp>
        <p:nvCxnSpPr>
          <p:cNvPr id="15" name="Straight Connector 14"/>
          <p:cNvCxnSpPr/>
          <p:nvPr/>
        </p:nvCxnSpPr>
        <p:spPr>
          <a:xfrm flipV="1">
            <a:off x="404764" y="2287653"/>
            <a:ext cx="8251077" cy="22711"/>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19884" y="1854887"/>
            <a:ext cx="1326555" cy="27699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200" b="1" dirty="0" smtClean="0">
                <a:solidFill>
                  <a:srgbClr val="7030A0"/>
                </a:solidFill>
                <a:latin typeface="Times New Roman" panose="02020603050405020304" pitchFamily="18" charset="0"/>
                <a:cs typeface="Times New Roman" panose="02020603050405020304" pitchFamily="18" charset="0"/>
              </a:rPr>
              <a:t>BỘ XÂY DỰNG</a:t>
            </a:r>
            <a:endParaRPr lang="en-US" sz="1200" b="1" dirty="0">
              <a:solidFill>
                <a:srgbClr val="7030A0"/>
              </a:solidFill>
            </a:endParaRPr>
          </a:p>
        </p:txBody>
      </p:sp>
      <p:sp>
        <p:nvSpPr>
          <p:cNvPr id="17" name="Rectangle 16"/>
          <p:cNvSpPr/>
          <p:nvPr/>
        </p:nvSpPr>
        <p:spPr>
          <a:xfrm>
            <a:off x="404764" y="2416884"/>
            <a:ext cx="1145637" cy="27699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200" b="1" dirty="0" smtClean="0">
                <a:solidFill>
                  <a:srgbClr val="7030A0"/>
                </a:solidFill>
                <a:latin typeface="Times New Roman" panose="02020603050405020304" pitchFamily="18" charset="0"/>
                <a:cs typeface="Times New Roman" panose="02020603050405020304" pitchFamily="18" charset="0"/>
              </a:rPr>
              <a:t>UBND TỈNH</a:t>
            </a:r>
            <a:endParaRPr lang="en-US" sz="1200" b="1" dirty="0">
              <a:solidFill>
                <a:srgbClr val="7030A0"/>
              </a:solidFill>
            </a:endParaRPr>
          </a:p>
        </p:txBody>
      </p:sp>
      <p:cxnSp>
        <p:nvCxnSpPr>
          <p:cNvPr id="18" name="Straight Connector 17"/>
          <p:cNvCxnSpPr/>
          <p:nvPr/>
        </p:nvCxnSpPr>
        <p:spPr>
          <a:xfrm flipH="1">
            <a:off x="5024167" y="1727754"/>
            <a:ext cx="10408" cy="115122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246872" y="1410977"/>
            <a:ext cx="1790875" cy="276999"/>
          </a:xfrm>
          <a:prstGeom prst="rect">
            <a:avLst/>
          </a:prstGeom>
        </p:spPr>
        <p:txBody>
          <a:bodyPr wrap="none">
            <a:spAutoFit/>
          </a:bodyPr>
          <a:lstStyle/>
          <a:p>
            <a:r>
              <a:rPr lang="en-US" sz="1200" b="1" dirty="0" err="1">
                <a:solidFill>
                  <a:srgbClr val="7030A0"/>
                </a:solidFill>
                <a:latin typeface="Times New Roman" panose="02020603050405020304" pitchFamily="18" charset="0"/>
                <a:ea typeface="+mn-ea"/>
                <a:cs typeface="Times New Roman" panose="02020603050405020304" pitchFamily="18" charset="0"/>
              </a:rPr>
              <a:t>Nhà</a:t>
            </a:r>
            <a:r>
              <a:rPr lang="en-US" sz="1200" b="1" dirty="0">
                <a:solidFill>
                  <a:srgbClr val="7030A0"/>
                </a:solidFill>
                <a:latin typeface="Times New Roman" panose="02020603050405020304" pitchFamily="18" charset="0"/>
                <a:ea typeface="+mn-ea"/>
                <a:cs typeface="Times New Roman" panose="02020603050405020304" pitchFamily="18" charset="0"/>
              </a:rPr>
              <a:t> </a:t>
            </a:r>
            <a:r>
              <a:rPr lang="en-US" sz="1200" b="1" dirty="0" smtClean="0">
                <a:solidFill>
                  <a:srgbClr val="7030A0"/>
                </a:solidFill>
                <a:latin typeface="Times New Roman" panose="02020603050405020304" pitchFamily="18" charset="0"/>
                <a:ea typeface="+mn-ea"/>
                <a:cs typeface="Times New Roman" panose="02020603050405020304" pitchFamily="18" charset="0"/>
              </a:rPr>
              <a:t>ở ĐTXD </a:t>
            </a:r>
            <a:r>
              <a:rPr lang="en-US" sz="1200" b="1" dirty="0" err="1">
                <a:solidFill>
                  <a:srgbClr val="7030A0"/>
                </a:solidFill>
                <a:latin typeface="Times New Roman" panose="02020603050405020304" pitchFamily="18" charset="0"/>
                <a:ea typeface="+mn-ea"/>
                <a:cs typeface="Times New Roman" panose="02020603050405020304" pitchFamily="18" charset="0"/>
              </a:rPr>
              <a:t>theo</a:t>
            </a:r>
            <a:r>
              <a:rPr lang="en-US" sz="1200" b="1" dirty="0">
                <a:solidFill>
                  <a:srgbClr val="7030A0"/>
                </a:solidFill>
                <a:latin typeface="Times New Roman" panose="02020603050405020304" pitchFamily="18" charset="0"/>
                <a:ea typeface="+mn-ea"/>
                <a:cs typeface="Times New Roman" panose="02020603050405020304" pitchFamily="18" charset="0"/>
              </a:rPr>
              <a:t> </a:t>
            </a:r>
            <a:r>
              <a:rPr lang="en-US" sz="1200" b="1" dirty="0" err="1">
                <a:solidFill>
                  <a:srgbClr val="7030A0"/>
                </a:solidFill>
                <a:latin typeface="Times New Roman" panose="02020603050405020304" pitchFamily="18" charset="0"/>
                <a:ea typeface="+mn-ea"/>
                <a:cs typeface="Times New Roman" panose="02020603050405020304" pitchFamily="18" charset="0"/>
              </a:rPr>
              <a:t>dự</a:t>
            </a:r>
            <a:r>
              <a:rPr lang="en-US" sz="1200" b="1" dirty="0">
                <a:solidFill>
                  <a:srgbClr val="7030A0"/>
                </a:solidFill>
                <a:latin typeface="Times New Roman" panose="02020603050405020304" pitchFamily="18" charset="0"/>
                <a:ea typeface="+mn-ea"/>
                <a:cs typeface="Times New Roman" panose="02020603050405020304" pitchFamily="18" charset="0"/>
              </a:rPr>
              <a:t> </a:t>
            </a:r>
            <a:r>
              <a:rPr lang="en-US" sz="1200" b="1" dirty="0" err="1">
                <a:solidFill>
                  <a:srgbClr val="7030A0"/>
                </a:solidFill>
                <a:latin typeface="Times New Roman" panose="02020603050405020304" pitchFamily="18" charset="0"/>
                <a:ea typeface="+mn-ea"/>
                <a:cs typeface="Times New Roman" panose="02020603050405020304" pitchFamily="18" charset="0"/>
              </a:rPr>
              <a:t>án</a:t>
            </a:r>
            <a:endParaRPr lang="en-US" sz="1200" b="1" dirty="0">
              <a:solidFill>
                <a:srgbClr val="7030A0"/>
              </a:solidFill>
              <a:latin typeface="Times New Roman" panose="02020603050405020304" pitchFamily="18" charset="0"/>
              <a:ea typeface="+mn-ea"/>
              <a:cs typeface="Times New Roman" panose="02020603050405020304" pitchFamily="18" charset="0"/>
            </a:endParaRPr>
          </a:p>
        </p:txBody>
      </p:sp>
      <p:sp>
        <p:nvSpPr>
          <p:cNvPr id="20" name="Rectangle 19"/>
          <p:cNvSpPr/>
          <p:nvPr/>
        </p:nvSpPr>
        <p:spPr>
          <a:xfrm>
            <a:off x="5858729" y="1392622"/>
            <a:ext cx="2238113" cy="276999"/>
          </a:xfrm>
          <a:prstGeom prst="rect">
            <a:avLst/>
          </a:prstGeom>
        </p:spPr>
        <p:txBody>
          <a:bodyPr wrap="none">
            <a:spAutoFit/>
          </a:bodyPr>
          <a:lstStyle/>
          <a:p>
            <a:r>
              <a:rPr lang="en-US" sz="1200" b="1" dirty="0" err="1">
                <a:solidFill>
                  <a:srgbClr val="7030A0"/>
                </a:solidFill>
                <a:latin typeface="Times New Roman" panose="02020603050405020304" pitchFamily="18" charset="0"/>
                <a:ea typeface="+mn-ea"/>
                <a:cs typeface="Times New Roman" panose="02020603050405020304" pitchFamily="18" charset="0"/>
              </a:rPr>
              <a:t>Nhà</a:t>
            </a:r>
            <a:r>
              <a:rPr lang="en-US" sz="1200" b="1" dirty="0">
                <a:solidFill>
                  <a:srgbClr val="7030A0"/>
                </a:solidFill>
                <a:latin typeface="Times New Roman" panose="02020603050405020304" pitchFamily="18" charset="0"/>
                <a:ea typeface="+mn-ea"/>
                <a:cs typeface="Times New Roman" panose="02020603050405020304" pitchFamily="18" charset="0"/>
              </a:rPr>
              <a:t> ở </a:t>
            </a:r>
            <a:r>
              <a:rPr lang="en-US" sz="1200" b="1" dirty="0" err="1" smtClean="0">
                <a:solidFill>
                  <a:srgbClr val="7030A0"/>
                </a:solidFill>
                <a:latin typeface="Times New Roman" panose="02020603050405020304" pitchFamily="18" charset="0"/>
                <a:ea typeface="+mn-ea"/>
                <a:cs typeface="Times New Roman" panose="02020603050405020304" pitchFamily="18" charset="0"/>
              </a:rPr>
              <a:t>không</a:t>
            </a:r>
            <a:r>
              <a:rPr lang="en-US" sz="1200" b="1" dirty="0" smtClean="0">
                <a:solidFill>
                  <a:srgbClr val="7030A0"/>
                </a:solidFill>
                <a:latin typeface="Times New Roman" panose="02020603050405020304" pitchFamily="18" charset="0"/>
                <a:ea typeface="+mn-ea"/>
                <a:cs typeface="Times New Roman" panose="02020603050405020304" pitchFamily="18" charset="0"/>
              </a:rPr>
              <a:t> ĐTXD </a:t>
            </a:r>
            <a:r>
              <a:rPr lang="en-US" sz="1200" b="1" dirty="0" err="1" smtClean="0">
                <a:solidFill>
                  <a:srgbClr val="7030A0"/>
                </a:solidFill>
                <a:latin typeface="Times New Roman" panose="02020603050405020304" pitchFamily="18" charset="0"/>
                <a:ea typeface="+mn-ea"/>
                <a:cs typeface="Times New Roman" panose="02020603050405020304" pitchFamily="18" charset="0"/>
              </a:rPr>
              <a:t>theo</a:t>
            </a:r>
            <a:r>
              <a:rPr lang="en-US" sz="1200" b="1" dirty="0" smtClean="0">
                <a:solidFill>
                  <a:srgbClr val="7030A0"/>
                </a:solidFill>
                <a:latin typeface="Times New Roman" panose="02020603050405020304" pitchFamily="18" charset="0"/>
                <a:ea typeface="+mn-ea"/>
                <a:cs typeface="Times New Roman" panose="02020603050405020304" pitchFamily="18" charset="0"/>
              </a:rPr>
              <a:t> </a:t>
            </a:r>
            <a:r>
              <a:rPr lang="en-US" sz="1200" b="1" dirty="0" err="1" smtClean="0">
                <a:solidFill>
                  <a:srgbClr val="7030A0"/>
                </a:solidFill>
                <a:latin typeface="Times New Roman" panose="02020603050405020304" pitchFamily="18" charset="0"/>
                <a:ea typeface="+mn-ea"/>
                <a:cs typeface="Times New Roman" panose="02020603050405020304" pitchFamily="18" charset="0"/>
              </a:rPr>
              <a:t>dự</a:t>
            </a:r>
            <a:r>
              <a:rPr lang="en-US" sz="1200" b="1" dirty="0" smtClean="0">
                <a:solidFill>
                  <a:srgbClr val="7030A0"/>
                </a:solidFill>
                <a:latin typeface="Times New Roman" panose="02020603050405020304" pitchFamily="18" charset="0"/>
                <a:ea typeface="+mn-ea"/>
                <a:cs typeface="Times New Roman" panose="02020603050405020304" pitchFamily="18" charset="0"/>
              </a:rPr>
              <a:t> </a:t>
            </a:r>
            <a:r>
              <a:rPr lang="en-US" sz="1200" b="1" dirty="0" err="1" smtClean="0">
                <a:solidFill>
                  <a:srgbClr val="7030A0"/>
                </a:solidFill>
                <a:latin typeface="Times New Roman" panose="02020603050405020304" pitchFamily="18" charset="0"/>
                <a:ea typeface="+mn-ea"/>
                <a:cs typeface="Times New Roman" panose="02020603050405020304" pitchFamily="18" charset="0"/>
              </a:rPr>
              <a:t>án</a:t>
            </a:r>
            <a:endParaRPr lang="en-US" sz="1200" b="1" dirty="0">
              <a:solidFill>
                <a:srgbClr val="7030A0"/>
              </a:solidFill>
              <a:latin typeface="Times New Roman" panose="02020603050405020304" pitchFamily="18" charset="0"/>
              <a:ea typeface="+mn-ea"/>
              <a:cs typeface="Times New Roman" panose="02020603050405020304" pitchFamily="18" charset="0"/>
            </a:endParaRPr>
          </a:p>
        </p:txBody>
      </p:sp>
      <p:sp>
        <p:nvSpPr>
          <p:cNvPr id="21" name="Rectangle 20"/>
          <p:cNvSpPr/>
          <p:nvPr/>
        </p:nvSpPr>
        <p:spPr>
          <a:xfrm>
            <a:off x="2022369" y="2416456"/>
            <a:ext cx="2767622"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1200" dirty="0" smtClean="0">
                <a:solidFill>
                  <a:srgbClr val="7030A0"/>
                </a:solidFill>
                <a:latin typeface="Times New Roman" panose="02020603050405020304" pitchFamily="18" charset="0"/>
                <a:cs typeface="Times New Roman" panose="02020603050405020304" pitchFamily="18" charset="0"/>
              </a:rPr>
              <a:t>3. </a:t>
            </a:r>
            <a:r>
              <a:rPr lang="en-US" sz="1200" dirty="0" err="1" smtClean="0">
                <a:solidFill>
                  <a:srgbClr val="7030A0"/>
                </a:solidFill>
                <a:latin typeface="Times New Roman" panose="02020603050405020304" pitchFamily="18" charset="0"/>
                <a:cs typeface="Times New Roman" panose="02020603050405020304" pitchFamily="18" charset="0"/>
              </a:rPr>
              <a:t>Các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nhà</a:t>
            </a:r>
            <a:r>
              <a:rPr lang="en-US" sz="1200" dirty="0" smtClean="0">
                <a:solidFill>
                  <a:srgbClr val="7030A0"/>
                </a:solidFill>
                <a:latin typeface="Times New Roman" panose="02020603050405020304" pitchFamily="18" charset="0"/>
                <a:cs typeface="Times New Roman" panose="02020603050405020304" pitchFamily="18" charset="0"/>
              </a:rPr>
              <a:t> ở </a:t>
            </a:r>
            <a:r>
              <a:rPr lang="en-US" sz="1200" dirty="0" err="1" smtClean="0">
                <a:solidFill>
                  <a:srgbClr val="7030A0"/>
                </a:solidFill>
                <a:latin typeface="Times New Roman" panose="02020603050405020304" pitchFamily="18" charset="0"/>
                <a:cs typeface="Times New Roman" panose="02020603050405020304" pitchFamily="18" charset="0"/>
              </a:rPr>
              <a:t>trong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dự</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án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còn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lại</a:t>
            </a:r>
            <a:endParaRPr lang="en-US" sz="1200" dirty="0">
              <a:solidFill>
                <a:srgbClr val="7030A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5244444" y="2385165"/>
            <a:ext cx="3977150"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1200" dirty="0" smtClean="0">
                <a:solidFill>
                  <a:srgbClr val="7030A0"/>
                </a:solidFill>
                <a:latin typeface="Times New Roman" panose="02020603050405020304" pitchFamily="18" charset="0"/>
                <a:cs typeface="Times New Roman" panose="02020603050405020304" pitchFamily="18" charset="0"/>
              </a:rPr>
              <a:t>1. </a:t>
            </a:r>
            <a:r>
              <a:rPr lang="en-US" sz="1200" dirty="0">
                <a:solidFill>
                  <a:srgbClr val="7030A0"/>
                </a:solidFill>
                <a:latin typeface="Times New Roman" panose="02020603050405020304" pitchFamily="18" charset="0"/>
                <a:cs typeface="Times New Roman" panose="02020603050405020304" pitchFamily="18" charset="0"/>
              </a:rPr>
              <a:t>NCV do </a:t>
            </a:r>
            <a:r>
              <a:rPr lang="en-US" sz="1200" dirty="0" err="1">
                <a:solidFill>
                  <a:srgbClr val="7030A0"/>
                </a:solidFill>
                <a:latin typeface="Times New Roman" panose="02020603050405020304" pitchFamily="18" charset="0"/>
                <a:cs typeface="Times New Roman" panose="02020603050405020304" pitchFamily="18" charset="0"/>
              </a:rPr>
              <a:t>địa</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phương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quản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lý</a:t>
            </a:r>
            <a:endParaRPr lang="en-US" sz="1200" dirty="0">
              <a:solidFill>
                <a:srgbClr val="7030A0"/>
              </a:solidFill>
              <a:latin typeface="Times New Roman" panose="02020603050405020304" pitchFamily="18" charset="0"/>
              <a:cs typeface="Times New Roman" panose="02020603050405020304" pitchFamily="18" charset="0"/>
            </a:endParaRPr>
          </a:p>
          <a:p>
            <a:r>
              <a:rPr lang="en-US" sz="1200" dirty="0" smtClean="0">
                <a:solidFill>
                  <a:srgbClr val="7030A0"/>
                </a:solidFill>
                <a:latin typeface="Times New Roman" panose="02020603050405020304" pitchFamily="18" charset="0"/>
                <a:cs typeface="Times New Roman" panose="02020603050405020304" pitchFamily="18" charset="0"/>
              </a:rPr>
              <a:t>2. </a:t>
            </a:r>
            <a:r>
              <a:rPr lang="en-US" sz="1200" dirty="0">
                <a:solidFill>
                  <a:srgbClr val="7030A0"/>
                </a:solidFill>
                <a:latin typeface="Times New Roman" panose="02020603050405020304" pitchFamily="18" charset="0"/>
                <a:cs typeface="Times New Roman" panose="02020603050405020304" pitchFamily="18" charset="0"/>
              </a:rPr>
              <a:t>NO </a:t>
            </a:r>
            <a:r>
              <a:rPr lang="en-US" sz="1200" dirty="0" err="1">
                <a:solidFill>
                  <a:srgbClr val="7030A0"/>
                </a:solidFill>
                <a:latin typeface="Times New Roman" panose="02020603050405020304" pitchFamily="18" charset="0"/>
                <a:cs typeface="Times New Roman" panose="02020603050405020304" pitchFamily="18" charset="0"/>
              </a:rPr>
              <a:t>cũ</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thuộc</a:t>
            </a:r>
            <a:r>
              <a:rPr lang="en-US" sz="1200" dirty="0">
                <a:solidFill>
                  <a:srgbClr val="7030A0"/>
                </a:solidFill>
                <a:latin typeface="Times New Roman" panose="02020603050405020304" pitchFamily="18" charset="0"/>
                <a:cs typeface="Times New Roman" panose="02020603050405020304" pitchFamily="18" charset="0"/>
              </a:rPr>
              <a:t> TS </a:t>
            </a:r>
            <a:r>
              <a:rPr lang="en-US" sz="1200" dirty="0" err="1">
                <a:solidFill>
                  <a:srgbClr val="7030A0"/>
                </a:solidFill>
                <a:latin typeface="Times New Roman" panose="02020603050405020304" pitchFamily="18" charset="0"/>
                <a:cs typeface="Times New Roman" panose="02020603050405020304" pitchFamily="18" charset="0"/>
              </a:rPr>
              <a:t>công</a:t>
            </a:r>
            <a:r>
              <a:rPr lang="en-US" sz="1200" dirty="0">
                <a:solidFill>
                  <a:srgbClr val="7030A0"/>
                </a:solidFill>
                <a:latin typeface="Times New Roman" panose="02020603050405020304" pitchFamily="18" charset="0"/>
                <a:cs typeface="Times New Roman" panose="02020603050405020304" pitchFamily="18" charset="0"/>
              </a:rPr>
              <a:t> do </a:t>
            </a:r>
            <a:r>
              <a:rPr lang="en-US" sz="1200" dirty="0" err="1">
                <a:solidFill>
                  <a:srgbClr val="7030A0"/>
                </a:solidFill>
                <a:latin typeface="Times New Roman" panose="02020603050405020304" pitchFamily="18" charset="0"/>
                <a:cs typeface="Times New Roman" panose="02020603050405020304" pitchFamily="18" charset="0"/>
              </a:rPr>
              <a:t>địa</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phương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đang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quản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lý</a:t>
            </a:r>
            <a:endParaRPr lang="en-US" sz="1200" dirty="0">
              <a:solidFill>
                <a:srgbClr val="7030A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311744" y="383167"/>
            <a:ext cx="5150610" cy="307777"/>
          </a:xfrm>
          <a:prstGeom prst="rect">
            <a:avLst/>
          </a:prstGeom>
        </p:spPr>
        <p:txBody>
          <a:bodyPr wrap="square">
            <a:spAutoFit/>
          </a:bodyPr>
          <a:lstStyle/>
          <a:p>
            <a:pPr algn="just"/>
            <a:r>
              <a:rPr lang="en-US" b="1" dirty="0" smtClean="0">
                <a:solidFill>
                  <a:schemeClr val="accent6">
                    <a:lumMod val="75000"/>
                  </a:schemeClr>
                </a:solidFill>
                <a:latin typeface="Times New Roman" panose="02020603050405020304" pitchFamily="18" charset="0"/>
                <a:cs typeface="Times New Roman" panose="02020603050405020304" pitchFamily="18" charset="0"/>
              </a:rPr>
              <a:t>4.3.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Trình</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tự</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thủ</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tục</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chuyển</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đổi</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công</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năng</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ở</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1236110" y="724393"/>
            <a:ext cx="7411591" cy="307777"/>
          </a:xfrm>
          <a:prstGeom prst="rect">
            <a:avLst/>
          </a:prstGeom>
        </p:spPr>
        <p:txBody>
          <a:bodyPr wrap="square">
            <a:spAutoFit/>
          </a:bodyPr>
          <a:lstStyle/>
          <a:p>
            <a:pPr algn="just"/>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Nghị</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95/2024/NĐ-CP: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thẩm</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quyền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tự</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thủ</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tục</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50, 51)</a:t>
            </a:r>
            <a:endParaRPr lang="en-US" dirty="0" smtClean="0">
              <a:solidFill>
                <a:srgbClr val="FF5050"/>
              </a:solidFill>
              <a:latin typeface="Times New Roman" panose="02020603050405020304" pitchFamily="18" charset="0"/>
              <a:cs typeface="Times New Roman" panose="02020603050405020304" pitchFamily="18" charset="0"/>
            </a:endParaRPr>
          </a:p>
        </p:txBody>
      </p:sp>
      <p:cxnSp>
        <p:nvCxnSpPr>
          <p:cNvPr id="4" name="Elbow Connector 3"/>
          <p:cNvCxnSpPr/>
          <p:nvPr/>
        </p:nvCxnSpPr>
        <p:spPr>
          <a:xfrm>
            <a:off x="752997" y="704275"/>
            <a:ext cx="469336" cy="199326"/>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582643" y="3973998"/>
            <a:ext cx="1040130" cy="307777"/>
          </a:xfrm>
          <a:prstGeom prst="rect">
            <a:avLst/>
          </a:prstGeom>
          <a:solidFill>
            <a:srgbClr val="BAE18F"/>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err="1" smtClean="0">
                <a:solidFill>
                  <a:srgbClr val="7030A0"/>
                </a:solidFill>
                <a:latin typeface="Times New Roman" panose="02020603050405020304" pitchFamily="18" charset="0"/>
                <a:cs typeface="Times New Roman" panose="02020603050405020304" pitchFamily="18" charset="0"/>
              </a:rPr>
              <a:t>Chủ</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đầu</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tư</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54" name="Rectangle 53"/>
          <p:cNvSpPr/>
          <p:nvPr/>
        </p:nvSpPr>
        <p:spPr>
          <a:xfrm>
            <a:off x="2627561" y="3604663"/>
            <a:ext cx="1040130" cy="307777"/>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smtClean="0">
                <a:solidFill>
                  <a:srgbClr val="7030A0"/>
                </a:solidFill>
                <a:latin typeface="Times New Roman" panose="02020603050405020304" pitchFamily="18" charset="0"/>
                <a:cs typeface="Times New Roman" panose="02020603050405020304" pitchFamily="18" charset="0"/>
              </a:rPr>
              <a:t>UBND </a:t>
            </a:r>
            <a:r>
              <a:rPr lang="en-US" dirty="0" err="1" smtClean="0">
                <a:solidFill>
                  <a:srgbClr val="7030A0"/>
                </a:solidFill>
                <a:latin typeface="Times New Roman" panose="02020603050405020304" pitchFamily="18" charset="0"/>
                <a:cs typeface="Times New Roman" panose="02020603050405020304" pitchFamily="18" charset="0"/>
              </a:rPr>
              <a:t>tỉnh</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55" name="Rectangle 54"/>
          <p:cNvSpPr/>
          <p:nvPr/>
        </p:nvSpPr>
        <p:spPr>
          <a:xfrm>
            <a:off x="2627561" y="4164342"/>
            <a:ext cx="1315568"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err="1" smtClean="0">
                <a:solidFill>
                  <a:srgbClr val="7030A0"/>
                </a:solidFill>
                <a:latin typeface="Times New Roman" panose="02020603050405020304" pitchFamily="18" charset="0"/>
                <a:cs typeface="Times New Roman" panose="02020603050405020304" pitchFamily="18" charset="0"/>
              </a:rPr>
              <a:t>Cơ</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quan</a:t>
            </a:r>
            <a:r>
              <a:rPr lang="en-US" dirty="0" smtClean="0">
                <a:solidFill>
                  <a:srgbClr val="7030A0"/>
                </a:solidFill>
                <a:latin typeface="Times New Roman" panose="02020603050405020304" pitchFamily="18" charset="0"/>
                <a:cs typeface="Times New Roman" panose="02020603050405020304" pitchFamily="18" charset="0"/>
              </a:rPr>
              <a:t> QLNO </a:t>
            </a:r>
            <a:r>
              <a:rPr lang="en-US" dirty="0" err="1" smtClean="0">
                <a:solidFill>
                  <a:srgbClr val="7030A0"/>
                </a:solidFill>
                <a:latin typeface="Times New Roman" panose="02020603050405020304" pitchFamily="18" charset="0"/>
                <a:cs typeface="Times New Roman" panose="02020603050405020304" pitchFamily="18" charset="0"/>
              </a:rPr>
              <a:t>cấp</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tỉnh</a:t>
            </a:r>
            <a:endParaRPr lang="en-US" dirty="0">
              <a:solidFill>
                <a:srgbClr val="7030A0"/>
              </a:solidFill>
              <a:latin typeface="Times New Roman" panose="02020603050405020304" pitchFamily="18" charset="0"/>
              <a:cs typeface="Times New Roman" panose="02020603050405020304" pitchFamily="18" charset="0"/>
            </a:endParaRPr>
          </a:p>
        </p:txBody>
      </p:sp>
      <p:cxnSp>
        <p:nvCxnSpPr>
          <p:cNvPr id="56" name="Elbow Connector 55"/>
          <p:cNvCxnSpPr>
            <a:stCxn id="53" idx="3"/>
            <a:endCxn id="54" idx="1"/>
          </p:cNvCxnSpPr>
          <p:nvPr/>
        </p:nvCxnSpPr>
        <p:spPr>
          <a:xfrm flipV="1">
            <a:off x="1622773" y="3758552"/>
            <a:ext cx="1004788" cy="369335"/>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57" name="Elbow Connector 56"/>
          <p:cNvCxnSpPr>
            <a:stCxn id="53" idx="3"/>
            <a:endCxn id="55" idx="1"/>
          </p:cNvCxnSpPr>
          <p:nvPr/>
        </p:nvCxnSpPr>
        <p:spPr>
          <a:xfrm>
            <a:off x="1622773" y="4127887"/>
            <a:ext cx="1004788" cy="298065"/>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58" name="Rectangle 57"/>
          <p:cNvSpPr/>
          <p:nvPr/>
        </p:nvSpPr>
        <p:spPr>
          <a:xfrm>
            <a:off x="1131333" y="3332522"/>
            <a:ext cx="1159368" cy="461665"/>
          </a:xfrm>
          <a:prstGeom prst="rect">
            <a:avLst/>
          </a:prstGeom>
        </p:spPr>
        <p:txBody>
          <a:bodyPr wrap="square">
            <a:spAutoFit/>
          </a:bodyPr>
          <a:lstStyle/>
          <a:p>
            <a:pPr algn="ctr"/>
            <a:r>
              <a:rPr lang="en-US" sz="1200" b="1" dirty="0" smtClean="0">
                <a:solidFill>
                  <a:srgbClr val="FF5050"/>
                </a:solidFill>
                <a:latin typeface="Times New Roman" panose="02020603050405020304" pitchFamily="18" charset="0"/>
                <a:cs typeface="Times New Roman" panose="02020603050405020304" pitchFamily="18" charset="0"/>
              </a:rPr>
              <a:t>TH1: </a:t>
            </a:r>
            <a:r>
              <a:rPr lang="en-US" sz="1200" b="1" dirty="0" err="1" smtClean="0">
                <a:solidFill>
                  <a:srgbClr val="FF5050"/>
                </a:solidFill>
                <a:latin typeface="Times New Roman" panose="02020603050405020304" pitchFamily="18" charset="0"/>
                <a:cs typeface="Times New Roman" panose="02020603050405020304" pitchFamily="18" charset="0"/>
              </a:rPr>
              <a:t>thẩm</a:t>
            </a:r>
            <a:r>
              <a:rPr lang="en-US" sz="1200" b="1" dirty="0" smtClean="0">
                <a:solidFill>
                  <a:srgbClr val="FF5050"/>
                </a:solidFill>
                <a:latin typeface="Times New Roman" panose="02020603050405020304" pitchFamily="18" charset="0"/>
                <a:cs typeface="Times New Roman" panose="02020603050405020304" pitchFamily="18" charset="0"/>
              </a:rPr>
              <a:t> </a:t>
            </a:r>
            <a:r>
              <a:rPr lang="en-US" sz="1200" b="1" dirty="0" err="1" smtClean="0">
                <a:solidFill>
                  <a:srgbClr val="FF5050"/>
                </a:solidFill>
                <a:latin typeface="Times New Roman" panose="02020603050405020304" pitchFamily="18" charset="0"/>
                <a:cs typeface="Times New Roman" panose="02020603050405020304" pitchFamily="18" charset="0"/>
              </a:rPr>
              <a:t>quyền</a:t>
            </a:r>
            <a:r>
              <a:rPr lang="en-US" sz="1200" b="1" dirty="0" smtClean="0">
                <a:solidFill>
                  <a:srgbClr val="FF5050"/>
                </a:solidFill>
                <a:latin typeface="Times New Roman" panose="02020603050405020304" pitchFamily="18" charset="0"/>
                <a:cs typeface="Times New Roman" panose="02020603050405020304" pitchFamily="18" charset="0"/>
              </a:rPr>
              <a:t> BXD</a:t>
            </a:r>
            <a:endParaRPr lang="en-US" sz="1200" dirty="0">
              <a:solidFill>
                <a:srgbClr val="7030A0"/>
              </a:solidFill>
              <a:latin typeface="Times New Roman" panose="02020603050405020304" pitchFamily="18" charset="0"/>
              <a:cs typeface="Times New Roman" panose="02020603050405020304" pitchFamily="18" charset="0"/>
            </a:endParaRPr>
          </a:p>
        </p:txBody>
      </p:sp>
      <p:sp>
        <p:nvSpPr>
          <p:cNvPr id="59" name="Rectangle 58"/>
          <p:cNvSpPr/>
          <p:nvPr/>
        </p:nvSpPr>
        <p:spPr>
          <a:xfrm>
            <a:off x="987665" y="4332035"/>
            <a:ext cx="1240806" cy="461665"/>
          </a:xfrm>
          <a:prstGeom prst="rect">
            <a:avLst/>
          </a:prstGeom>
        </p:spPr>
        <p:txBody>
          <a:bodyPr wrap="square">
            <a:spAutoFit/>
          </a:bodyPr>
          <a:lstStyle/>
          <a:p>
            <a:pPr algn="ctr"/>
            <a:r>
              <a:rPr lang="en-US" sz="1200" b="1" dirty="0" smtClean="0">
                <a:solidFill>
                  <a:srgbClr val="FF5050"/>
                </a:solidFill>
                <a:latin typeface="Times New Roman" panose="02020603050405020304" pitchFamily="18" charset="0"/>
                <a:cs typeface="Times New Roman" panose="02020603050405020304" pitchFamily="18" charset="0"/>
              </a:rPr>
              <a:t>TH2: </a:t>
            </a:r>
            <a:r>
              <a:rPr lang="en-US" sz="1200" b="1" dirty="0" err="1" smtClean="0">
                <a:solidFill>
                  <a:srgbClr val="FF5050"/>
                </a:solidFill>
                <a:latin typeface="Times New Roman" panose="02020603050405020304" pitchFamily="18" charset="0"/>
                <a:cs typeface="Times New Roman" panose="02020603050405020304" pitchFamily="18" charset="0"/>
              </a:rPr>
              <a:t>thẩm</a:t>
            </a:r>
            <a:r>
              <a:rPr lang="en-US" sz="1200" b="1" dirty="0" smtClean="0">
                <a:solidFill>
                  <a:srgbClr val="FF5050"/>
                </a:solidFill>
                <a:latin typeface="Times New Roman" panose="02020603050405020304" pitchFamily="18" charset="0"/>
                <a:cs typeface="Times New Roman" panose="02020603050405020304" pitchFamily="18" charset="0"/>
              </a:rPr>
              <a:t> </a:t>
            </a:r>
            <a:r>
              <a:rPr lang="en-US" sz="1200" b="1" dirty="0" err="1" smtClean="0">
                <a:solidFill>
                  <a:srgbClr val="FF5050"/>
                </a:solidFill>
                <a:latin typeface="Times New Roman" panose="02020603050405020304" pitchFamily="18" charset="0"/>
                <a:cs typeface="Times New Roman" panose="02020603050405020304" pitchFamily="18" charset="0"/>
              </a:rPr>
              <a:t>quyền</a:t>
            </a:r>
            <a:r>
              <a:rPr lang="en-US" sz="1200" b="1" dirty="0" smtClean="0">
                <a:solidFill>
                  <a:srgbClr val="FF5050"/>
                </a:solidFill>
                <a:latin typeface="Times New Roman" panose="02020603050405020304" pitchFamily="18" charset="0"/>
                <a:cs typeface="Times New Roman" panose="02020603050405020304" pitchFamily="18" charset="0"/>
              </a:rPr>
              <a:t> UBND</a:t>
            </a:r>
            <a:endParaRPr lang="en-US" sz="1200" dirty="0">
              <a:solidFill>
                <a:srgbClr val="7030A0"/>
              </a:solidFill>
              <a:latin typeface="Times New Roman" panose="02020603050405020304" pitchFamily="18" charset="0"/>
              <a:cs typeface="Times New Roman" panose="02020603050405020304" pitchFamily="18" charset="0"/>
            </a:endParaRPr>
          </a:p>
        </p:txBody>
      </p:sp>
      <p:sp>
        <p:nvSpPr>
          <p:cNvPr id="60" name="Rectangle 59"/>
          <p:cNvSpPr/>
          <p:nvPr/>
        </p:nvSpPr>
        <p:spPr>
          <a:xfrm>
            <a:off x="4532154" y="3621073"/>
            <a:ext cx="1248163"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err="1" smtClean="0">
                <a:solidFill>
                  <a:srgbClr val="7030A0"/>
                </a:solidFill>
                <a:latin typeface="Times New Roman" panose="02020603050405020304" pitchFamily="18" charset="0"/>
                <a:cs typeface="Times New Roman" panose="02020603050405020304" pitchFamily="18" charset="0"/>
              </a:rPr>
              <a:t>Bộ</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Xây</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dựng</a:t>
            </a:r>
            <a:endParaRPr lang="en-US" dirty="0">
              <a:solidFill>
                <a:srgbClr val="7030A0"/>
              </a:solidFill>
              <a:latin typeface="Times New Roman" panose="02020603050405020304" pitchFamily="18" charset="0"/>
              <a:cs typeface="Times New Roman" panose="02020603050405020304" pitchFamily="18" charset="0"/>
            </a:endParaRPr>
          </a:p>
        </p:txBody>
      </p:sp>
      <p:cxnSp>
        <p:nvCxnSpPr>
          <p:cNvPr id="61" name="Straight Arrow Connector 60"/>
          <p:cNvCxnSpPr>
            <a:stCxn id="54" idx="3"/>
            <a:endCxn id="60" idx="1"/>
          </p:cNvCxnSpPr>
          <p:nvPr/>
        </p:nvCxnSpPr>
        <p:spPr>
          <a:xfrm>
            <a:off x="3667691" y="3758552"/>
            <a:ext cx="864463" cy="164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2" name="Rectangle 61"/>
          <p:cNvSpPr/>
          <p:nvPr/>
        </p:nvSpPr>
        <p:spPr>
          <a:xfrm>
            <a:off x="2128133" y="3962700"/>
            <a:ext cx="443950" cy="461665"/>
          </a:xfrm>
          <a:prstGeom prst="rect">
            <a:avLst/>
          </a:prstGeom>
        </p:spPr>
        <p:txBody>
          <a:bodyPr wrap="square">
            <a:spAutoFit/>
          </a:bodyPr>
          <a:lstStyle/>
          <a:p>
            <a:pPr algn="just"/>
            <a:r>
              <a:rPr lang="en-US" sz="1200" dirty="0" err="1" smtClean="0">
                <a:solidFill>
                  <a:srgbClr val="7030A0"/>
                </a:solidFill>
                <a:latin typeface="Times New Roman" panose="02020603050405020304" pitchFamily="18" charset="0"/>
                <a:cs typeface="Times New Roman" panose="02020603050405020304" pitchFamily="18" charset="0"/>
              </a:rPr>
              <a:t>Gửi</a:t>
            </a:r>
            <a:r>
              <a:rPr lang="en-US" sz="1200" dirty="0" smtClean="0">
                <a:solidFill>
                  <a:srgbClr val="7030A0"/>
                </a:solidFill>
                <a:latin typeface="Times New Roman" panose="02020603050405020304" pitchFamily="18" charset="0"/>
                <a:cs typeface="Times New Roman" panose="02020603050405020304" pitchFamily="18" charset="0"/>
              </a:rPr>
              <a:t> HS</a:t>
            </a:r>
            <a:endParaRPr lang="en-US" sz="1200" dirty="0">
              <a:solidFill>
                <a:srgbClr val="7030A0"/>
              </a:solidFill>
              <a:latin typeface="Times New Roman" panose="02020603050405020304" pitchFamily="18" charset="0"/>
              <a:cs typeface="Times New Roman" panose="02020603050405020304" pitchFamily="18" charset="0"/>
            </a:endParaRPr>
          </a:p>
        </p:txBody>
      </p:sp>
      <p:sp>
        <p:nvSpPr>
          <p:cNvPr id="63" name="Rectangle 62"/>
          <p:cNvSpPr/>
          <p:nvPr/>
        </p:nvSpPr>
        <p:spPr>
          <a:xfrm>
            <a:off x="3728902" y="3509094"/>
            <a:ext cx="742040" cy="276999"/>
          </a:xfrm>
          <a:prstGeom prst="rect">
            <a:avLst/>
          </a:prstGeom>
        </p:spPr>
        <p:txBody>
          <a:bodyPr wrap="square">
            <a:spAutoFit/>
          </a:bodyPr>
          <a:lstStyle/>
          <a:p>
            <a:pPr algn="just"/>
            <a:r>
              <a:rPr lang="en-US" sz="1200" dirty="0" err="1" smtClean="0">
                <a:solidFill>
                  <a:srgbClr val="7030A0"/>
                </a:solidFill>
                <a:latin typeface="Times New Roman" panose="02020603050405020304" pitchFamily="18" charset="0"/>
                <a:cs typeface="Times New Roman" panose="02020603050405020304" pitchFamily="18" charset="0"/>
              </a:rPr>
              <a:t>Đề</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nghị</a:t>
            </a:r>
            <a:endParaRPr lang="en-US" sz="1200" dirty="0">
              <a:solidFill>
                <a:srgbClr val="7030A0"/>
              </a:solidFill>
              <a:latin typeface="Times New Roman" panose="02020603050405020304" pitchFamily="18" charset="0"/>
              <a:cs typeface="Times New Roman" panose="02020603050405020304" pitchFamily="18" charset="0"/>
            </a:endParaRPr>
          </a:p>
        </p:txBody>
      </p:sp>
      <p:cxnSp>
        <p:nvCxnSpPr>
          <p:cNvPr id="64" name="Straight Arrow Connector 63"/>
          <p:cNvCxnSpPr>
            <a:endCxn id="65" idx="1"/>
          </p:cNvCxnSpPr>
          <p:nvPr/>
        </p:nvCxnSpPr>
        <p:spPr>
          <a:xfrm>
            <a:off x="5780317" y="3760473"/>
            <a:ext cx="1674096" cy="62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Rectangle 64"/>
          <p:cNvSpPr/>
          <p:nvPr/>
        </p:nvSpPr>
        <p:spPr>
          <a:xfrm>
            <a:off x="7454413" y="3628257"/>
            <a:ext cx="1136215" cy="276999"/>
          </a:xfrm>
          <a:prstGeom prst="rect">
            <a:avLst/>
          </a:prstGeom>
        </p:spPr>
        <p:txBody>
          <a:bodyPr wrap="square">
            <a:spAutoFit/>
          </a:bodyPr>
          <a:lstStyle/>
          <a:p>
            <a:pPr algn="just"/>
            <a:r>
              <a:rPr lang="en-US" sz="1200" b="1" dirty="0" err="1" smtClean="0">
                <a:solidFill>
                  <a:srgbClr val="FF0000"/>
                </a:solidFill>
                <a:latin typeface="Times New Roman" panose="02020603050405020304" pitchFamily="18" charset="0"/>
                <a:cs typeface="Times New Roman" panose="02020603050405020304" pitchFamily="18" charset="0"/>
              </a:rPr>
              <a:t>Chấp</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thuận</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66" name="Rectangle 65"/>
          <p:cNvSpPr/>
          <p:nvPr/>
        </p:nvSpPr>
        <p:spPr>
          <a:xfrm>
            <a:off x="5841529" y="3722722"/>
            <a:ext cx="1657027" cy="461665"/>
          </a:xfrm>
          <a:prstGeom prst="rect">
            <a:avLst/>
          </a:prstGeom>
        </p:spPr>
        <p:txBody>
          <a:bodyPr wrap="square">
            <a:spAutoFit/>
          </a:bodyPr>
          <a:lstStyle/>
          <a:p>
            <a:pPr algn="just"/>
            <a:r>
              <a:rPr lang="en-US" sz="1200" dirty="0" err="1" smtClean="0">
                <a:solidFill>
                  <a:srgbClr val="7030A0"/>
                </a:solidFill>
                <a:latin typeface="Times New Roman" panose="02020603050405020304" pitchFamily="18" charset="0"/>
                <a:cs typeface="Times New Roman" panose="02020603050405020304" pitchFamily="18" charset="0"/>
              </a:rPr>
              <a:t>Gửi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lấy</a:t>
            </a:r>
            <a:r>
              <a:rPr lang="en-US" sz="1200" dirty="0" smtClean="0">
                <a:solidFill>
                  <a:srgbClr val="7030A0"/>
                </a:solidFill>
                <a:latin typeface="Times New Roman" panose="02020603050405020304" pitchFamily="18" charset="0"/>
                <a:cs typeface="Times New Roman" panose="02020603050405020304" pitchFamily="18" charset="0"/>
              </a:rPr>
              <a:t> ý </a:t>
            </a:r>
            <a:r>
              <a:rPr lang="en-US" sz="1200" dirty="0" err="1" smtClean="0">
                <a:solidFill>
                  <a:srgbClr val="7030A0"/>
                </a:solidFill>
                <a:latin typeface="Times New Roman" panose="02020603050405020304" pitchFamily="18" charset="0"/>
                <a:cs typeface="Times New Roman" panose="02020603050405020304" pitchFamily="18" charset="0"/>
              </a:rPr>
              <a:t>kiến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cơ</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quan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liên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quan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nếu</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cần</a:t>
            </a:r>
            <a:r>
              <a:rPr lang="en-US" sz="1200" dirty="0" smtClean="0">
                <a:solidFill>
                  <a:srgbClr val="7030A0"/>
                </a:solidFill>
                <a:latin typeface="Times New Roman" panose="02020603050405020304" pitchFamily="18" charset="0"/>
                <a:cs typeface="Times New Roman" panose="02020603050405020304" pitchFamily="18" charset="0"/>
              </a:rPr>
              <a:t>)</a:t>
            </a:r>
            <a:endParaRPr lang="en-US" sz="1200" dirty="0">
              <a:solidFill>
                <a:srgbClr val="7030A0"/>
              </a:solidFill>
              <a:latin typeface="Times New Roman" panose="02020603050405020304" pitchFamily="18" charset="0"/>
              <a:cs typeface="Times New Roman" panose="02020603050405020304" pitchFamily="18" charset="0"/>
            </a:endParaRPr>
          </a:p>
        </p:txBody>
      </p:sp>
      <p:sp>
        <p:nvSpPr>
          <p:cNvPr id="67" name="Rectangle 66"/>
          <p:cNvSpPr/>
          <p:nvPr/>
        </p:nvSpPr>
        <p:spPr>
          <a:xfrm>
            <a:off x="4532154" y="4266173"/>
            <a:ext cx="1248163" cy="307777"/>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smtClean="0">
                <a:solidFill>
                  <a:srgbClr val="7030A0"/>
                </a:solidFill>
                <a:latin typeface="Times New Roman" panose="02020603050405020304" pitchFamily="18" charset="0"/>
                <a:cs typeface="Times New Roman" panose="02020603050405020304" pitchFamily="18" charset="0"/>
              </a:rPr>
              <a:t>UBND </a:t>
            </a:r>
            <a:r>
              <a:rPr lang="en-US" dirty="0" err="1" smtClean="0">
                <a:solidFill>
                  <a:srgbClr val="7030A0"/>
                </a:solidFill>
                <a:latin typeface="Times New Roman" panose="02020603050405020304" pitchFamily="18" charset="0"/>
                <a:cs typeface="Times New Roman" panose="02020603050405020304" pitchFamily="18" charset="0"/>
              </a:rPr>
              <a:t>tỉnh</a:t>
            </a:r>
            <a:endParaRPr lang="en-US" dirty="0">
              <a:solidFill>
                <a:srgbClr val="7030A0"/>
              </a:solidFill>
              <a:latin typeface="Times New Roman" panose="02020603050405020304" pitchFamily="18" charset="0"/>
              <a:cs typeface="Times New Roman" panose="02020603050405020304" pitchFamily="18" charset="0"/>
            </a:endParaRPr>
          </a:p>
        </p:txBody>
      </p:sp>
      <p:cxnSp>
        <p:nvCxnSpPr>
          <p:cNvPr id="68" name="Straight Arrow Connector 67"/>
          <p:cNvCxnSpPr>
            <a:stCxn id="55" idx="3"/>
            <a:endCxn id="67" idx="1"/>
          </p:cNvCxnSpPr>
          <p:nvPr/>
        </p:nvCxnSpPr>
        <p:spPr>
          <a:xfrm flipV="1">
            <a:off x="3943129" y="4420062"/>
            <a:ext cx="589025" cy="58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9" name="Rectangle 68"/>
          <p:cNvSpPr/>
          <p:nvPr/>
        </p:nvSpPr>
        <p:spPr>
          <a:xfrm>
            <a:off x="3915245" y="4164342"/>
            <a:ext cx="742040" cy="276999"/>
          </a:xfrm>
          <a:prstGeom prst="rect">
            <a:avLst/>
          </a:prstGeom>
        </p:spPr>
        <p:txBody>
          <a:bodyPr wrap="square">
            <a:spAutoFit/>
          </a:bodyPr>
          <a:lstStyle/>
          <a:p>
            <a:pPr algn="just"/>
            <a:r>
              <a:rPr lang="en-US" sz="1200" dirty="0" err="1" smtClean="0">
                <a:solidFill>
                  <a:srgbClr val="7030A0"/>
                </a:solidFill>
                <a:latin typeface="Times New Roman" panose="02020603050405020304" pitchFamily="18" charset="0"/>
                <a:cs typeface="Times New Roman" panose="02020603050405020304" pitchFamily="18" charset="0"/>
              </a:rPr>
              <a:t>Báo</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cáo</a:t>
            </a:r>
            <a:endParaRPr lang="en-US" sz="1200" dirty="0">
              <a:solidFill>
                <a:srgbClr val="7030A0"/>
              </a:solidFill>
              <a:latin typeface="Times New Roman" panose="02020603050405020304" pitchFamily="18" charset="0"/>
              <a:cs typeface="Times New Roman" panose="02020603050405020304" pitchFamily="18" charset="0"/>
            </a:endParaRPr>
          </a:p>
        </p:txBody>
      </p:sp>
      <p:sp>
        <p:nvSpPr>
          <p:cNvPr id="70" name="Rectangle 69"/>
          <p:cNvSpPr/>
          <p:nvPr/>
        </p:nvSpPr>
        <p:spPr>
          <a:xfrm>
            <a:off x="7454413" y="4266173"/>
            <a:ext cx="1136215" cy="276999"/>
          </a:xfrm>
          <a:prstGeom prst="rect">
            <a:avLst/>
          </a:prstGeom>
        </p:spPr>
        <p:txBody>
          <a:bodyPr wrap="square">
            <a:spAutoFit/>
          </a:bodyPr>
          <a:lstStyle/>
          <a:p>
            <a:pPr algn="just"/>
            <a:r>
              <a:rPr lang="en-US" sz="1200" b="1" dirty="0" err="1" smtClean="0">
                <a:solidFill>
                  <a:srgbClr val="FF0000"/>
                </a:solidFill>
                <a:latin typeface="Times New Roman" panose="02020603050405020304" pitchFamily="18" charset="0"/>
                <a:cs typeface="Times New Roman" panose="02020603050405020304" pitchFamily="18" charset="0"/>
              </a:rPr>
              <a:t>Chấp</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thuận</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72" name="Rectangle 71"/>
          <p:cNvSpPr/>
          <p:nvPr/>
        </p:nvSpPr>
        <p:spPr>
          <a:xfrm>
            <a:off x="5910838" y="4420061"/>
            <a:ext cx="1518408" cy="276999"/>
          </a:xfrm>
          <a:prstGeom prst="rect">
            <a:avLst/>
          </a:prstGeom>
        </p:spPr>
        <p:txBody>
          <a:bodyPr wrap="square">
            <a:spAutoFit/>
          </a:bodyPr>
          <a:lstStyle/>
          <a:p>
            <a:pPr algn="just"/>
            <a:r>
              <a:rPr lang="en-US" sz="1200" dirty="0" err="1" smtClean="0">
                <a:solidFill>
                  <a:srgbClr val="7030A0"/>
                </a:solidFill>
                <a:latin typeface="Times New Roman" panose="02020603050405020304" pitchFamily="18" charset="0"/>
                <a:cs typeface="Times New Roman" panose="02020603050405020304" pitchFamily="18" charset="0"/>
              </a:rPr>
              <a:t>Xem</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xét</a:t>
            </a:r>
            <a:r>
              <a:rPr lang="en-US" sz="1200" dirty="0" smtClean="0">
                <a:solidFill>
                  <a:srgbClr val="7030A0"/>
                </a:solidFill>
                <a:latin typeface="Times New Roman" panose="02020603050405020304" pitchFamily="18" charset="0"/>
                <a:cs typeface="Times New Roman" panose="02020603050405020304" pitchFamily="18" charset="0"/>
              </a:rPr>
              <a:t> (30 </a:t>
            </a:r>
            <a:r>
              <a:rPr lang="en-US" sz="1200" dirty="0" err="1" smtClean="0">
                <a:solidFill>
                  <a:srgbClr val="7030A0"/>
                </a:solidFill>
                <a:latin typeface="Times New Roman" panose="02020603050405020304" pitchFamily="18" charset="0"/>
                <a:cs typeface="Times New Roman" panose="02020603050405020304" pitchFamily="18" charset="0"/>
              </a:rPr>
              <a:t>ngày</a:t>
            </a:r>
            <a:r>
              <a:rPr lang="en-US" sz="1200" dirty="0" smtClean="0">
                <a:solidFill>
                  <a:srgbClr val="7030A0"/>
                </a:solidFill>
                <a:latin typeface="Times New Roman" panose="02020603050405020304" pitchFamily="18" charset="0"/>
                <a:cs typeface="Times New Roman" panose="02020603050405020304" pitchFamily="18" charset="0"/>
              </a:rPr>
              <a:t>)</a:t>
            </a:r>
            <a:endParaRPr lang="en-US" sz="1200" dirty="0">
              <a:solidFill>
                <a:srgbClr val="7030A0"/>
              </a:solidFill>
              <a:latin typeface="Times New Roman" panose="02020603050405020304" pitchFamily="18" charset="0"/>
              <a:cs typeface="Times New Roman" panose="02020603050405020304" pitchFamily="18" charset="0"/>
            </a:endParaRPr>
          </a:p>
        </p:txBody>
      </p:sp>
      <p:cxnSp>
        <p:nvCxnSpPr>
          <p:cNvPr id="73" name="Straight Arrow Connector 72"/>
          <p:cNvCxnSpPr>
            <a:stCxn id="67" idx="3"/>
            <a:endCxn id="70" idx="1"/>
          </p:cNvCxnSpPr>
          <p:nvPr/>
        </p:nvCxnSpPr>
        <p:spPr>
          <a:xfrm flipV="1">
            <a:off x="5780317" y="4404673"/>
            <a:ext cx="1674096" cy="15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4" name="Rectangle 73"/>
          <p:cNvSpPr/>
          <p:nvPr/>
        </p:nvSpPr>
        <p:spPr>
          <a:xfrm>
            <a:off x="2023839" y="3139716"/>
            <a:ext cx="5002792" cy="276999"/>
          </a:xfrm>
          <a:prstGeom prst="rect">
            <a:avLst/>
          </a:prstGeom>
        </p:spPr>
        <p:txBody>
          <a:bodyPr wrap="square">
            <a:spAutoFit/>
          </a:bodyPr>
          <a:lstStyle/>
          <a:p>
            <a:pPr algn="ctr"/>
            <a:r>
              <a:rPr lang="en-US" sz="1200" b="1" dirty="0" smtClean="0">
                <a:solidFill>
                  <a:srgbClr val="FF0000"/>
                </a:solidFill>
                <a:latin typeface="Times New Roman" panose="02020603050405020304" pitchFamily="18" charset="0"/>
                <a:cs typeface="Times New Roman" panose="02020603050405020304" pitchFamily="18" charset="0"/>
              </a:rPr>
              <a:t>TRÌNH TỰ, THỦ TỤC CHUYỂN ĐỔI CÔNG NĂNG NHÀ Ở</a:t>
            </a:r>
            <a:r>
              <a:rPr lang="en-US" sz="1200" b="1" dirty="0" smtClean="0">
                <a:solidFill>
                  <a:srgbClr val="7030A0"/>
                </a:solidFill>
                <a:latin typeface="Times New Roman" panose="02020603050405020304" pitchFamily="18" charset="0"/>
                <a:cs typeface="Times New Roman" panose="02020603050405020304" pitchFamily="18" charset="0"/>
              </a:rPr>
              <a:t> </a:t>
            </a:r>
            <a:endParaRPr lang="en-US" sz="1200" b="1" dirty="0">
              <a:solidFill>
                <a:srgbClr val="7030A0"/>
              </a:solidFill>
            </a:endParaRPr>
          </a:p>
        </p:txBody>
      </p:sp>
      <p:sp>
        <p:nvSpPr>
          <p:cNvPr id="90" name="Rectangle 89"/>
          <p:cNvSpPr/>
          <p:nvPr/>
        </p:nvSpPr>
        <p:spPr>
          <a:xfrm>
            <a:off x="2022369" y="1110384"/>
            <a:ext cx="5441285" cy="276999"/>
          </a:xfrm>
          <a:prstGeom prst="rect">
            <a:avLst/>
          </a:prstGeom>
        </p:spPr>
        <p:txBody>
          <a:bodyPr wrap="square">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THẨM QUYỀN </a:t>
            </a:r>
            <a:r>
              <a:rPr lang="en-US" sz="1200" b="1" dirty="0" smtClean="0">
                <a:solidFill>
                  <a:srgbClr val="FF0000"/>
                </a:solidFill>
                <a:latin typeface="Times New Roman" panose="02020603050405020304" pitchFamily="18" charset="0"/>
                <a:cs typeface="Times New Roman" panose="02020603050405020304" pitchFamily="18" charset="0"/>
              </a:rPr>
              <a:t>CHẤP THUẬN CHUYỂN </a:t>
            </a:r>
            <a:r>
              <a:rPr lang="en-US" sz="1200" b="1" dirty="0">
                <a:solidFill>
                  <a:srgbClr val="FF0000"/>
                </a:solidFill>
                <a:latin typeface="Times New Roman" panose="02020603050405020304" pitchFamily="18" charset="0"/>
                <a:cs typeface="Times New Roman" panose="02020603050405020304" pitchFamily="18" charset="0"/>
              </a:rPr>
              <a:t>ĐỔI CÔNG NĂNG </a:t>
            </a:r>
            <a:r>
              <a:rPr lang="en-US" sz="1200" b="1" dirty="0" smtClean="0">
                <a:solidFill>
                  <a:srgbClr val="FF0000"/>
                </a:solidFill>
                <a:latin typeface="Times New Roman" panose="02020603050405020304" pitchFamily="18" charset="0"/>
                <a:cs typeface="Times New Roman" panose="02020603050405020304" pitchFamily="18" charset="0"/>
              </a:rPr>
              <a:t>NHÀ Ở </a:t>
            </a:r>
            <a:endParaRPr lang="en-US" sz="1200" b="1" dirty="0">
              <a:solidFill>
                <a:srgbClr val="7030A0"/>
              </a:solidFill>
            </a:endParaRPr>
          </a:p>
        </p:txBody>
      </p:sp>
    </p:spTree>
    <p:extLst>
      <p:ext uri="{BB962C8B-B14F-4D97-AF65-F5344CB8AC3E}">
        <p14:creationId xmlns:p14="http://schemas.microsoft.com/office/powerpoint/2010/main" val="10416747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89692" y="12031"/>
            <a:ext cx="9459866"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08</a:t>
            </a:r>
            <a:r>
              <a:rPr lang="en-US" sz="1800" dirty="0" smtClean="0">
                <a:solidFill>
                  <a:srgbClr val="ED2727"/>
                </a:solidFill>
                <a:latin typeface="Times New Roman" panose="02020603050405020304" pitchFamily="18" charset="0"/>
                <a:cs typeface="Times New Roman" panose="02020603050405020304" pitchFamily="18" charset="0"/>
              </a:rPr>
              <a:t>. </a:t>
            </a:r>
            <a:r>
              <a:rPr lang="en" sz="1800" dirty="0" smtClean="0">
                <a:solidFill>
                  <a:srgbClr val="ED2727"/>
                </a:solidFill>
                <a:latin typeface="Times New Roman" panose="02020603050405020304" pitchFamily="18" charset="0"/>
                <a:cs typeface="Times New Roman" panose="02020603050405020304" pitchFamily="18" charset="0"/>
              </a:rPr>
              <a:t>QUẢN LÝ, SỬ DỤNG NHÀ Ở</a:t>
            </a:r>
            <a:endParaRPr sz="1800" dirty="0">
              <a:solidFill>
                <a:srgbClr val="ED2727"/>
              </a:solidFill>
            </a:endParaRPr>
          </a:p>
        </p:txBody>
      </p:sp>
      <p:sp>
        <p:nvSpPr>
          <p:cNvPr id="7" name="Rectangle 6"/>
          <p:cNvSpPr/>
          <p:nvPr/>
        </p:nvSpPr>
        <p:spPr>
          <a:xfrm>
            <a:off x="393615" y="454236"/>
            <a:ext cx="8372638" cy="738664"/>
          </a:xfrm>
          <a:prstGeom prst="rect">
            <a:avLst/>
          </a:prstGeom>
        </p:spPr>
        <p:txBody>
          <a:bodyPr wrap="square">
            <a:spAutoFit/>
          </a:bodyPr>
          <a:lstStyle/>
          <a:p>
            <a:pPr algn="just"/>
            <a:r>
              <a:rPr lang="en-US" b="1" dirty="0" smtClean="0">
                <a:solidFill>
                  <a:srgbClr val="C00000"/>
                </a:solidFill>
                <a:latin typeface="Times New Roman" panose="02020603050405020304" pitchFamily="18" charset="0"/>
                <a:cs typeface="Times New Roman" panose="02020603050405020304" pitchFamily="18" charset="0"/>
              </a:rPr>
              <a:t>5. QUẢN LÝ, SỬ DỤNG NHÀ Ở THUỘC TÀI SẢN CÔNG </a:t>
            </a:r>
            <a:r>
              <a:rPr lang="en-US" dirty="0" smtClean="0">
                <a:solidFill>
                  <a:srgbClr val="C00000"/>
                </a:solidFill>
                <a:latin typeface="Times New Roman" panose="02020603050405020304" pitchFamily="18" charset="0"/>
                <a:cs typeface="Times New Roman" panose="02020603050405020304" pitchFamily="18" charset="0"/>
              </a:rPr>
              <a:t>(</a:t>
            </a:r>
            <a:r>
              <a:rPr lang="en-US" dirty="0" err="1" smtClean="0">
                <a:solidFill>
                  <a:srgbClr val="C00000"/>
                </a:solidFill>
                <a:latin typeface="Times New Roman" panose="02020603050405020304" pitchFamily="18" charset="0"/>
                <a:cs typeface="Times New Roman" panose="02020603050405020304" pitchFamily="18" charset="0"/>
              </a:rPr>
              <a:t>Điều</a:t>
            </a:r>
            <a:r>
              <a:rPr lang="en-US" dirty="0" smtClean="0">
                <a:solidFill>
                  <a:srgbClr val="C00000"/>
                </a:solidFill>
                <a:latin typeface="Times New Roman" panose="02020603050405020304" pitchFamily="18" charset="0"/>
                <a:cs typeface="Times New Roman" panose="02020603050405020304" pitchFamily="18" charset="0"/>
              </a:rPr>
              <a:t> 125-127)</a:t>
            </a:r>
          </a:p>
          <a:p>
            <a:pPr algn="just"/>
            <a:r>
              <a:rPr lang="en-US" dirty="0" err="1" smtClean="0">
                <a:solidFill>
                  <a:schemeClr val="accent6">
                    <a:lumMod val="75000"/>
                  </a:schemeClr>
                </a:solidFill>
                <a:latin typeface="Times New Roman" panose="02020603050405020304" pitchFamily="18" charset="0"/>
                <a:cs typeface="Times New Roman" panose="02020603050405020304" pitchFamily="18" charset="0"/>
              </a:rPr>
              <a:t>Kế</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thừa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của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Luật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ở 2014 </a:t>
            </a:r>
            <a:r>
              <a:rPr lang="en-US" dirty="0" err="1">
                <a:solidFill>
                  <a:schemeClr val="accent6">
                    <a:lumMod val="75000"/>
                  </a:schemeClr>
                </a:solidFill>
                <a:latin typeface="Times New Roman" panose="02020603050405020304" pitchFamily="18" charset="0"/>
                <a:cs typeface="Times New Roman" panose="02020603050405020304" pitchFamily="18" charset="0"/>
              </a:rPr>
              <a:t>về</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quản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lý</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sử</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dụng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thuộc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SH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nước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trước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đây</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về</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đối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tượng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kiện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thuê</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thuê</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mua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việc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cưỡng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chế</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hồi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thuộc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tài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sản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công</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2" name="Rectangle 1"/>
          <p:cNvSpPr/>
          <p:nvPr/>
        </p:nvSpPr>
        <p:spPr>
          <a:xfrm>
            <a:off x="0" y="1192900"/>
            <a:ext cx="5385770" cy="307392"/>
          </a:xfrm>
          <a:prstGeom prst="rect">
            <a:avLst/>
          </a:prstGeom>
        </p:spPr>
        <p:txBody>
          <a:bodyPr wrap="none">
            <a:spAutoFit/>
          </a:bodyPr>
          <a:lstStyle/>
          <a:p>
            <a:pPr indent="450215" algn="just">
              <a:lnSpc>
                <a:spcPct val="107000"/>
              </a:lnSpc>
              <a:spcBef>
                <a:spcPts val="200"/>
              </a:spcBef>
              <a:spcAft>
                <a:spcPts val="600"/>
              </a:spcAft>
            </a:pPr>
            <a:r>
              <a:rPr lang="en-US" b="1" dirty="0" smtClean="0">
                <a:solidFill>
                  <a:schemeClr val="accent6">
                    <a:lumMod val="75000"/>
                  </a:schemeClr>
                </a:solidFill>
                <a:latin typeface="Times New Roman" panose="02020603050405020304" pitchFamily="18" charset="0"/>
                <a:cs typeface="Times New Roman" panose="02020603050405020304" pitchFamily="18" charset="0"/>
              </a:rPr>
              <a:t>5.1. </a:t>
            </a:r>
            <a:r>
              <a:rPr lang="vi-VN" b="1" dirty="0" smtClean="0">
                <a:solidFill>
                  <a:schemeClr val="accent6">
                    <a:lumMod val="75000"/>
                  </a:schemeClr>
                </a:solidFill>
                <a:latin typeface="Times New Roman" panose="02020603050405020304" pitchFamily="18" charset="0"/>
                <a:cs typeface="Times New Roman" panose="02020603050405020304" pitchFamily="18" charset="0"/>
              </a:rPr>
              <a:t>Việc </a:t>
            </a:r>
            <a:r>
              <a:rPr lang="vi-VN" b="1" dirty="0">
                <a:solidFill>
                  <a:schemeClr val="accent6">
                    <a:lumMod val="75000"/>
                  </a:schemeClr>
                </a:solidFill>
                <a:latin typeface="Times New Roman" panose="02020603050405020304" pitchFamily="18" charset="0"/>
                <a:cs typeface="Times New Roman" panose="02020603050405020304" pitchFamily="18" charset="0"/>
              </a:rPr>
              <a:t>quản lý, sử dụng nhà ở thuộc tài sản </a:t>
            </a:r>
            <a:r>
              <a:rPr lang="vi-VN" b="1" dirty="0" smtClean="0">
                <a:solidFill>
                  <a:schemeClr val="accent6">
                    <a:lumMod val="75000"/>
                  </a:schemeClr>
                </a:solidFill>
                <a:latin typeface="Times New Roman" panose="02020603050405020304" pitchFamily="18" charset="0"/>
                <a:cs typeface="Times New Roman" panose="02020603050405020304" pitchFamily="18" charset="0"/>
              </a:rPr>
              <a:t>công</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125)</a:t>
            </a:r>
            <a:r>
              <a:rPr lang="vi-VN" dirty="0" smtClean="0">
                <a:solidFill>
                  <a:schemeClr val="accent6">
                    <a:lumMod val="75000"/>
                  </a:schemeClr>
                </a:solidFill>
                <a:latin typeface="Times New Roman" panose="02020603050405020304" pitchFamily="18" charset="0"/>
                <a:cs typeface="Times New Roman" panose="02020603050405020304" pitchFamily="18" charset="0"/>
              </a:rPr>
              <a:t> </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435893" y="1500292"/>
            <a:ext cx="8288081" cy="579646"/>
          </a:xfrm>
          <a:prstGeom prst="rect">
            <a:avLst/>
          </a:prstGeom>
        </p:spPr>
        <p:txBody>
          <a:bodyPr wrap="square">
            <a:spAutoFit/>
          </a:bodyPr>
          <a:lstStyle/>
          <a:p>
            <a:pPr algn="just">
              <a:lnSpc>
                <a:spcPts val="1850"/>
              </a:lnSpc>
              <a:spcBef>
                <a:spcPts val="600"/>
              </a:spcBef>
              <a:spcAft>
                <a:spcPts val="600"/>
              </a:spcAft>
            </a:pPr>
            <a:r>
              <a:rPr lang="en-US" sz="1200" dirty="0" smtClean="0">
                <a:solidFill>
                  <a:srgbClr val="FF0000"/>
                </a:solidFill>
                <a:latin typeface="Times New Roman" panose="02020603050405020304" pitchFamily="18" charset="0"/>
                <a:cs typeface="Times New Roman" panose="02020603050405020304" pitchFamily="18" charset="0"/>
              </a:rPr>
              <a:t>1.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P</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hải </a:t>
            </a:r>
            <a:r>
              <a:rPr lang="vi-VN" sz="1200" dirty="0">
                <a:solidFill>
                  <a:schemeClr val="accent6">
                    <a:lumMod val="75000"/>
                  </a:schemeClr>
                </a:solidFill>
                <a:latin typeface="Times New Roman" panose="02020603050405020304" pitchFamily="18" charset="0"/>
                <a:cs typeface="Times New Roman" panose="02020603050405020304" pitchFamily="18" charset="0"/>
              </a:rPr>
              <a:t>được sử dụng đúng mục đích, có hiệu quả, tránh thất thoát, lãng phí</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 đúng </a:t>
            </a:r>
            <a:r>
              <a:rPr lang="vi-VN" sz="1200" dirty="0">
                <a:solidFill>
                  <a:schemeClr val="accent6">
                    <a:lumMod val="75000"/>
                  </a:schemeClr>
                </a:solidFill>
                <a:latin typeface="Times New Roman" panose="02020603050405020304" pitchFamily="18" charset="0"/>
                <a:cs typeface="Times New Roman" panose="02020603050405020304" pitchFamily="18" charset="0"/>
              </a:rPr>
              <a:t>đối tượng, đủ điều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kiện. </a:t>
            </a:r>
            <a:r>
              <a:rPr lang="vi-VN" sz="1200" dirty="0">
                <a:solidFill>
                  <a:schemeClr val="accent6">
                    <a:lumMod val="75000"/>
                  </a:schemeClr>
                </a:solidFill>
                <a:latin typeface="Times New Roman" panose="02020603050405020304" pitchFamily="18" charset="0"/>
                <a:cs typeface="Times New Roman" panose="02020603050405020304" pitchFamily="18" charset="0"/>
              </a:rPr>
              <a:t>Tiền bán, cho thuê mua nhà ở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phải </a:t>
            </a:r>
            <a:r>
              <a:rPr lang="vi-VN" sz="1200" dirty="0">
                <a:solidFill>
                  <a:schemeClr val="accent6">
                    <a:lumMod val="75000"/>
                  </a:schemeClr>
                </a:solidFill>
                <a:latin typeface="Times New Roman" panose="02020603050405020304" pitchFamily="18" charset="0"/>
                <a:cs typeface="Times New Roman" panose="02020603050405020304" pitchFamily="18" charset="0"/>
              </a:rPr>
              <a:t>được bố trí trong dự toán chi ngân sách dùng để đầu tư xây dựng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NOXH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thuộc </a:t>
            </a:r>
            <a:r>
              <a:rPr lang="vi-VN" sz="1200" dirty="0">
                <a:solidFill>
                  <a:schemeClr val="accent6">
                    <a:lumMod val="75000"/>
                  </a:schemeClr>
                </a:solidFill>
                <a:latin typeface="Times New Roman" panose="02020603050405020304" pitchFamily="18" charset="0"/>
                <a:cs typeface="Times New Roman" panose="02020603050405020304" pitchFamily="18" charset="0"/>
              </a:rPr>
              <a:t>tài sản công. </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p:cNvSpPr/>
          <p:nvPr/>
        </p:nvSpPr>
        <p:spPr>
          <a:xfrm>
            <a:off x="435893" y="2030629"/>
            <a:ext cx="8397714" cy="1066959"/>
          </a:xfrm>
          <a:prstGeom prst="rect">
            <a:avLst/>
          </a:prstGeom>
        </p:spPr>
        <p:txBody>
          <a:bodyPr wrap="square">
            <a:spAutoFit/>
          </a:bodyPr>
          <a:lstStyle/>
          <a:p>
            <a:pPr algn="just">
              <a:lnSpc>
                <a:spcPts val="1850"/>
              </a:lnSpc>
              <a:spcBef>
                <a:spcPts val="600"/>
              </a:spcBef>
              <a:spcAft>
                <a:spcPts val="600"/>
              </a:spcAft>
            </a:pPr>
            <a:r>
              <a:rPr lang="en-US" sz="1200" dirty="0">
                <a:solidFill>
                  <a:srgbClr val="FF0000"/>
                </a:solidFill>
                <a:latin typeface="Times New Roman" panose="02020603050405020304" pitchFamily="18" charset="0"/>
                <a:cs typeface="Times New Roman" panose="02020603050405020304" pitchFamily="18" charset="0"/>
              </a:rPr>
              <a:t>2</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NOCV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chỉ </a:t>
            </a:r>
            <a:r>
              <a:rPr lang="vi-VN" sz="1200" dirty="0">
                <a:solidFill>
                  <a:schemeClr val="accent6">
                    <a:lumMod val="75000"/>
                  </a:schemeClr>
                </a:solidFill>
                <a:latin typeface="Times New Roman" panose="02020603050405020304" pitchFamily="18" charset="0"/>
                <a:cs typeface="Times New Roman" panose="02020603050405020304" pitchFamily="18" charset="0"/>
              </a:rPr>
              <a:t>được sử dụng để cho thuê;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NOXH</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a:solidFill>
                  <a:schemeClr val="accent6">
                    <a:lumMod val="75000"/>
                  </a:schemeClr>
                </a:solidFill>
                <a:latin typeface="Times New Roman" panose="02020603050405020304" pitchFamily="18" charset="0"/>
                <a:cs typeface="Times New Roman" panose="02020603050405020304" pitchFamily="18" charset="0"/>
              </a:rPr>
              <a:t>nhà ở cho lực lượng vũ trang nhân dân thì được xây dựng để cho thuê, cho thuê mua, bán, trường hợp được đầu tư xây dựng bằng vốn đầu tư công thì chỉ để cho thuê, cho thuê mua.</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T/h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cần </a:t>
            </a:r>
            <a:r>
              <a:rPr lang="vi-VN" sz="1200" dirty="0">
                <a:solidFill>
                  <a:schemeClr val="accent6">
                    <a:lumMod val="75000"/>
                  </a:schemeClr>
                </a:solidFill>
                <a:latin typeface="Times New Roman" panose="02020603050405020304" pitchFamily="18" charset="0"/>
                <a:cs typeface="Times New Roman" panose="02020603050405020304" pitchFamily="18" charset="0"/>
              </a:rPr>
              <a:t>đầu tư xây dựng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NOXH</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a:solidFill>
                  <a:schemeClr val="accent6">
                    <a:lumMod val="75000"/>
                  </a:schemeClr>
                </a:solidFill>
                <a:latin typeface="Times New Roman" panose="02020603050405020304" pitchFamily="18" charset="0"/>
                <a:cs typeface="Times New Roman" panose="02020603050405020304" pitchFamily="18" charset="0"/>
              </a:rPr>
              <a:t>nhà ở cho lực lượng vũ trang nhân dân, đại diện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CSH</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a:solidFill>
                  <a:schemeClr val="accent6">
                    <a:lumMod val="75000"/>
                  </a:schemeClr>
                </a:solidFill>
                <a:latin typeface="Times New Roman" panose="02020603050405020304" pitchFamily="18" charset="0"/>
                <a:cs typeface="Times New Roman" panose="02020603050405020304" pitchFamily="18" charset="0"/>
              </a:rPr>
              <a:t>nhà ở thuộc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TSC</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a:solidFill>
                  <a:schemeClr val="accent6">
                    <a:lumMod val="75000"/>
                  </a:schemeClr>
                </a:solidFill>
                <a:latin typeface="Times New Roman" panose="02020603050405020304" pitchFamily="18" charset="0"/>
                <a:cs typeface="Times New Roman" panose="02020603050405020304" pitchFamily="18" charset="0"/>
              </a:rPr>
              <a:t>có thể lập đề án bán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NOXH</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a:solidFill>
                  <a:schemeClr val="accent6">
                    <a:lumMod val="75000"/>
                  </a:schemeClr>
                </a:solidFill>
                <a:latin typeface="Times New Roman" panose="02020603050405020304" pitchFamily="18" charset="0"/>
                <a:cs typeface="Times New Roman" panose="02020603050405020304" pitchFamily="18" charset="0"/>
              </a:rPr>
              <a:t>nhà ở cho lực lượng vũ trang nhân dân đang cho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thuê, </a:t>
            </a:r>
            <a:r>
              <a:rPr lang="vi-VN" sz="1200" dirty="0">
                <a:solidFill>
                  <a:schemeClr val="accent6">
                    <a:lumMod val="75000"/>
                  </a:schemeClr>
                </a:solidFill>
                <a:latin typeface="Times New Roman" panose="02020603050405020304" pitchFamily="18" charset="0"/>
                <a:cs typeface="Times New Roman" panose="02020603050405020304" pitchFamily="18" charset="0"/>
              </a:rPr>
              <a:t>gửi Bộ Xây dựng thẩm định, báo cáo Thủ tướng Chính phủ quyết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định. </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93" y="3097588"/>
            <a:ext cx="8397714" cy="1015663"/>
          </a:xfrm>
          <a:prstGeom prst="rect">
            <a:avLst/>
          </a:prstGeom>
        </p:spPr>
        <p:txBody>
          <a:bodyPr wrap="square">
            <a:spAutoFit/>
          </a:bodyPr>
          <a:lstStyle/>
          <a:p>
            <a:pPr algn="just">
              <a:lnSpc>
                <a:spcPts val="1750"/>
              </a:lnSpc>
              <a:spcBef>
                <a:spcPts val="600"/>
              </a:spcBef>
              <a:spcAft>
                <a:spcPts val="600"/>
              </a:spcAft>
            </a:pPr>
            <a:r>
              <a:rPr lang="en-US" sz="1200" dirty="0" smtClean="0">
                <a:solidFill>
                  <a:srgbClr val="FF0000"/>
                </a:solidFill>
                <a:latin typeface="Times New Roman" panose="02020603050405020304" pitchFamily="18" charset="0"/>
                <a:cs typeface="Times New Roman" panose="02020603050405020304" pitchFamily="18" charset="0"/>
              </a:rPr>
              <a:t>3</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Việc </a:t>
            </a:r>
            <a:r>
              <a:rPr lang="vi-VN" sz="1200" dirty="0">
                <a:solidFill>
                  <a:schemeClr val="accent6">
                    <a:lumMod val="75000"/>
                  </a:schemeClr>
                </a:solidFill>
                <a:latin typeface="Times New Roman" panose="02020603050405020304" pitchFamily="18" charset="0"/>
                <a:cs typeface="Times New Roman" panose="02020603050405020304" pitchFamily="18" charset="0"/>
              </a:rPr>
              <a:t>cho thuê, bán nhà ở thuộc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TSC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quy </a:t>
            </a:r>
            <a:r>
              <a:rPr lang="vi-VN" sz="1200" dirty="0">
                <a:solidFill>
                  <a:schemeClr val="accent6">
                    <a:lumMod val="75000"/>
                  </a:schemeClr>
                </a:solidFill>
                <a:latin typeface="Times New Roman" panose="02020603050405020304" pitchFamily="18" charset="0"/>
                <a:cs typeface="Times New Roman" panose="02020603050405020304" pitchFamily="18" charset="0"/>
              </a:rPr>
              <a:t>định tại điểm d khoản 1 Điều 13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đtxd</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bằng</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vốn</a:t>
            </a:r>
            <a:r>
              <a:rPr lang="en-US" sz="1200" dirty="0">
                <a:solidFill>
                  <a:schemeClr val="accent6">
                    <a:lumMod val="75000"/>
                  </a:schemeClr>
                </a:solidFill>
                <a:latin typeface="Times New Roman" panose="02020603050405020304" pitchFamily="18" charset="0"/>
                <a:cs typeface="Times New Roman" panose="02020603050405020304" pitchFamily="18" charset="0"/>
              </a:rPr>
              <a:t> NSNN/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có</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nguồn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gốc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từ</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vốn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NSNN)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chỉ </a:t>
            </a:r>
            <a:r>
              <a:rPr lang="vi-VN" sz="1200" dirty="0">
                <a:solidFill>
                  <a:schemeClr val="accent6">
                    <a:lumMod val="75000"/>
                  </a:schemeClr>
                </a:solidFill>
                <a:latin typeface="Times New Roman" panose="02020603050405020304" pitchFamily="18" charset="0"/>
                <a:cs typeface="Times New Roman" panose="02020603050405020304" pitchFamily="18" charset="0"/>
              </a:rPr>
              <a:t>được thực hiện khi không có tranh chấp, khiếu kiện về quyền sử dụng nhà ở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và </a:t>
            </a:r>
            <a:r>
              <a:rPr lang="vi-VN" sz="1200" dirty="0">
                <a:solidFill>
                  <a:schemeClr val="accent6">
                    <a:lumMod val="75000"/>
                  </a:schemeClr>
                </a:solidFill>
                <a:latin typeface="Times New Roman" panose="02020603050405020304" pitchFamily="18" charset="0"/>
                <a:cs typeface="Times New Roman" panose="02020603050405020304" pitchFamily="18" charset="0"/>
              </a:rPr>
              <a:t>phải thuộc trường hợp được cho thuê hoặc được bán theo quy định của pháp luật về nhà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ở; </a:t>
            </a:r>
            <a:r>
              <a:rPr lang="vi-VN" sz="1200" dirty="0">
                <a:solidFill>
                  <a:schemeClr val="accent6">
                    <a:lumMod val="75000"/>
                  </a:schemeClr>
                </a:solidFill>
                <a:latin typeface="Times New Roman" panose="02020603050405020304" pitchFamily="18" charset="0"/>
                <a:cs typeface="Times New Roman" panose="02020603050405020304" pitchFamily="18" charset="0"/>
              </a:rPr>
              <a:t>nếu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NN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không </a:t>
            </a:r>
            <a:r>
              <a:rPr lang="vi-VN" sz="1200" dirty="0">
                <a:solidFill>
                  <a:schemeClr val="accent6">
                    <a:lumMod val="75000"/>
                  </a:schemeClr>
                </a:solidFill>
                <a:latin typeface="Times New Roman" panose="02020603050405020304" pitchFamily="18" charset="0"/>
                <a:cs typeface="Times New Roman" panose="02020603050405020304" pitchFamily="18" charset="0"/>
              </a:rPr>
              <a:t>còn nhu cầu sử dụng thì thực hiện bán theo quy định về bán tài sản công của pháp luật về quản lý, sử dụng tài sản công. </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9" name="Rectangle 8"/>
          <p:cNvSpPr/>
          <p:nvPr/>
        </p:nvSpPr>
        <p:spPr>
          <a:xfrm>
            <a:off x="435893" y="4066525"/>
            <a:ext cx="8397714" cy="461665"/>
          </a:xfrm>
          <a:prstGeom prst="rect">
            <a:avLst/>
          </a:prstGeom>
        </p:spPr>
        <p:txBody>
          <a:bodyPr wrap="square">
            <a:spAutoFit/>
          </a:bodyPr>
          <a:lstStyle/>
          <a:p>
            <a:r>
              <a:rPr lang="en-US" sz="1200" dirty="0" smtClean="0">
                <a:solidFill>
                  <a:srgbClr val="FF0000"/>
                </a:solidFill>
                <a:latin typeface="Times New Roman" panose="02020603050405020304" pitchFamily="18" charset="0"/>
                <a:cs typeface="Times New Roman" panose="02020603050405020304" pitchFamily="18" charset="0"/>
              </a:rPr>
              <a:t>4</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Người </a:t>
            </a:r>
            <a:r>
              <a:rPr lang="vi-VN" sz="1200" dirty="0">
                <a:solidFill>
                  <a:schemeClr val="accent6">
                    <a:lumMod val="75000"/>
                  </a:schemeClr>
                </a:solidFill>
                <a:latin typeface="Times New Roman" panose="02020603050405020304" pitchFamily="18" charset="0"/>
                <a:cs typeface="Times New Roman" panose="02020603050405020304" pitchFamily="18" charset="0"/>
              </a:rPr>
              <a:t>thuê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NOCV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khi </a:t>
            </a:r>
            <a:r>
              <a:rPr lang="vi-VN" sz="1200" dirty="0">
                <a:solidFill>
                  <a:schemeClr val="accent6">
                    <a:lumMod val="75000"/>
                  </a:schemeClr>
                </a:solidFill>
                <a:latin typeface="Times New Roman" panose="02020603050405020304" pitchFamily="18" charset="0"/>
                <a:cs typeface="Times New Roman" panose="02020603050405020304" pitchFamily="18" charset="0"/>
              </a:rPr>
              <a:t>không còn đủ điều kiện được thuê nhà ở hoặc chuyển đi nơi khác hoặc có hành vi vi phạm quy định về quản lý, sử dụng nhà ở mà thuộc trường hợp bị thu hồi thì phải trả lại nhà ở công vụ cho Nhà nước.</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435893" y="4528190"/>
            <a:ext cx="8397714" cy="461665"/>
          </a:xfrm>
          <a:prstGeom prst="rect">
            <a:avLst/>
          </a:prstGeom>
        </p:spPr>
        <p:txBody>
          <a:bodyPr wrap="square">
            <a:spAutoFit/>
          </a:bodyPr>
          <a:lstStyle/>
          <a:p>
            <a:r>
              <a:rPr lang="en-US" sz="1200" dirty="0" smtClean="0">
                <a:solidFill>
                  <a:srgbClr val="FF0000"/>
                </a:solidFill>
                <a:latin typeface="Times New Roman" panose="02020603050405020304" pitchFamily="18" charset="0"/>
                <a:cs typeface="Times New Roman" panose="02020603050405020304" pitchFamily="18" charset="0"/>
              </a:rPr>
              <a:t>5</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Đại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diện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CSH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giao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đơn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vị</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đang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QLVH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thực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hiện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QLVH,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đối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với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NCC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thì</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phải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có</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đủ</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kiện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năng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lực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theo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quy</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t/h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không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có</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đơn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vị</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QLVH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hoặc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đơn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vị</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QLVH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không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đủ</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kiện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thì</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đấu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thầu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lựa</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chọn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đơn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vị</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QLVH</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56927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89692" y="12031"/>
            <a:ext cx="9459866"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08</a:t>
            </a:r>
            <a:r>
              <a:rPr lang="en-US" sz="1800" dirty="0" smtClean="0">
                <a:solidFill>
                  <a:srgbClr val="ED2727"/>
                </a:solidFill>
                <a:latin typeface="Times New Roman" panose="02020603050405020304" pitchFamily="18" charset="0"/>
                <a:cs typeface="Times New Roman" panose="02020603050405020304" pitchFamily="18" charset="0"/>
              </a:rPr>
              <a:t>. </a:t>
            </a:r>
            <a:r>
              <a:rPr lang="en" sz="1800" dirty="0" smtClean="0">
                <a:solidFill>
                  <a:srgbClr val="ED2727"/>
                </a:solidFill>
                <a:latin typeface="Times New Roman" panose="02020603050405020304" pitchFamily="18" charset="0"/>
                <a:cs typeface="Times New Roman" panose="02020603050405020304" pitchFamily="18" charset="0"/>
              </a:rPr>
              <a:t>QUẢN LÝ, SỬ DỤNG NHÀ Ở</a:t>
            </a:r>
            <a:endParaRPr sz="1800" dirty="0">
              <a:solidFill>
                <a:srgbClr val="ED2727"/>
              </a:solidFill>
            </a:endParaRPr>
          </a:p>
        </p:txBody>
      </p:sp>
      <p:sp>
        <p:nvSpPr>
          <p:cNvPr id="4" name="Rectangle 3"/>
          <p:cNvSpPr/>
          <p:nvPr/>
        </p:nvSpPr>
        <p:spPr>
          <a:xfrm>
            <a:off x="488454" y="3719017"/>
            <a:ext cx="8388843" cy="954107"/>
          </a:xfrm>
          <a:prstGeom prst="rect">
            <a:avLst/>
          </a:prstGeom>
        </p:spPr>
        <p:txBody>
          <a:bodyPr wrap="square">
            <a:spAutoFit/>
          </a:bodyPr>
          <a:lstStyle/>
          <a:p>
            <a:pPr algn="just"/>
            <a:r>
              <a:rPr lang="en-US" b="1" dirty="0" smtClean="0">
                <a:solidFill>
                  <a:srgbClr val="FF5050"/>
                </a:solidFill>
                <a:latin typeface="Times New Roman" panose="02020603050405020304" pitchFamily="18" charset="0"/>
                <a:cs typeface="Times New Roman" panose="02020603050405020304" pitchFamily="18" charset="0"/>
              </a:rPr>
              <a:t>(3) C</a:t>
            </a:r>
            <a:r>
              <a:rPr lang="vi-VN" b="1" dirty="0" smtClean="0">
                <a:solidFill>
                  <a:srgbClr val="FF5050"/>
                </a:solidFill>
                <a:latin typeface="Times New Roman" panose="02020603050405020304" pitchFamily="18" charset="0"/>
                <a:cs typeface="Times New Roman" panose="02020603050405020304" pitchFamily="18" charset="0"/>
              </a:rPr>
              <a:t>hính </a:t>
            </a:r>
            <a:r>
              <a:rPr lang="vi-VN" b="1" dirty="0">
                <a:solidFill>
                  <a:srgbClr val="FF5050"/>
                </a:solidFill>
                <a:latin typeface="Times New Roman" panose="02020603050405020304" pitchFamily="18" charset="0"/>
                <a:cs typeface="Times New Roman" panose="02020603050405020304" pitchFamily="18" charset="0"/>
              </a:rPr>
              <a:t>sách miễn, giảm tiền mua nhà</a:t>
            </a:r>
            <a:r>
              <a:rPr lang="vi-VN" dirty="0">
                <a:solidFill>
                  <a:srgbClr val="7030A0"/>
                </a:solidFill>
                <a:latin typeface="Times New Roman" panose="02020603050405020304" pitchFamily="18" charset="0"/>
                <a:cs typeface="Times New Roman" panose="02020603050405020304" pitchFamily="18" charset="0"/>
              </a:rPr>
              <a:t>: bổ sung quy định miễn, giảm tiền </a:t>
            </a:r>
            <a:r>
              <a:rPr lang="vi-VN">
                <a:solidFill>
                  <a:srgbClr val="7030A0"/>
                </a:solidFill>
                <a:latin typeface="Times New Roman" panose="02020603050405020304" pitchFamily="18" charset="0"/>
                <a:cs typeface="Times New Roman" panose="02020603050405020304" pitchFamily="18" charset="0"/>
              </a:rPr>
              <a:t>nhà </a:t>
            </a:r>
            <a:r>
              <a:rPr lang="vi-VN" smtClean="0">
                <a:solidFill>
                  <a:srgbClr val="7030A0"/>
                </a:solidFill>
                <a:latin typeface="Times New Roman" panose="02020603050405020304" pitchFamily="18" charset="0"/>
                <a:cs typeface="Times New Roman" panose="02020603050405020304" pitchFamily="18" charset="0"/>
              </a:rPr>
              <a:t>ở </a:t>
            </a:r>
            <a:r>
              <a:rPr lang="vi-VN" dirty="0">
                <a:solidFill>
                  <a:srgbClr val="7030A0"/>
                </a:solidFill>
                <a:latin typeface="Times New Roman" panose="02020603050405020304" pitchFamily="18" charset="0"/>
                <a:cs typeface="Times New Roman" panose="02020603050405020304" pitchFamily="18" charset="0"/>
              </a:rPr>
              <a:t>cũ </a:t>
            </a:r>
            <a:r>
              <a:rPr lang="vi-VN">
                <a:solidFill>
                  <a:srgbClr val="7030A0"/>
                </a:solidFill>
                <a:latin typeface="Times New Roman" panose="02020603050405020304" pitchFamily="18" charset="0"/>
                <a:cs typeface="Times New Roman" panose="02020603050405020304" pitchFamily="18" charset="0"/>
              </a:rPr>
              <a:t>cho </a:t>
            </a:r>
            <a:r>
              <a:rPr lang="vi-VN" smtClean="0">
                <a:solidFill>
                  <a:srgbClr val="7030A0"/>
                </a:solidFill>
                <a:latin typeface="Times New Roman" panose="02020603050405020304" pitchFamily="18" charset="0"/>
                <a:cs typeface="Times New Roman" panose="02020603050405020304" pitchFamily="18" charset="0"/>
              </a:rPr>
              <a:t>người </a:t>
            </a:r>
            <a:r>
              <a:rPr lang="vi-VN" dirty="0">
                <a:solidFill>
                  <a:srgbClr val="7030A0"/>
                </a:solidFill>
                <a:latin typeface="Times New Roman" panose="02020603050405020304" pitchFamily="18" charset="0"/>
                <a:cs typeface="Times New Roman" panose="02020603050405020304" pitchFamily="18" charset="0"/>
              </a:rPr>
              <a:t>có công với cách </a:t>
            </a:r>
            <a:r>
              <a:rPr lang="vi-VN">
                <a:solidFill>
                  <a:srgbClr val="7030A0"/>
                </a:solidFill>
                <a:latin typeface="Times New Roman" panose="02020603050405020304" pitchFamily="18" charset="0"/>
                <a:cs typeface="Times New Roman" panose="02020603050405020304" pitchFamily="18" charset="0"/>
              </a:rPr>
              <a:t>mạng </a:t>
            </a:r>
            <a:r>
              <a:rPr lang="en-US" smtClean="0">
                <a:solidFill>
                  <a:srgbClr val="7030A0"/>
                </a:solidFill>
                <a:latin typeface="Times New Roman" panose="02020603050405020304" pitchFamily="18" charset="0"/>
                <a:cs typeface="Times New Roman" panose="02020603050405020304" pitchFamily="18" charset="0"/>
              </a:rPr>
              <a:t>trong </a:t>
            </a:r>
            <a:r>
              <a:rPr lang="vi-VN" smtClean="0">
                <a:solidFill>
                  <a:srgbClr val="7030A0"/>
                </a:solidFill>
                <a:latin typeface="Times New Roman" panose="02020603050405020304" pitchFamily="18" charset="0"/>
                <a:cs typeface="Times New Roman" panose="02020603050405020304" pitchFamily="18" charset="0"/>
              </a:rPr>
              <a:t>trường </a:t>
            </a:r>
            <a:r>
              <a:rPr lang="vi-VN" dirty="0">
                <a:solidFill>
                  <a:srgbClr val="7030A0"/>
                </a:solidFill>
                <a:latin typeface="Times New Roman" panose="02020603050405020304" pitchFamily="18" charset="0"/>
                <a:cs typeface="Times New Roman" panose="02020603050405020304" pitchFamily="18" charset="0"/>
              </a:rPr>
              <a:t>hợp được bố trí nhà ở từ ngày 05/7/1994 đến trước ngày 19/01/2007, bỏ quy </a:t>
            </a:r>
            <a:r>
              <a:rPr lang="vi-VN">
                <a:solidFill>
                  <a:srgbClr val="7030A0"/>
                </a:solidFill>
                <a:latin typeface="Times New Roman" panose="02020603050405020304" pitchFamily="18" charset="0"/>
                <a:cs typeface="Times New Roman" panose="02020603050405020304" pitchFamily="18" charset="0"/>
              </a:rPr>
              <a:t>định </a:t>
            </a:r>
            <a:r>
              <a:rPr lang="vi-VN" smtClean="0">
                <a:solidFill>
                  <a:srgbClr val="7030A0"/>
                </a:solidFill>
                <a:latin typeface="Times New Roman" panose="02020603050405020304" pitchFamily="18" charset="0"/>
                <a:cs typeface="Times New Roman" panose="02020603050405020304" pitchFamily="18" charset="0"/>
              </a:rPr>
              <a:t>miễn</a:t>
            </a:r>
            <a:r>
              <a:rPr lang="en-US" smtClean="0">
                <a:solidFill>
                  <a:srgbClr val="7030A0"/>
                </a:solidFill>
                <a:latin typeface="Times New Roman" panose="02020603050405020304" pitchFamily="18" charset="0"/>
                <a:cs typeface="Times New Roman" panose="02020603050405020304" pitchFamily="18" charset="0"/>
              </a:rPr>
              <a:t>,</a:t>
            </a:r>
            <a:r>
              <a:rPr lang="vi-VN" smtClean="0">
                <a:solidFill>
                  <a:srgbClr val="7030A0"/>
                </a:solidFill>
                <a:latin typeface="Times New Roman" panose="02020603050405020304" pitchFamily="18" charset="0"/>
                <a:cs typeface="Times New Roman" panose="02020603050405020304" pitchFamily="18" charset="0"/>
              </a:rPr>
              <a:t> </a:t>
            </a:r>
            <a:r>
              <a:rPr lang="vi-VN" dirty="0">
                <a:solidFill>
                  <a:srgbClr val="7030A0"/>
                </a:solidFill>
                <a:latin typeface="Times New Roman" panose="02020603050405020304" pitchFamily="18" charset="0"/>
                <a:cs typeface="Times New Roman" panose="02020603050405020304" pitchFamily="18" charset="0"/>
              </a:rPr>
              <a:t>giảm </a:t>
            </a:r>
            <a:r>
              <a:rPr lang="vi-VN">
                <a:solidFill>
                  <a:srgbClr val="7030A0"/>
                </a:solidFill>
                <a:latin typeface="Times New Roman" panose="02020603050405020304" pitchFamily="18" charset="0"/>
                <a:cs typeface="Times New Roman" panose="02020603050405020304" pitchFamily="18" charset="0"/>
              </a:rPr>
              <a:t>tiền </a:t>
            </a:r>
            <a:r>
              <a:rPr lang="vi-VN" smtClean="0">
                <a:solidFill>
                  <a:srgbClr val="7030A0"/>
                </a:solidFill>
                <a:latin typeface="Times New Roman" panose="02020603050405020304" pitchFamily="18" charset="0"/>
                <a:cs typeface="Times New Roman" panose="02020603050405020304" pitchFamily="18" charset="0"/>
              </a:rPr>
              <a:t>đất đối </a:t>
            </a:r>
            <a:r>
              <a:rPr lang="en-US" smtClean="0">
                <a:solidFill>
                  <a:srgbClr val="7030A0"/>
                </a:solidFill>
                <a:latin typeface="Times New Roman" panose="02020603050405020304" pitchFamily="18" charset="0"/>
                <a:cs typeface="Times New Roman" panose="02020603050405020304" pitchFamily="18" charset="0"/>
              </a:rPr>
              <a:t>với </a:t>
            </a:r>
            <a:r>
              <a:rPr lang="vi-VN" smtClean="0">
                <a:solidFill>
                  <a:srgbClr val="7030A0"/>
                </a:solidFill>
                <a:latin typeface="Times New Roman" panose="02020603050405020304" pitchFamily="18" charset="0"/>
                <a:cs typeface="Times New Roman" panose="02020603050405020304" pitchFamily="18" charset="0"/>
              </a:rPr>
              <a:t>người </a:t>
            </a:r>
            <a:r>
              <a:rPr lang="vi-VN" dirty="0">
                <a:solidFill>
                  <a:srgbClr val="7030A0"/>
                </a:solidFill>
                <a:latin typeface="Times New Roman" panose="02020603050405020304" pitchFamily="18" charset="0"/>
                <a:cs typeface="Times New Roman" panose="02020603050405020304" pitchFamily="18" charset="0"/>
              </a:rPr>
              <a:t>khuyết tật, người cao tuổi, người đặc biệt khó khăn tại đô </a:t>
            </a:r>
            <a:r>
              <a:rPr lang="vi-VN">
                <a:solidFill>
                  <a:srgbClr val="7030A0"/>
                </a:solidFill>
                <a:latin typeface="Times New Roman" panose="02020603050405020304" pitchFamily="18" charset="0"/>
                <a:cs typeface="Times New Roman" panose="02020603050405020304" pitchFamily="18" charset="0"/>
              </a:rPr>
              <a:t>thị </a:t>
            </a:r>
            <a:r>
              <a:rPr lang="en-US" smtClean="0">
                <a:solidFill>
                  <a:srgbClr val="7030A0"/>
                </a:solidFill>
                <a:latin typeface="Times New Roman" panose="02020603050405020304" pitchFamily="18" charset="0"/>
                <a:cs typeface="Times New Roman" panose="02020603050405020304" pitchFamily="18" charset="0"/>
              </a:rPr>
              <a:t>cho </a:t>
            </a:r>
            <a:r>
              <a:rPr lang="vi-VN" smtClean="0">
                <a:solidFill>
                  <a:srgbClr val="7030A0"/>
                </a:solidFill>
                <a:latin typeface="Times New Roman" panose="02020603050405020304" pitchFamily="18" charset="0"/>
                <a:cs typeface="Times New Roman" panose="02020603050405020304" pitchFamily="18" charset="0"/>
              </a:rPr>
              <a:t>thống </a:t>
            </a:r>
            <a:r>
              <a:rPr lang="vi-VN">
                <a:solidFill>
                  <a:srgbClr val="7030A0"/>
                </a:solidFill>
                <a:latin typeface="Times New Roman" panose="02020603050405020304" pitchFamily="18" charset="0"/>
                <a:cs typeface="Times New Roman" panose="02020603050405020304" pitchFamily="18" charset="0"/>
              </a:rPr>
              <a:t>nhất </a:t>
            </a:r>
            <a:r>
              <a:rPr lang="vi-VN" smtClean="0">
                <a:solidFill>
                  <a:srgbClr val="7030A0"/>
                </a:solidFill>
                <a:latin typeface="Times New Roman" panose="02020603050405020304" pitchFamily="18" charset="0"/>
                <a:cs typeface="Times New Roman" panose="02020603050405020304" pitchFamily="18" charset="0"/>
              </a:rPr>
              <a:t>với </a:t>
            </a:r>
            <a:r>
              <a:rPr lang="en-US" smtClean="0">
                <a:solidFill>
                  <a:srgbClr val="7030A0"/>
                </a:solidFill>
                <a:latin typeface="Times New Roman" panose="02020603050405020304" pitchFamily="18" charset="0"/>
                <a:cs typeface="Times New Roman" panose="02020603050405020304" pitchFamily="18" charset="0"/>
              </a:rPr>
              <a:t>L</a:t>
            </a:r>
            <a:r>
              <a:rPr lang="vi-VN" smtClean="0">
                <a:solidFill>
                  <a:srgbClr val="7030A0"/>
                </a:solidFill>
                <a:latin typeface="Times New Roman" panose="02020603050405020304" pitchFamily="18" charset="0"/>
                <a:cs typeface="Times New Roman" panose="02020603050405020304" pitchFamily="18" charset="0"/>
              </a:rPr>
              <a:t>uật </a:t>
            </a:r>
            <a:r>
              <a:rPr lang="en-US">
                <a:solidFill>
                  <a:srgbClr val="7030A0"/>
                </a:solidFill>
                <a:latin typeface="Times New Roman" panose="02020603050405020304" pitchFamily="18" charset="0"/>
                <a:cs typeface="Times New Roman" panose="02020603050405020304" pitchFamily="18" charset="0"/>
              </a:rPr>
              <a:t>Đ</a:t>
            </a:r>
            <a:r>
              <a:rPr lang="vi-VN" smtClean="0">
                <a:solidFill>
                  <a:srgbClr val="7030A0"/>
                </a:solidFill>
                <a:latin typeface="Times New Roman" panose="02020603050405020304" pitchFamily="18" charset="0"/>
                <a:cs typeface="Times New Roman" panose="02020603050405020304" pitchFamily="18" charset="0"/>
              </a:rPr>
              <a:t>ất đai</a:t>
            </a:r>
            <a:r>
              <a:rPr lang="en-US" smtClean="0">
                <a:solidFill>
                  <a:srgbClr val="7030A0"/>
                </a:solidFill>
                <a:latin typeface="Times New Roman" panose="02020603050405020304" pitchFamily="18" charset="0"/>
                <a:cs typeface="Times New Roman" panose="02020603050405020304" pitchFamily="18" charset="0"/>
              </a:rPr>
              <a:t> 2024</a:t>
            </a:r>
            <a:r>
              <a:rPr lang="vi-VN" smtClean="0">
                <a:solidFill>
                  <a:srgbClr val="7030A0"/>
                </a:solidFill>
                <a:latin typeface="Times New Roman" panose="02020603050405020304" pitchFamily="18" charset="0"/>
                <a:cs typeface="Times New Roman" panose="02020603050405020304" pitchFamily="18" charset="0"/>
              </a:rPr>
              <a:t>.</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452400" y="1973828"/>
            <a:ext cx="7522635" cy="523220"/>
          </a:xfrm>
          <a:prstGeom prst="rect">
            <a:avLst/>
          </a:prstGeom>
        </p:spPr>
        <p:txBody>
          <a:bodyPr wrap="square">
            <a:spAutoFit/>
          </a:bodyPr>
          <a:lstStyle/>
          <a:p>
            <a:pPr algn="just"/>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Nghị</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95/2024/NĐ-CP </a:t>
            </a:r>
            <a:r>
              <a:rPr lang="vi-VN" dirty="0" smtClean="0">
                <a:solidFill>
                  <a:srgbClr val="FF5050"/>
                </a:solidFill>
                <a:latin typeface="Times New Roman" panose="02020603050405020304" pitchFamily="18" charset="0"/>
                <a:cs typeface="Times New Roman" panose="02020603050405020304" pitchFamily="18" charset="0"/>
              </a:rPr>
              <a:t>(</a:t>
            </a:r>
            <a:r>
              <a:rPr lang="vi-VN" dirty="0">
                <a:solidFill>
                  <a:srgbClr val="FF5050"/>
                </a:solidFill>
                <a:latin typeface="Times New Roman" panose="02020603050405020304" pitchFamily="18" charset="0"/>
                <a:cs typeface="Times New Roman" panose="02020603050405020304" pitchFamily="18" charset="0"/>
              </a:rPr>
              <a:t>Điều 73, Điều </a:t>
            </a:r>
            <a:r>
              <a:rPr lang="vi-VN" dirty="0" smtClean="0">
                <a:solidFill>
                  <a:srgbClr val="FF5050"/>
                </a:solidFill>
                <a:latin typeface="Times New Roman" panose="02020603050405020304" pitchFamily="18" charset="0"/>
                <a:cs typeface="Times New Roman" panose="02020603050405020304" pitchFamily="18" charset="0"/>
              </a:rPr>
              <a:t>74</a:t>
            </a:r>
            <a:r>
              <a:rPr lang="en-US" dirty="0" smtClean="0">
                <a:solidFill>
                  <a:srgbClr val="FF5050"/>
                </a:solidFill>
                <a:latin typeface="Times New Roman" panose="02020603050405020304" pitchFamily="18" charset="0"/>
                <a:cs typeface="Times New Roman" panose="02020603050405020304" pitchFamily="18" charset="0"/>
              </a:rPr>
              <a:t>): </a:t>
            </a:r>
            <a:r>
              <a:rPr lang="en-US" dirty="0" err="1" smtClean="0">
                <a:solidFill>
                  <a:srgbClr val="FF5050"/>
                </a:solidFill>
                <a:latin typeface="Times New Roman" panose="02020603050405020304" pitchFamily="18" charset="0"/>
                <a:cs typeface="Times New Roman" panose="02020603050405020304" pitchFamily="18" charset="0"/>
              </a:rPr>
              <a:t>Kế</a:t>
            </a:r>
            <a:r>
              <a:rPr lang="en-US" dirty="0" smtClean="0">
                <a:solidFill>
                  <a:srgbClr val="FF5050"/>
                </a:solidFill>
                <a:latin typeface="Times New Roman" panose="02020603050405020304" pitchFamily="18" charset="0"/>
                <a:cs typeface="Times New Roman" panose="02020603050405020304" pitchFamily="18" charset="0"/>
              </a:rPr>
              <a:t> </a:t>
            </a:r>
            <a:r>
              <a:rPr lang="en-US" dirty="0" err="1" smtClean="0">
                <a:solidFill>
                  <a:srgbClr val="FF5050"/>
                </a:solidFill>
                <a:latin typeface="Times New Roman" panose="02020603050405020304" pitchFamily="18" charset="0"/>
                <a:cs typeface="Times New Roman" panose="02020603050405020304" pitchFamily="18" charset="0"/>
              </a:rPr>
              <a:t>thừa</a:t>
            </a:r>
            <a:r>
              <a:rPr lang="en-US" dirty="0" smtClean="0">
                <a:solidFill>
                  <a:srgbClr val="FF5050"/>
                </a:solidFill>
                <a:latin typeface="Times New Roman" panose="02020603050405020304" pitchFamily="18" charset="0"/>
                <a:cs typeface="Times New Roman" panose="02020603050405020304" pitchFamily="18" charset="0"/>
              </a:rPr>
              <a:t> </a:t>
            </a:r>
            <a:r>
              <a:rPr lang="en-US" dirty="0" err="1" smtClean="0">
                <a:solidFill>
                  <a:srgbClr val="FF5050"/>
                </a:solidFill>
                <a:latin typeface="Times New Roman" panose="02020603050405020304" pitchFamily="18" charset="0"/>
                <a:cs typeface="Times New Roman" panose="02020603050405020304" pitchFamily="18" charset="0"/>
              </a:rPr>
              <a:t>Nghị</a:t>
            </a:r>
            <a:r>
              <a:rPr lang="en-US" dirty="0" smtClean="0">
                <a:solidFill>
                  <a:srgbClr val="FF5050"/>
                </a:solidFill>
                <a:latin typeface="Times New Roman" panose="02020603050405020304" pitchFamily="18" charset="0"/>
                <a:cs typeface="Times New Roman" panose="02020603050405020304" pitchFamily="18" charset="0"/>
              </a:rPr>
              <a:t> </a:t>
            </a:r>
            <a:r>
              <a:rPr lang="en-US" dirty="0" err="1" smtClean="0">
                <a:solidFill>
                  <a:srgbClr val="FF5050"/>
                </a:solidFill>
                <a:latin typeface="Times New Roman" panose="02020603050405020304" pitchFamily="18" charset="0"/>
                <a:cs typeface="Times New Roman" panose="02020603050405020304" pitchFamily="18" charset="0"/>
              </a:rPr>
              <a:t>định</a:t>
            </a:r>
            <a:r>
              <a:rPr lang="en-US" dirty="0" smtClean="0">
                <a:solidFill>
                  <a:srgbClr val="FF5050"/>
                </a:solidFill>
                <a:latin typeface="Times New Roman" panose="02020603050405020304" pitchFamily="18" charset="0"/>
                <a:cs typeface="Times New Roman" panose="02020603050405020304" pitchFamily="18" charset="0"/>
              </a:rPr>
              <a:t> </a:t>
            </a:r>
            <a:r>
              <a:rPr lang="en-US" dirty="0" err="1" smtClean="0">
                <a:solidFill>
                  <a:srgbClr val="FF5050"/>
                </a:solidFill>
                <a:latin typeface="Times New Roman" panose="02020603050405020304" pitchFamily="18" charset="0"/>
                <a:cs typeface="Times New Roman" panose="02020603050405020304" pitchFamily="18" charset="0"/>
              </a:rPr>
              <a:t>số</a:t>
            </a:r>
            <a:r>
              <a:rPr lang="en-US" dirty="0" smtClean="0">
                <a:solidFill>
                  <a:srgbClr val="FF5050"/>
                </a:solidFill>
                <a:latin typeface="Times New Roman" panose="02020603050405020304" pitchFamily="18" charset="0"/>
                <a:cs typeface="Times New Roman" panose="02020603050405020304" pitchFamily="18" charset="0"/>
              </a:rPr>
              <a:t> 99/2015/NĐ-CP, </a:t>
            </a:r>
            <a:r>
              <a:rPr lang="en-US" dirty="0" err="1" smtClean="0">
                <a:solidFill>
                  <a:srgbClr val="FF5050"/>
                </a:solidFill>
                <a:latin typeface="Times New Roman" panose="02020603050405020304" pitchFamily="18" charset="0"/>
                <a:cs typeface="Times New Roman" panose="02020603050405020304" pitchFamily="18" charset="0"/>
              </a:rPr>
              <a:t>sửa</a:t>
            </a:r>
            <a:r>
              <a:rPr lang="en-US" dirty="0" smtClean="0">
                <a:solidFill>
                  <a:srgbClr val="FF5050"/>
                </a:solidFill>
                <a:latin typeface="Times New Roman" panose="02020603050405020304" pitchFamily="18" charset="0"/>
                <a:cs typeface="Times New Roman" panose="02020603050405020304" pitchFamily="18" charset="0"/>
              </a:rPr>
              <a:t> </a:t>
            </a:r>
            <a:r>
              <a:rPr lang="en-US" dirty="0" err="1" smtClean="0">
                <a:solidFill>
                  <a:srgbClr val="FF5050"/>
                </a:solidFill>
                <a:latin typeface="Times New Roman" panose="02020603050405020304" pitchFamily="18" charset="0"/>
                <a:cs typeface="Times New Roman" panose="02020603050405020304" pitchFamily="18" charset="0"/>
              </a:rPr>
              <a:t>đổi</a:t>
            </a:r>
            <a:r>
              <a:rPr lang="en-US" dirty="0" smtClean="0">
                <a:solidFill>
                  <a:srgbClr val="FF5050"/>
                </a:solidFill>
                <a:latin typeface="Times New Roman" panose="02020603050405020304" pitchFamily="18" charset="0"/>
                <a:cs typeface="Times New Roman" panose="02020603050405020304" pitchFamily="18" charset="0"/>
              </a:rPr>
              <a:t>, </a:t>
            </a:r>
            <a:r>
              <a:rPr lang="en-US" dirty="0" err="1" smtClean="0">
                <a:solidFill>
                  <a:srgbClr val="FF5050"/>
                </a:solidFill>
                <a:latin typeface="Times New Roman" panose="02020603050405020304" pitchFamily="18" charset="0"/>
                <a:cs typeface="Times New Roman" panose="02020603050405020304" pitchFamily="18" charset="0"/>
              </a:rPr>
              <a:t>bổ</a:t>
            </a:r>
            <a:r>
              <a:rPr lang="en-US" dirty="0" smtClean="0">
                <a:solidFill>
                  <a:srgbClr val="FF5050"/>
                </a:solidFill>
                <a:latin typeface="Times New Roman" panose="02020603050405020304" pitchFamily="18" charset="0"/>
                <a:cs typeface="Times New Roman" panose="02020603050405020304" pitchFamily="18" charset="0"/>
              </a:rPr>
              <a:t> sung </a:t>
            </a:r>
            <a:r>
              <a:rPr lang="en-US" dirty="0" err="1" smtClean="0">
                <a:solidFill>
                  <a:srgbClr val="FF5050"/>
                </a:solidFill>
                <a:latin typeface="Times New Roman" panose="02020603050405020304" pitchFamily="18" charset="0"/>
                <a:cs typeface="Times New Roman" panose="02020603050405020304" pitchFamily="18" charset="0"/>
              </a:rPr>
              <a:t>một</a:t>
            </a:r>
            <a:r>
              <a:rPr lang="en-US" dirty="0" smtClean="0">
                <a:solidFill>
                  <a:srgbClr val="FF5050"/>
                </a:solidFill>
                <a:latin typeface="Times New Roman" panose="02020603050405020304" pitchFamily="18" charset="0"/>
                <a:cs typeface="Times New Roman" panose="02020603050405020304" pitchFamily="18" charset="0"/>
              </a:rPr>
              <a:t> </a:t>
            </a:r>
            <a:r>
              <a:rPr lang="en-US" dirty="0" err="1" smtClean="0">
                <a:solidFill>
                  <a:srgbClr val="FF5050"/>
                </a:solidFill>
                <a:latin typeface="Times New Roman" panose="02020603050405020304" pitchFamily="18" charset="0"/>
                <a:cs typeface="Times New Roman" panose="02020603050405020304" pitchFamily="18" charset="0"/>
              </a:rPr>
              <a:t>số</a:t>
            </a:r>
            <a:r>
              <a:rPr lang="en-US" dirty="0" smtClean="0">
                <a:solidFill>
                  <a:srgbClr val="FF5050"/>
                </a:solidFill>
                <a:latin typeface="Times New Roman" panose="02020603050405020304" pitchFamily="18" charset="0"/>
                <a:cs typeface="Times New Roman" panose="02020603050405020304" pitchFamily="18" charset="0"/>
              </a:rPr>
              <a:t> </a:t>
            </a:r>
            <a:r>
              <a:rPr lang="en-US" dirty="0" err="1" smtClean="0">
                <a:solidFill>
                  <a:srgbClr val="FF5050"/>
                </a:solidFill>
                <a:latin typeface="Times New Roman" panose="02020603050405020304" pitchFamily="18" charset="0"/>
                <a:cs typeface="Times New Roman" panose="02020603050405020304" pitchFamily="18" charset="0"/>
              </a:rPr>
              <a:t>quy</a:t>
            </a:r>
            <a:r>
              <a:rPr lang="en-US" dirty="0" smtClean="0">
                <a:solidFill>
                  <a:srgbClr val="FF5050"/>
                </a:solidFill>
                <a:latin typeface="Times New Roman" panose="02020603050405020304" pitchFamily="18" charset="0"/>
                <a:cs typeface="Times New Roman" panose="02020603050405020304" pitchFamily="18" charset="0"/>
              </a:rPr>
              <a:t> </a:t>
            </a:r>
            <a:r>
              <a:rPr lang="en-US" dirty="0" err="1" smtClean="0">
                <a:solidFill>
                  <a:srgbClr val="FF5050"/>
                </a:solidFill>
                <a:latin typeface="Times New Roman" panose="02020603050405020304" pitchFamily="18" charset="0"/>
                <a:cs typeface="Times New Roman" panose="02020603050405020304" pitchFamily="18" charset="0"/>
              </a:rPr>
              <a:t>định</a:t>
            </a:r>
            <a:r>
              <a:rPr lang="en-US" dirty="0" smtClean="0">
                <a:solidFill>
                  <a:srgbClr val="FF5050"/>
                </a:solidFill>
                <a:latin typeface="Times New Roman" panose="02020603050405020304" pitchFamily="18" charset="0"/>
                <a:cs typeface="Times New Roman" panose="02020603050405020304" pitchFamily="18" charset="0"/>
              </a:rPr>
              <a:t> </a:t>
            </a:r>
            <a:r>
              <a:rPr lang="en-US" dirty="0" err="1" smtClean="0">
                <a:solidFill>
                  <a:srgbClr val="FF5050"/>
                </a:solidFill>
                <a:latin typeface="Times New Roman" panose="02020603050405020304" pitchFamily="18" charset="0"/>
                <a:cs typeface="Times New Roman" panose="02020603050405020304" pitchFamily="18" charset="0"/>
              </a:rPr>
              <a:t>như</a:t>
            </a:r>
            <a:r>
              <a:rPr lang="en-US" dirty="0" smtClean="0">
                <a:solidFill>
                  <a:srgbClr val="FF5050"/>
                </a:solidFill>
                <a:latin typeface="Times New Roman" panose="02020603050405020304" pitchFamily="18" charset="0"/>
                <a:cs typeface="Times New Roman" panose="02020603050405020304" pitchFamily="18" charset="0"/>
              </a:rPr>
              <a:t> </a:t>
            </a:r>
            <a:r>
              <a:rPr lang="en-US" dirty="0" err="1" smtClean="0">
                <a:solidFill>
                  <a:srgbClr val="FF5050"/>
                </a:solidFill>
                <a:latin typeface="Times New Roman" panose="02020603050405020304" pitchFamily="18" charset="0"/>
                <a:cs typeface="Times New Roman" panose="02020603050405020304" pitchFamily="18" charset="0"/>
              </a:rPr>
              <a:t>sau</a:t>
            </a:r>
            <a:r>
              <a:rPr lang="en-US" dirty="0" smtClean="0">
                <a:solidFill>
                  <a:srgbClr val="FF5050"/>
                </a:solidFill>
                <a:latin typeface="Times New Roman" panose="02020603050405020304" pitchFamily="18" charset="0"/>
                <a:cs typeface="Times New Roman" panose="02020603050405020304" pitchFamily="18" charset="0"/>
              </a:rPr>
              <a:t>:</a:t>
            </a:r>
          </a:p>
        </p:txBody>
      </p:sp>
      <p:cxnSp>
        <p:nvCxnSpPr>
          <p:cNvPr id="15" name="Elbow Connector 14"/>
          <p:cNvCxnSpPr/>
          <p:nvPr/>
        </p:nvCxnSpPr>
        <p:spPr>
          <a:xfrm>
            <a:off x="766600" y="1910301"/>
            <a:ext cx="685800" cy="184515"/>
          </a:xfrm>
          <a:prstGeom prst="bentConnector3">
            <a:avLst>
              <a:gd name="adj1" fmla="val 3333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88454" y="2589051"/>
            <a:ext cx="8388843" cy="523220"/>
          </a:xfrm>
          <a:prstGeom prst="rect">
            <a:avLst/>
          </a:prstGeom>
        </p:spPr>
        <p:txBody>
          <a:bodyPr wrap="square">
            <a:spAutoFit/>
          </a:bodyPr>
          <a:lstStyle/>
          <a:p>
            <a:pPr algn="just"/>
            <a:r>
              <a:rPr lang="en-US" b="1" dirty="0" smtClean="0">
                <a:solidFill>
                  <a:srgbClr val="FF5050"/>
                </a:solidFill>
                <a:latin typeface="Times New Roman" panose="02020603050405020304" pitchFamily="18" charset="0"/>
                <a:cs typeface="Times New Roman" panose="02020603050405020304" pitchFamily="18" charset="0"/>
              </a:rPr>
              <a:t>(1) </a:t>
            </a:r>
            <a:r>
              <a:rPr lang="en-US" b="1" dirty="0" err="1" smtClean="0">
                <a:solidFill>
                  <a:srgbClr val="FF5050"/>
                </a:solidFill>
                <a:latin typeface="Times New Roman" panose="02020603050405020304" pitchFamily="18" charset="0"/>
                <a:cs typeface="Times New Roman" panose="02020603050405020304" pitchFamily="18" charset="0"/>
              </a:rPr>
              <a:t>Hệ</a:t>
            </a:r>
            <a:r>
              <a:rPr lang="en-US" b="1" dirty="0" smtClean="0">
                <a:solidFill>
                  <a:srgbClr val="FF5050"/>
                </a:solidFill>
                <a:latin typeface="Times New Roman" panose="02020603050405020304" pitchFamily="18" charset="0"/>
                <a:cs typeface="Times New Roman" panose="02020603050405020304" pitchFamily="18" charset="0"/>
              </a:rPr>
              <a:t> </a:t>
            </a:r>
            <a:r>
              <a:rPr lang="en-US" b="1" dirty="0" err="1">
                <a:solidFill>
                  <a:srgbClr val="FF5050"/>
                </a:solidFill>
                <a:latin typeface="Times New Roman" panose="02020603050405020304" pitchFamily="18" charset="0"/>
                <a:cs typeface="Times New Roman" panose="02020603050405020304" pitchFamily="18" charset="0"/>
              </a:rPr>
              <a:t>số</a:t>
            </a:r>
            <a:r>
              <a:rPr lang="en-US" b="1" dirty="0">
                <a:solidFill>
                  <a:srgbClr val="FF5050"/>
                </a:solidFill>
                <a:latin typeface="Times New Roman" panose="02020603050405020304" pitchFamily="18" charset="0"/>
                <a:cs typeface="Times New Roman" panose="02020603050405020304" pitchFamily="18" charset="0"/>
              </a:rPr>
              <a:t> </a:t>
            </a:r>
            <a:r>
              <a:rPr lang="en-US" b="1" dirty="0" smtClean="0">
                <a:solidFill>
                  <a:srgbClr val="FF5050"/>
                </a:solidFill>
                <a:latin typeface="Times New Roman" panose="02020603050405020304" pitchFamily="18" charset="0"/>
                <a:cs typeface="Times New Roman" panose="02020603050405020304" pitchFamily="18" charset="0"/>
              </a:rPr>
              <a:t>K: </a:t>
            </a:r>
            <a:r>
              <a:rPr lang="vi-VN" dirty="0" smtClean="0">
                <a:solidFill>
                  <a:srgbClr val="7030A0"/>
                </a:solidFill>
                <a:latin typeface="Times New Roman" panose="02020603050405020304" pitchFamily="18" charset="0"/>
                <a:cs typeface="Times New Roman" panose="02020603050405020304" pitchFamily="18" charset="0"/>
              </a:rPr>
              <a:t>Bỏ </a:t>
            </a:r>
            <a:r>
              <a:rPr lang="vi-VN" dirty="0">
                <a:solidFill>
                  <a:srgbClr val="7030A0"/>
                </a:solidFill>
                <a:latin typeface="Times New Roman" panose="02020603050405020304" pitchFamily="18" charset="0"/>
                <a:cs typeface="Times New Roman" panose="02020603050405020304" pitchFamily="18" charset="0"/>
              </a:rPr>
              <a:t>quy định </a:t>
            </a:r>
            <a:r>
              <a:rPr lang="en-US" b="1" dirty="0" err="1" smtClean="0">
                <a:solidFill>
                  <a:srgbClr val="7030A0"/>
                </a:solidFill>
                <a:latin typeface="Times New Roman" panose="02020603050405020304" pitchFamily="18" charset="0"/>
                <a:cs typeface="Times New Roman" panose="02020603050405020304" pitchFamily="18" charset="0"/>
              </a:rPr>
              <a:t>hê</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số</a:t>
            </a:r>
            <a:r>
              <a:rPr lang="vi-VN" b="1" dirty="0" smtClean="0">
                <a:solidFill>
                  <a:srgbClr val="7030A0"/>
                </a:solidFill>
                <a:latin typeface="Times New Roman" panose="02020603050405020304" pitchFamily="18" charset="0"/>
                <a:cs typeface="Times New Roman" panose="02020603050405020304" pitchFamily="18" charset="0"/>
              </a:rPr>
              <a:t> </a:t>
            </a:r>
            <a:r>
              <a:rPr lang="vi-VN" b="1" dirty="0">
                <a:solidFill>
                  <a:srgbClr val="7030A0"/>
                </a:solidFill>
                <a:latin typeface="Times New Roman" panose="02020603050405020304" pitchFamily="18" charset="0"/>
                <a:cs typeface="Times New Roman" panose="02020603050405020304" pitchFamily="18" charset="0"/>
              </a:rPr>
              <a:t>k</a:t>
            </a:r>
            <a:r>
              <a:rPr lang="vi-VN" dirty="0">
                <a:solidFill>
                  <a:srgbClr val="7030A0"/>
                </a:solidFill>
                <a:latin typeface="Times New Roman" panose="02020603050405020304" pitchFamily="18" charset="0"/>
                <a:cs typeface="Times New Roman" panose="02020603050405020304" pitchFamily="18" charset="0"/>
              </a:rPr>
              <a:t> khi bán nhà ở riêng lẻ có khả năng sinh lợi tại vị trí mặt đường, phố (vì bảng giá đất do UBND cấp tỉnh ban hành theo pháp luật về đất đai đã </a:t>
            </a:r>
            <a:r>
              <a:rPr lang="en-US" dirty="0" err="1" smtClean="0">
                <a:solidFill>
                  <a:srgbClr val="7030A0"/>
                </a:solidFill>
                <a:latin typeface="Times New Roman" panose="02020603050405020304" pitchFamily="18" charset="0"/>
                <a:cs typeface="Times New Roman" panose="02020603050405020304" pitchFamily="18" charset="0"/>
              </a:rPr>
              <a:t>có</a:t>
            </a:r>
            <a:r>
              <a:rPr lang="en-US" dirty="0" smtClean="0">
                <a:solidFill>
                  <a:srgbClr val="7030A0"/>
                </a:solidFill>
                <a:latin typeface="Times New Roman" panose="02020603050405020304" pitchFamily="18" charset="0"/>
                <a:cs typeface="Times New Roman" panose="02020603050405020304" pitchFamily="18" charset="0"/>
              </a:rPr>
              <a:t> </a:t>
            </a:r>
            <a:r>
              <a:rPr lang="vi-VN" dirty="0" smtClean="0">
                <a:solidFill>
                  <a:srgbClr val="7030A0"/>
                </a:solidFill>
                <a:latin typeface="Times New Roman" panose="02020603050405020304" pitchFamily="18" charset="0"/>
                <a:cs typeface="Times New Roman" panose="02020603050405020304" pitchFamily="18" charset="0"/>
              </a:rPr>
              <a:t>yếu </a:t>
            </a:r>
            <a:r>
              <a:rPr lang="vi-VN" dirty="0">
                <a:solidFill>
                  <a:srgbClr val="7030A0"/>
                </a:solidFill>
                <a:latin typeface="Times New Roman" panose="02020603050405020304" pitchFamily="18" charset="0"/>
                <a:cs typeface="Times New Roman" panose="02020603050405020304" pitchFamily="18" charset="0"/>
              </a:rPr>
              <a:t>tố về vị trí)</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88454" y="3128066"/>
            <a:ext cx="8388841" cy="523220"/>
          </a:xfrm>
          <a:prstGeom prst="rect">
            <a:avLst/>
          </a:prstGeom>
        </p:spPr>
        <p:txBody>
          <a:bodyPr wrap="square">
            <a:spAutoFit/>
          </a:bodyPr>
          <a:lstStyle/>
          <a:p>
            <a:pPr algn="just"/>
            <a:r>
              <a:rPr lang="en-US" b="1" dirty="0" smtClean="0">
                <a:solidFill>
                  <a:srgbClr val="FF5050"/>
                </a:solidFill>
                <a:latin typeface="Times New Roman" panose="02020603050405020304" pitchFamily="18" charset="0"/>
                <a:cs typeface="Times New Roman" panose="02020603050405020304" pitchFamily="18" charset="0"/>
              </a:rPr>
              <a:t>(2) </a:t>
            </a:r>
            <a:r>
              <a:rPr lang="vi-VN" b="1" dirty="0" smtClean="0">
                <a:solidFill>
                  <a:srgbClr val="FF5050"/>
                </a:solidFill>
                <a:latin typeface="Times New Roman" panose="02020603050405020304" pitchFamily="18" charset="0"/>
                <a:cs typeface="Times New Roman" panose="02020603050405020304" pitchFamily="18" charset="0"/>
              </a:rPr>
              <a:t>Bỏ </a:t>
            </a:r>
            <a:r>
              <a:rPr lang="vi-VN" b="1" dirty="0">
                <a:solidFill>
                  <a:srgbClr val="FF5050"/>
                </a:solidFill>
                <a:latin typeface="Times New Roman" panose="02020603050405020304" pitchFamily="18" charset="0"/>
                <a:cs typeface="Times New Roman" panose="02020603050405020304" pitchFamily="18" charset="0"/>
              </a:rPr>
              <a:t>quy định giải quyết </a:t>
            </a:r>
            <a:r>
              <a:rPr lang="vi-VN" dirty="0">
                <a:solidFill>
                  <a:srgbClr val="7030A0"/>
                </a:solidFill>
                <a:latin typeface="Times New Roman" panose="02020603050405020304" pitchFamily="18" charset="0"/>
                <a:cs typeface="Times New Roman" panose="02020603050405020304" pitchFamily="18" charset="0"/>
              </a:rPr>
              <a:t>đối với nhà </a:t>
            </a:r>
            <a:r>
              <a:rPr lang="vi-VN">
                <a:solidFill>
                  <a:srgbClr val="7030A0"/>
                </a:solidFill>
                <a:latin typeface="Times New Roman" panose="02020603050405020304" pitchFamily="18" charset="0"/>
                <a:cs typeface="Times New Roman" panose="02020603050405020304" pitchFamily="18" charset="0"/>
              </a:rPr>
              <a:t>ở </a:t>
            </a:r>
            <a:r>
              <a:rPr lang="en-US" smtClean="0">
                <a:solidFill>
                  <a:srgbClr val="7030A0"/>
                </a:solidFill>
                <a:latin typeface="Times New Roman" panose="02020603050405020304" pitchFamily="18" charset="0"/>
                <a:cs typeface="Times New Roman" panose="02020603050405020304" pitchFamily="18" charset="0"/>
              </a:rPr>
              <a:t>XD </a:t>
            </a:r>
            <a:r>
              <a:rPr lang="vi-VN" smtClean="0">
                <a:solidFill>
                  <a:srgbClr val="7030A0"/>
                </a:solidFill>
                <a:latin typeface="Times New Roman" panose="02020603050405020304" pitchFamily="18" charset="0"/>
                <a:cs typeface="Times New Roman" panose="02020603050405020304" pitchFamily="18" charset="0"/>
              </a:rPr>
              <a:t>trên </a:t>
            </a:r>
            <a:r>
              <a:rPr lang="vi-VN" dirty="0">
                <a:solidFill>
                  <a:srgbClr val="7030A0"/>
                </a:solidFill>
                <a:latin typeface="Times New Roman" panose="02020603050405020304" pitchFamily="18" charset="0"/>
                <a:cs typeface="Times New Roman" panose="02020603050405020304" pitchFamily="18" charset="0"/>
              </a:rPr>
              <a:t>đất trống trong khuôn viên nhà ở cũ thuộc tài sản công, giải quyết đất liền kề với nhà </a:t>
            </a:r>
            <a:r>
              <a:rPr lang="vi-VN">
                <a:solidFill>
                  <a:srgbClr val="7030A0"/>
                </a:solidFill>
                <a:latin typeface="Times New Roman" panose="02020603050405020304" pitchFamily="18" charset="0"/>
                <a:cs typeface="Times New Roman" panose="02020603050405020304" pitchFamily="18" charset="0"/>
              </a:rPr>
              <a:t>ở </a:t>
            </a:r>
            <a:r>
              <a:rPr lang="vi-VN" smtClean="0">
                <a:solidFill>
                  <a:srgbClr val="7030A0"/>
                </a:solidFill>
                <a:latin typeface="Times New Roman" panose="02020603050405020304" pitchFamily="18" charset="0"/>
                <a:cs typeface="Times New Roman" panose="02020603050405020304" pitchFamily="18" charset="0"/>
              </a:rPr>
              <a:t>cũ</a:t>
            </a:r>
            <a:r>
              <a:rPr lang="en-US" smtClean="0">
                <a:solidFill>
                  <a:srgbClr val="7030A0"/>
                </a:solidFill>
                <a:latin typeface="Times New Roman" panose="02020603050405020304" pitchFamily="18" charset="0"/>
                <a:cs typeface="Times New Roman" panose="02020603050405020304" pitchFamily="18" charset="0"/>
              </a:rPr>
              <a:t>, chuyển </a:t>
            </a:r>
            <a:r>
              <a:rPr lang="vi-VN" smtClean="0">
                <a:solidFill>
                  <a:srgbClr val="7030A0"/>
                </a:solidFill>
                <a:latin typeface="Times New Roman" panose="02020603050405020304" pitchFamily="18" charset="0"/>
                <a:cs typeface="Times New Roman" panose="02020603050405020304" pitchFamily="18" charset="0"/>
              </a:rPr>
              <a:t>nội </a:t>
            </a:r>
            <a:r>
              <a:rPr lang="vi-VN" dirty="0">
                <a:solidFill>
                  <a:srgbClr val="7030A0"/>
                </a:solidFill>
                <a:latin typeface="Times New Roman" panose="02020603050405020304" pitchFamily="18" charset="0"/>
                <a:cs typeface="Times New Roman" panose="02020603050405020304" pitchFamily="18" charset="0"/>
              </a:rPr>
              <a:t>dung </a:t>
            </a:r>
            <a:r>
              <a:rPr lang="vi-VN">
                <a:solidFill>
                  <a:srgbClr val="7030A0"/>
                </a:solidFill>
                <a:latin typeface="Times New Roman" panose="02020603050405020304" pitchFamily="18" charset="0"/>
                <a:cs typeface="Times New Roman" panose="02020603050405020304" pitchFamily="18" charset="0"/>
              </a:rPr>
              <a:t>này </a:t>
            </a:r>
            <a:r>
              <a:rPr lang="vi-VN" smtClean="0">
                <a:solidFill>
                  <a:srgbClr val="7030A0"/>
                </a:solidFill>
                <a:latin typeface="Times New Roman" panose="02020603050405020304" pitchFamily="18" charset="0"/>
                <a:cs typeface="Times New Roman" panose="02020603050405020304" pitchFamily="18" charset="0"/>
              </a:rPr>
              <a:t>thực </a:t>
            </a:r>
            <a:r>
              <a:rPr lang="vi-VN" dirty="0">
                <a:solidFill>
                  <a:srgbClr val="7030A0"/>
                </a:solidFill>
                <a:latin typeface="Times New Roman" panose="02020603050405020304" pitchFamily="18" charset="0"/>
                <a:cs typeface="Times New Roman" panose="02020603050405020304" pitchFamily="18" charset="0"/>
              </a:rPr>
              <a:t>hiện theo pháp luật về </a:t>
            </a:r>
            <a:r>
              <a:rPr lang="vi-VN">
                <a:solidFill>
                  <a:srgbClr val="7030A0"/>
                </a:solidFill>
                <a:latin typeface="Times New Roman" panose="02020603050405020304" pitchFamily="18" charset="0"/>
                <a:cs typeface="Times New Roman" panose="02020603050405020304" pitchFamily="18" charset="0"/>
              </a:rPr>
              <a:t>đất </a:t>
            </a:r>
            <a:r>
              <a:rPr lang="vi-VN" smtClean="0">
                <a:solidFill>
                  <a:srgbClr val="7030A0"/>
                </a:solidFill>
                <a:latin typeface="Times New Roman" panose="02020603050405020304" pitchFamily="18" charset="0"/>
                <a:cs typeface="Times New Roman" panose="02020603050405020304" pitchFamily="18" charset="0"/>
              </a:rPr>
              <a:t>đai</a:t>
            </a:r>
            <a:r>
              <a:rPr lang="en-US" smtClean="0">
                <a:solidFill>
                  <a:srgbClr val="7030A0"/>
                </a:solidFill>
                <a:latin typeface="Times New Roman" panose="02020603050405020304" pitchFamily="18" charset="0"/>
                <a:cs typeface="Times New Roman" panose="02020603050405020304" pitchFamily="18" charset="0"/>
              </a:rPr>
              <a:t>, trừ trương hợp chuyển tiếp</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0" y="484627"/>
            <a:ext cx="7001597" cy="322845"/>
          </a:xfrm>
          <a:prstGeom prst="rect">
            <a:avLst/>
          </a:prstGeom>
        </p:spPr>
        <p:txBody>
          <a:bodyPr wrap="none">
            <a:spAutoFit/>
          </a:bodyPr>
          <a:lstStyle/>
          <a:p>
            <a:pPr indent="450215" algn="just">
              <a:lnSpc>
                <a:spcPct val="107000"/>
              </a:lnSpc>
              <a:spcBef>
                <a:spcPts val="200"/>
              </a:spcBef>
              <a:spcAft>
                <a:spcPts val="600"/>
              </a:spcAft>
            </a:pPr>
            <a:r>
              <a:rPr lang="en-US" b="1" dirty="0" smtClean="0">
                <a:solidFill>
                  <a:schemeClr val="accent6">
                    <a:lumMod val="75000"/>
                  </a:schemeClr>
                </a:solidFill>
                <a:latin typeface="Times New Roman" panose="02020603050405020304" pitchFamily="18" charset="0"/>
                <a:cs typeface="Times New Roman" panose="02020603050405020304" pitchFamily="18" charset="0"/>
              </a:rPr>
              <a:t>5.2.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Đối</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tượng</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kiện</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thuê</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thuê</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mua</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mua</a:t>
            </a:r>
            <a:r>
              <a:rPr lang="vi-VN" b="1"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b="1" dirty="0">
                <a:solidFill>
                  <a:schemeClr val="accent6">
                    <a:lumMod val="75000"/>
                  </a:schemeClr>
                </a:solidFill>
                <a:latin typeface="Times New Roman" panose="02020603050405020304" pitchFamily="18" charset="0"/>
                <a:cs typeface="Times New Roman" panose="02020603050405020304" pitchFamily="18" charset="0"/>
              </a:rPr>
              <a:t>nhà ở thuộc tài sản </a:t>
            </a:r>
            <a:r>
              <a:rPr lang="vi-VN" b="1" dirty="0" smtClean="0">
                <a:solidFill>
                  <a:schemeClr val="accent6">
                    <a:lumMod val="75000"/>
                  </a:schemeClr>
                </a:solidFill>
                <a:latin typeface="Times New Roman" panose="02020603050405020304" pitchFamily="18" charset="0"/>
                <a:cs typeface="Times New Roman" panose="02020603050405020304" pitchFamily="18" charset="0"/>
              </a:rPr>
              <a:t>công</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126)</a:t>
            </a:r>
            <a:r>
              <a:rPr lang="vi-VN" dirty="0" smtClean="0">
                <a:solidFill>
                  <a:schemeClr val="accent6">
                    <a:lumMod val="75000"/>
                  </a:schemeClr>
                </a:solidFill>
                <a:latin typeface="Times New Roman" panose="02020603050405020304" pitchFamily="18" charset="0"/>
                <a:cs typeface="Times New Roman" panose="02020603050405020304" pitchFamily="18" charset="0"/>
              </a:rPr>
              <a:t> </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79583" y="712274"/>
            <a:ext cx="8397714" cy="1169551"/>
          </a:xfrm>
          <a:prstGeom prst="rect">
            <a:avLst/>
          </a:prstGeom>
        </p:spPr>
        <p:txBody>
          <a:bodyPr wrap="square">
            <a:spAutoFit/>
          </a:bodyPr>
          <a:lstStyle/>
          <a:p>
            <a:pPr algn="just"/>
            <a:r>
              <a:rPr lang="en-US" dirty="0" err="1">
                <a:solidFill>
                  <a:schemeClr val="accent6">
                    <a:lumMod val="75000"/>
                  </a:schemeClr>
                </a:solidFill>
                <a:latin typeface="Times New Roman" panose="02020603050405020304" pitchFamily="18" charset="0"/>
                <a:cs typeface="Times New Roman" panose="02020603050405020304" pitchFamily="18" charset="0"/>
              </a:rPr>
              <a:t>Kế</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thừa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quy</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của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2014,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giao</a:t>
            </a:r>
            <a:r>
              <a:rPr lang="en-US" dirty="0" smtClean="0">
                <a:solidFill>
                  <a:schemeClr val="accent6">
                    <a:lumMod val="75000"/>
                  </a:schemeClr>
                </a:solidFill>
                <a:latin typeface="Times New Roman" panose="02020603050405020304" pitchFamily="18" charset="0"/>
                <a:cs typeface="Times New Roman" panose="02020603050405020304" pitchFamily="18" charset="0"/>
              </a:rPr>
              <a:t> CP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quy</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vi-VN" dirty="0">
                <a:solidFill>
                  <a:schemeClr val="accent6">
                    <a:lumMod val="75000"/>
                  </a:schemeClr>
                </a:solidFill>
                <a:latin typeface="Times New Roman" panose="02020603050405020304" pitchFamily="18" charset="0"/>
                <a:cs typeface="Times New Roman" panose="02020603050405020304" pitchFamily="18" charset="0"/>
              </a:rPr>
              <a:t>chi tiết việc xác định thời điểm bố trí sử dụng nhà ở,  đối tượng, điều kiện được thuê, mua nhà ở, việc bán, cho thuê nhà ở, việc xác định giá thuê, giá bán nhà ở đối với nhà ở quy định tại điểm d khoản 1 Điều </a:t>
            </a:r>
            <a:r>
              <a:rPr lang="vi-VN" dirty="0" smtClean="0">
                <a:solidFill>
                  <a:schemeClr val="accent6">
                    <a:lumMod val="75000"/>
                  </a:schemeClr>
                </a:solidFill>
                <a:latin typeface="Times New Roman" panose="02020603050405020304" pitchFamily="18" charset="0"/>
                <a:cs typeface="Times New Roman" panose="02020603050405020304" pitchFamily="18" charset="0"/>
              </a:rPr>
              <a:t>13; </a:t>
            </a:r>
            <a:r>
              <a:rPr lang="vi-VN" dirty="0">
                <a:solidFill>
                  <a:schemeClr val="accent6">
                    <a:lumMod val="75000"/>
                  </a:schemeClr>
                </a:solidFill>
                <a:latin typeface="Times New Roman" panose="02020603050405020304" pitchFamily="18" charset="0"/>
                <a:cs typeface="Times New Roman" panose="02020603050405020304" pitchFamily="18" charset="0"/>
              </a:rPr>
              <a:t>việc xác định giá, quản lý tiền thu được từ cho thuê, thuê mua, bán nhà ở thuộc tài sản công; việc miễn, giảm tiền cho thuê nhà ở xã hội, nhà ở cho lực lượng vũ trang nhân dân thuộc tài sản công, tiền thuê, bán nhà ở quy định tại điểm d khoản 1 Điều </a:t>
            </a:r>
            <a:r>
              <a:rPr lang="vi-VN" dirty="0" smtClean="0">
                <a:solidFill>
                  <a:schemeClr val="accent6">
                    <a:lumMod val="75000"/>
                  </a:schemeClr>
                </a:solidFill>
                <a:latin typeface="Times New Roman" panose="02020603050405020304" pitchFamily="18" charset="0"/>
                <a:cs typeface="Times New Roman" panose="02020603050405020304" pitchFamily="18" charset="0"/>
              </a:rPr>
              <a:t>13; </a:t>
            </a:r>
            <a:r>
              <a:rPr lang="vi-VN" dirty="0">
                <a:solidFill>
                  <a:schemeClr val="accent6">
                    <a:lumMod val="75000"/>
                  </a:schemeClr>
                </a:solidFill>
                <a:latin typeface="Times New Roman" panose="02020603050405020304" pitchFamily="18" charset="0"/>
                <a:cs typeface="Times New Roman" panose="02020603050405020304" pitchFamily="18" charset="0"/>
              </a:rPr>
              <a:t>việc quản lý, sử dụng, vận hành nhà ở </a:t>
            </a:r>
            <a:r>
              <a:rPr lang="en-US" dirty="0" smtClean="0">
                <a:solidFill>
                  <a:schemeClr val="accent6">
                    <a:lumMod val="75000"/>
                  </a:schemeClr>
                </a:solidFill>
                <a:latin typeface="Times New Roman" panose="02020603050405020304" pitchFamily="18" charset="0"/>
                <a:cs typeface="Times New Roman" panose="02020603050405020304" pitchFamily="18" charset="0"/>
              </a:rPr>
              <a:t>TS</a:t>
            </a:r>
            <a:r>
              <a:rPr lang="vi-VN"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dirty="0">
                <a:solidFill>
                  <a:schemeClr val="accent6">
                    <a:lumMod val="75000"/>
                  </a:schemeClr>
                </a:solidFill>
                <a:latin typeface="Times New Roman" panose="02020603050405020304" pitchFamily="18" charset="0"/>
                <a:cs typeface="Times New Roman" panose="02020603050405020304" pitchFamily="18" charset="0"/>
              </a:rPr>
              <a:t>công.</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2539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89692" y="12031"/>
            <a:ext cx="9459866"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08</a:t>
            </a:r>
            <a:r>
              <a:rPr lang="en-US" sz="1800" dirty="0" smtClean="0">
                <a:solidFill>
                  <a:srgbClr val="ED2727"/>
                </a:solidFill>
                <a:latin typeface="Times New Roman" panose="02020603050405020304" pitchFamily="18" charset="0"/>
                <a:cs typeface="Times New Roman" panose="02020603050405020304" pitchFamily="18" charset="0"/>
              </a:rPr>
              <a:t>. </a:t>
            </a:r>
            <a:r>
              <a:rPr lang="en" sz="1800" dirty="0" smtClean="0">
                <a:solidFill>
                  <a:srgbClr val="ED2727"/>
                </a:solidFill>
                <a:latin typeface="Times New Roman" panose="02020603050405020304" pitchFamily="18" charset="0"/>
                <a:cs typeface="Times New Roman" panose="02020603050405020304" pitchFamily="18" charset="0"/>
              </a:rPr>
              <a:t>QUẢN LÝ, SỬ DỤNG NHÀ Ở</a:t>
            </a:r>
            <a:endParaRPr sz="1800" dirty="0">
              <a:solidFill>
                <a:srgbClr val="ED2727"/>
              </a:solidFill>
            </a:endParaRPr>
          </a:p>
        </p:txBody>
      </p:sp>
      <p:sp>
        <p:nvSpPr>
          <p:cNvPr id="11" name="Rectangle 10"/>
          <p:cNvSpPr/>
          <p:nvPr/>
        </p:nvSpPr>
        <p:spPr>
          <a:xfrm>
            <a:off x="0" y="387124"/>
            <a:ext cx="6950301" cy="322845"/>
          </a:xfrm>
          <a:prstGeom prst="rect">
            <a:avLst/>
          </a:prstGeom>
        </p:spPr>
        <p:txBody>
          <a:bodyPr wrap="none">
            <a:spAutoFit/>
          </a:bodyPr>
          <a:lstStyle/>
          <a:p>
            <a:pPr indent="450215" algn="just">
              <a:lnSpc>
                <a:spcPct val="107000"/>
              </a:lnSpc>
              <a:spcBef>
                <a:spcPts val="200"/>
              </a:spcBef>
              <a:spcAft>
                <a:spcPts val="600"/>
              </a:spcAft>
            </a:pPr>
            <a:r>
              <a:rPr lang="en-US" b="1" dirty="0" smtClean="0">
                <a:solidFill>
                  <a:schemeClr val="accent6">
                    <a:lumMod val="75000"/>
                  </a:schemeClr>
                </a:solidFill>
                <a:latin typeface="Times New Roman" panose="02020603050405020304" pitchFamily="18" charset="0"/>
                <a:cs typeface="Times New Roman" panose="02020603050405020304" pitchFamily="18" charset="0"/>
              </a:rPr>
              <a:t>5.3.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Các</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trường</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hợp</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thu</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hồi</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cưỡng</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chế</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thu</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hồi</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thuộc</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b="1" dirty="0" smtClean="0">
                <a:solidFill>
                  <a:schemeClr val="accent6">
                    <a:lumMod val="75000"/>
                  </a:schemeClr>
                </a:solidFill>
                <a:latin typeface="Times New Roman" panose="02020603050405020304" pitchFamily="18" charset="0"/>
                <a:cs typeface="Times New Roman" panose="02020603050405020304" pitchFamily="18" charset="0"/>
              </a:rPr>
              <a:t>tài </a:t>
            </a:r>
            <a:r>
              <a:rPr lang="vi-VN" b="1" dirty="0">
                <a:solidFill>
                  <a:schemeClr val="accent6">
                    <a:lumMod val="75000"/>
                  </a:schemeClr>
                </a:solidFill>
                <a:latin typeface="Times New Roman" panose="02020603050405020304" pitchFamily="18" charset="0"/>
                <a:cs typeface="Times New Roman" panose="02020603050405020304" pitchFamily="18" charset="0"/>
              </a:rPr>
              <a:t>sản </a:t>
            </a:r>
            <a:r>
              <a:rPr lang="vi-VN" b="1" dirty="0" smtClean="0">
                <a:solidFill>
                  <a:schemeClr val="accent6">
                    <a:lumMod val="75000"/>
                  </a:schemeClr>
                </a:solidFill>
                <a:latin typeface="Times New Roman" panose="02020603050405020304" pitchFamily="18" charset="0"/>
                <a:cs typeface="Times New Roman" panose="02020603050405020304" pitchFamily="18" charset="0"/>
              </a:rPr>
              <a:t>công</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127)</a:t>
            </a:r>
            <a:r>
              <a:rPr lang="vi-VN" dirty="0" smtClean="0">
                <a:solidFill>
                  <a:schemeClr val="accent6">
                    <a:lumMod val="75000"/>
                  </a:schemeClr>
                </a:solidFill>
                <a:latin typeface="Times New Roman" panose="02020603050405020304" pitchFamily="18" charset="0"/>
                <a:cs typeface="Times New Roman" panose="02020603050405020304" pitchFamily="18" charset="0"/>
              </a:rPr>
              <a:t> </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419450" y="644768"/>
            <a:ext cx="8523216" cy="3195747"/>
          </a:xfrm>
          <a:prstGeom prst="rect">
            <a:avLst/>
          </a:prstGeom>
        </p:spPr>
        <p:txBody>
          <a:bodyPr wrap="square">
            <a:spAutoFit/>
          </a:bodyPr>
          <a:lstStyle/>
          <a:p>
            <a:pPr algn="just">
              <a:lnSpc>
                <a:spcPts val="1600"/>
              </a:lnSpc>
              <a:spcBef>
                <a:spcPts val="100"/>
              </a:spcBef>
              <a:spcAft>
                <a:spcPts val="100"/>
              </a:spcAft>
            </a:pPr>
            <a:r>
              <a:rPr lang="en-US" sz="1200" dirty="0" smtClean="0">
                <a:solidFill>
                  <a:srgbClr val="FF0000"/>
                </a:solidFill>
                <a:latin typeface="Times New Roman" panose="02020603050405020304" pitchFamily="18" charset="0"/>
                <a:cs typeface="Times New Roman" panose="02020603050405020304" pitchFamily="18" charset="0"/>
              </a:rPr>
              <a:t>1.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Cho </a:t>
            </a:r>
            <a:r>
              <a:rPr lang="vi-VN" sz="1200" dirty="0">
                <a:solidFill>
                  <a:schemeClr val="accent6">
                    <a:lumMod val="75000"/>
                  </a:schemeClr>
                </a:solidFill>
                <a:latin typeface="Times New Roman" panose="02020603050405020304" pitchFamily="18" charset="0"/>
                <a:cs typeface="Times New Roman" panose="02020603050405020304" pitchFamily="18" charset="0"/>
              </a:rPr>
              <a:t>thuê, cho thuê mua, bán nhà ở không đúng thẩm quyền hoặc không đúng đối tượng hoặc không đủ điều kiện theo quy định của pháp luật về nhà ở;</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600"/>
              </a:lnSpc>
              <a:spcBef>
                <a:spcPts val="100"/>
              </a:spcBef>
              <a:spcAft>
                <a:spcPts val="100"/>
              </a:spcAft>
            </a:pPr>
            <a:r>
              <a:rPr lang="en-US" sz="1200" dirty="0" smtClean="0">
                <a:solidFill>
                  <a:srgbClr val="FF0000"/>
                </a:solidFill>
                <a:latin typeface="Times New Roman" panose="02020603050405020304" pitchFamily="18" charset="0"/>
                <a:cs typeface="Times New Roman" panose="02020603050405020304" pitchFamily="18" charset="0"/>
              </a:rPr>
              <a:t>2.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Hết </a:t>
            </a:r>
            <a:r>
              <a:rPr lang="vi-VN" sz="1200" dirty="0">
                <a:solidFill>
                  <a:schemeClr val="accent6">
                    <a:lumMod val="75000"/>
                  </a:schemeClr>
                </a:solidFill>
                <a:latin typeface="Times New Roman" panose="02020603050405020304" pitchFamily="18" charset="0"/>
                <a:cs typeface="Times New Roman" panose="02020603050405020304" pitchFamily="18" charset="0"/>
              </a:rPr>
              <a:t>thời hạn thuê theo hợp đồng mà bên thuê không còn nhu cầu thuê tiếp hoặc hai bên thỏa thuận chấm dứt hợp đồng thuê nhà ở;</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600"/>
              </a:lnSpc>
              <a:spcBef>
                <a:spcPts val="100"/>
              </a:spcBef>
              <a:spcAft>
                <a:spcPts val="100"/>
              </a:spcAft>
            </a:pPr>
            <a:r>
              <a:rPr lang="en-US" sz="1200" dirty="0" smtClean="0">
                <a:solidFill>
                  <a:srgbClr val="FF0000"/>
                </a:solidFill>
                <a:latin typeface="Times New Roman" panose="02020603050405020304" pitchFamily="18" charset="0"/>
                <a:cs typeface="Times New Roman" panose="02020603050405020304" pitchFamily="18" charset="0"/>
              </a:rPr>
              <a:t>3.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Bên </a:t>
            </a:r>
            <a:r>
              <a:rPr lang="vi-VN" sz="1200" dirty="0">
                <a:solidFill>
                  <a:schemeClr val="accent6">
                    <a:lumMod val="75000"/>
                  </a:schemeClr>
                </a:solidFill>
                <a:latin typeface="Times New Roman" panose="02020603050405020304" pitchFamily="18" charset="0"/>
                <a:cs typeface="Times New Roman" panose="02020603050405020304" pitchFamily="18" charset="0"/>
              </a:rPr>
              <a:t>thuê, bên thuê mua trả lại nhà ở đang thuê, thuê mua;</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600"/>
              </a:lnSpc>
              <a:spcBef>
                <a:spcPts val="100"/>
              </a:spcBef>
              <a:spcAft>
                <a:spcPts val="100"/>
              </a:spcAft>
            </a:pPr>
            <a:r>
              <a:rPr lang="en-US" sz="1200" dirty="0" smtClean="0">
                <a:solidFill>
                  <a:srgbClr val="FF0000"/>
                </a:solidFill>
                <a:latin typeface="Times New Roman" panose="02020603050405020304" pitchFamily="18" charset="0"/>
                <a:cs typeface="Times New Roman" panose="02020603050405020304" pitchFamily="18" charset="0"/>
              </a:rPr>
              <a:t>4</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Bên </a:t>
            </a:r>
            <a:r>
              <a:rPr lang="vi-VN" sz="1200" dirty="0">
                <a:solidFill>
                  <a:schemeClr val="accent6">
                    <a:lumMod val="75000"/>
                  </a:schemeClr>
                </a:solidFill>
                <a:latin typeface="Times New Roman" panose="02020603050405020304" pitchFamily="18" charset="0"/>
                <a:cs typeface="Times New Roman" panose="02020603050405020304" pitchFamily="18" charset="0"/>
              </a:rPr>
              <a:t>thuê không còn đủ điều kiện được thuê nhà ở theo quy định của Luật này;</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600"/>
              </a:lnSpc>
              <a:spcBef>
                <a:spcPts val="100"/>
              </a:spcBef>
              <a:spcAft>
                <a:spcPts val="100"/>
              </a:spcAft>
            </a:pPr>
            <a:r>
              <a:rPr lang="en-US" sz="1200" dirty="0" smtClean="0">
                <a:solidFill>
                  <a:srgbClr val="FF0000"/>
                </a:solidFill>
                <a:latin typeface="Times New Roman" panose="02020603050405020304" pitchFamily="18" charset="0"/>
                <a:cs typeface="Times New Roman" panose="02020603050405020304" pitchFamily="18" charset="0"/>
              </a:rPr>
              <a:t>5.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Bên </a:t>
            </a:r>
            <a:r>
              <a:rPr lang="vi-VN" sz="1200" dirty="0">
                <a:solidFill>
                  <a:schemeClr val="accent6">
                    <a:lumMod val="75000"/>
                  </a:schemeClr>
                </a:solidFill>
                <a:latin typeface="Times New Roman" panose="02020603050405020304" pitchFamily="18" charset="0"/>
                <a:cs typeface="Times New Roman" panose="02020603050405020304" pitchFamily="18" charset="0"/>
              </a:rPr>
              <a:t>thuê chết hoặc có tuyên bố mất tích của Tòa án mà không có ai đang cùng sinh sống; người đang thuê nhà ở công vụ chết hoặc có tuyên bố mất tích của Tòa án;</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600"/>
              </a:lnSpc>
              <a:spcBef>
                <a:spcPts val="100"/>
              </a:spcBef>
              <a:spcAft>
                <a:spcPts val="100"/>
              </a:spcAft>
            </a:pPr>
            <a:r>
              <a:rPr lang="en-US" sz="1200" dirty="0" smtClean="0">
                <a:solidFill>
                  <a:srgbClr val="FF0000"/>
                </a:solidFill>
                <a:latin typeface="Times New Roman" panose="02020603050405020304" pitchFamily="18" charset="0"/>
                <a:cs typeface="Times New Roman" panose="02020603050405020304" pitchFamily="18" charset="0"/>
              </a:rPr>
              <a:t>6.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Bên </a:t>
            </a:r>
            <a:r>
              <a:rPr lang="vi-VN" sz="1200" dirty="0">
                <a:solidFill>
                  <a:schemeClr val="accent6">
                    <a:lumMod val="75000"/>
                  </a:schemeClr>
                </a:solidFill>
                <a:latin typeface="Times New Roman" panose="02020603050405020304" pitchFamily="18" charset="0"/>
                <a:cs typeface="Times New Roman" panose="02020603050405020304" pitchFamily="18" charset="0"/>
              </a:rPr>
              <a:t>thuê, thuê mua nhà ở không trả đủ tiền thuê nhà ở theo hợp đồng từ 03 tháng trở lên mà không có lý do chính đáng;</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600"/>
              </a:lnSpc>
              <a:spcBef>
                <a:spcPts val="100"/>
              </a:spcBef>
              <a:spcAft>
                <a:spcPts val="100"/>
              </a:spcAft>
            </a:pPr>
            <a:r>
              <a:rPr lang="en-US" sz="1200" dirty="0" smtClean="0">
                <a:solidFill>
                  <a:srgbClr val="FF0000"/>
                </a:solidFill>
                <a:latin typeface="Times New Roman" panose="02020603050405020304" pitchFamily="18" charset="0"/>
                <a:cs typeface="Times New Roman" panose="02020603050405020304" pitchFamily="18" charset="0"/>
              </a:rPr>
              <a:t>7.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Nhà </a:t>
            </a:r>
            <a:r>
              <a:rPr lang="vi-VN" sz="1200" dirty="0">
                <a:solidFill>
                  <a:schemeClr val="accent6">
                    <a:lumMod val="75000"/>
                  </a:schemeClr>
                </a:solidFill>
                <a:latin typeface="Times New Roman" panose="02020603050405020304" pitchFamily="18" charset="0"/>
                <a:cs typeface="Times New Roman" panose="02020603050405020304" pitchFamily="18" charset="0"/>
              </a:rPr>
              <a:t>ở cho thuê, cho thuê mua thuộc trường hợp phải phá dỡ để cải tạo, xây dựng lại theo quyết định của cơ quan nhà nước có thẩm quyền; nhà ở thuộc trường hợp không bảo đảm an toàn trong sử dụng theo quy định của pháp luật về xây dựng;</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600"/>
              </a:lnSpc>
              <a:spcBef>
                <a:spcPts val="100"/>
              </a:spcBef>
              <a:spcAft>
                <a:spcPts val="100"/>
              </a:spcAft>
            </a:pPr>
            <a:r>
              <a:rPr lang="en-US" sz="1200" dirty="0" smtClean="0">
                <a:solidFill>
                  <a:srgbClr val="FF0000"/>
                </a:solidFill>
                <a:latin typeface="Times New Roman" panose="02020603050405020304" pitchFamily="18" charset="0"/>
                <a:cs typeface="Times New Roman" panose="02020603050405020304" pitchFamily="18" charset="0"/>
              </a:rPr>
              <a:t>8.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Bên </a:t>
            </a:r>
            <a:r>
              <a:rPr lang="vi-VN" sz="1200" dirty="0">
                <a:solidFill>
                  <a:schemeClr val="accent6">
                    <a:lumMod val="75000"/>
                  </a:schemeClr>
                </a:solidFill>
                <a:latin typeface="Times New Roman" panose="02020603050405020304" pitchFamily="18" charset="0"/>
                <a:cs typeface="Times New Roman" panose="02020603050405020304" pitchFamily="18" charset="0"/>
              </a:rPr>
              <a:t>thuê, bên thuê mua sử dụng nhà ở không đúng mục đích đã thỏa thuận trong hợp đồng thuê, thuê mua nhà ở hoặc tự ý chuyển đổi, bán, cho thuê lại, cho mượn nhà ở hoặc tự ý đục phá, cơi nới, cải tạo, phá dỡ nhà ở đang thuê, thuê mua;</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600"/>
              </a:lnSpc>
              <a:spcBef>
                <a:spcPts val="100"/>
              </a:spcBef>
              <a:spcAft>
                <a:spcPts val="100"/>
              </a:spcAft>
            </a:pPr>
            <a:r>
              <a:rPr lang="en-US" sz="1200" dirty="0" smtClean="0">
                <a:solidFill>
                  <a:srgbClr val="FF0000"/>
                </a:solidFill>
                <a:latin typeface="Times New Roman" panose="02020603050405020304" pitchFamily="18" charset="0"/>
                <a:cs typeface="Times New Roman" panose="02020603050405020304" pitchFamily="18" charset="0"/>
              </a:rPr>
              <a:t>9.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Bên </a:t>
            </a:r>
            <a:r>
              <a:rPr lang="vi-VN" sz="1200" dirty="0">
                <a:solidFill>
                  <a:schemeClr val="accent6">
                    <a:lumMod val="75000"/>
                  </a:schemeClr>
                </a:solidFill>
                <a:latin typeface="Times New Roman" panose="02020603050405020304" pitchFamily="18" charset="0"/>
                <a:cs typeface="Times New Roman" panose="02020603050405020304" pitchFamily="18" charset="0"/>
              </a:rPr>
              <a:t>thuê nhà ở công vụ được điều động, luân chuyển, biệt phái đến công tác tại địa phương khác;</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600"/>
              </a:lnSpc>
              <a:spcBef>
                <a:spcPts val="100"/>
              </a:spcBef>
              <a:spcAft>
                <a:spcPts val="100"/>
              </a:spcAft>
            </a:pPr>
            <a:r>
              <a:rPr lang="en-US" sz="1200" dirty="0" smtClean="0">
                <a:solidFill>
                  <a:srgbClr val="FF0000"/>
                </a:solidFill>
                <a:latin typeface="Times New Roman" panose="02020603050405020304" pitchFamily="18" charset="0"/>
                <a:cs typeface="Times New Roman" panose="02020603050405020304" pitchFamily="18" charset="0"/>
              </a:rPr>
              <a:t>10</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Chiếm </a:t>
            </a:r>
            <a:r>
              <a:rPr lang="vi-VN" sz="1200" dirty="0">
                <a:solidFill>
                  <a:schemeClr val="accent6">
                    <a:lumMod val="75000"/>
                  </a:schemeClr>
                </a:solidFill>
                <a:latin typeface="Times New Roman" panose="02020603050405020304" pitchFamily="18" charset="0"/>
                <a:cs typeface="Times New Roman" panose="02020603050405020304" pitchFamily="18" charset="0"/>
              </a:rPr>
              <a:t>dụng nhà ở trái pháp luật.</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1420031" y="3716493"/>
            <a:ext cx="7522635" cy="276999"/>
          </a:xfrm>
          <a:prstGeom prst="rect">
            <a:avLst/>
          </a:prstGeom>
        </p:spPr>
        <p:txBody>
          <a:bodyPr wrap="square">
            <a:spAutoFit/>
          </a:bodyPr>
          <a:lstStyle/>
          <a:p>
            <a:pPr algn="just"/>
            <a:r>
              <a:rPr lang="en-US" sz="1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Nghị</a:t>
            </a:r>
            <a:r>
              <a:rPr 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95/2024/NĐ-CP </a:t>
            </a:r>
            <a:r>
              <a:rPr lang="vi-VN" sz="1200" dirty="0" smtClean="0">
                <a:solidFill>
                  <a:srgbClr val="FF5050"/>
                </a:solidFill>
                <a:latin typeface="Times New Roman" panose="02020603050405020304" pitchFamily="18" charset="0"/>
                <a:cs typeface="Times New Roman" panose="02020603050405020304" pitchFamily="18" charset="0"/>
              </a:rPr>
              <a:t>(</a:t>
            </a:r>
            <a:r>
              <a:rPr lang="vi-VN" sz="1200" dirty="0">
                <a:solidFill>
                  <a:srgbClr val="FF5050"/>
                </a:solidFill>
                <a:latin typeface="Times New Roman" panose="02020603050405020304" pitchFamily="18" charset="0"/>
                <a:cs typeface="Times New Roman" panose="02020603050405020304" pitchFamily="18" charset="0"/>
              </a:rPr>
              <a:t>Điều </a:t>
            </a:r>
            <a:r>
              <a:rPr lang="en-US" sz="1200" dirty="0" smtClean="0">
                <a:solidFill>
                  <a:srgbClr val="FF5050"/>
                </a:solidFill>
                <a:latin typeface="Times New Roman" panose="02020603050405020304" pitchFamily="18" charset="0"/>
                <a:cs typeface="Times New Roman" panose="02020603050405020304" pitchFamily="18" charset="0"/>
              </a:rPr>
              <a:t>78):</a:t>
            </a:r>
            <a:r>
              <a:rPr lang="en-US" sz="1200" dirty="0" err="1" smtClean="0">
                <a:solidFill>
                  <a:srgbClr val="FF5050"/>
                </a:solidFill>
                <a:latin typeface="Times New Roman" panose="02020603050405020304" pitchFamily="18" charset="0"/>
                <a:cs typeface="Times New Roman" panose="02020603050405020304" pitchFamily="18" charset="0"/>
              </a:rPr>
              <a:t>Trình</a:t>
            </a:r>
            <a:r>
              <a:rPr lang="en-US" sz="1200" dirty="0" smtClean="0">
                <a:solidFill>
                  <a:srgbClr val="FF5050"/>
                </a:solidFill>
                <a:latin typeface="Times New Roman" panose="02020603050405020304" pitchFamily="18" charset="0"/>
                <a:cs typeface="Times New Roman" panose="02020603050405020304" pitchFamily="18" charset="0"/>
              </a:rPr>
              <a:t> </a:t>
            </a:r>
            <a:r>
              <a:rPr lang="en-US" sz="1200" dirty="0" err="1" smtClean="0">
                <a:solidFill>
                  <a:srgbClr val="FF5050"/>
                </a:solidFill>
                <a:latin typeface="Times New Roman" panose="02020603050405020304" pitchFamily="18" charset="0"/>
                <a:cs typeface="Times New Roman" panose="02020603050405020304" pitchFamily="18" charset="0"/>
              </a:rPr>
              <a:t>tự</a:t>
            </a:r>
            <a:r>
              <a:rPr lang="en-US" sz="1200" dirty="0" smtClean="0">
                <a:solidFill>
                  <a:srgbClr val="FF5050"/>
                </a:solidFill>
                <a:latin typeface="Times New Roman" panose="02020603050405020304" pitchFamily="18" charset="0"/>
                <a:cs typeface="Times New Roman" panose="02020603050405020304" pitchFamily="18" charset="0"/>
              </a:rPr>
              <a:t>, </a:t>
            </a:r>
            <a:r>
              <a:rPr lang="en-US" sz="1200" dirty="0" err="1" smtClean="0">
                <a:solidFill>
                  <a:srgbClr val="FF5050"/>
                </a:solidFill>
                <a:latin typeface="Times New Roman" panose="02020603050405020304" pitchFamily="18" charset="0"/>
                <a:cs typeface="Times New Roman" panose="02020603050405020304" pitchFamily="18" charset="0"/>
              </a:rPr>
              <a:t>thủ</a:t>
            </a:r>
            <a:r>
              <a:rPr lang="en-US" sz="1200" dirty="0" smtClean="0">
                <a:solidFill>
                  <a:srgbClr val="FF5050"/>
                </a:solidFill>
                <a:latin typeface="Times New Roman" panose="02020603050405020304" pitchFamily="18" charset="0"/>
                <a:cs typeface="Times New Roman" panose="02020603050405020304" pitchFamily="18" charset="0"/>
              </a:rPr>
              <a:t> </a:t>
            </a:r>
            <a:r>
              <a:rPr lang="en-US" sz="1200" dirty="0" err="1" smtClean="0">
                <a:solidFill>
                  <a:srgbClr val="FF5050"/>
                </a:solidFill>
                <a:latin typeface="Times New Roman" panose="02020603050405020304" pitchFamily="18" charset="0"/>
                <a:cs typeface="Times New Roman" panose="02020603050405020304" pitchFamily="18" charset="0"/>
              </a:rPr>
              <a:t>tục</a:t>
            </a:r>
            <a:r>
              <a:rPr lang="en-US" sz="1200" dirty="0" smtClean="0">
                <a:solidFill>
                  <a:srgbClr val="FF5050"/>
                </a:solidFill>
                <a:latin typeface="Times New Roman" panose="02020603050405020304" pitchFamily="18" charset="0"/>
                <a:cs typeface="Times New Roman" panose="02020603050405020304" pitchFamily="18" charset="0"/>
              </a:rPr>
              <a:t> </a:t>
            </a:r>
            <a:r>
              <a:rPr lang="en-US" sz="1200" dirty="0" err="1" smtClean="0">
                <a:solidFill>
                  <a:srgbClr val="FF5050"/>
                </a:solidFill>
                <a:latin typeface="Times New Roman" panose="02020603050405020304" pitchFamily="18" charset="0"/>
                <a:cs typeface="Times New Roman" panose="02020603050405020304" pitchFamily="18" charset="0"/>
              </a:rPr>
              <a:t>thu</a:t>
            </a:r>
            <a:r>
              <a:rPr lang="en-US" sz="1200" dirty="0" smtClean="0">
                <a:solidFill>
                  <a:srgbClr val="FF5050"/>
                </a:solidFill>
                <a:latin typeface="Times New Roman" panose="02020603050405020304" pitchFamily="18" charset="0"/>
                <a:cs typeface="Times New Roman" panose="02020603050405020304" pitchFamily="18" charset="0"/>
              </a:rPr>
              <a:t> </a:t>
            </a:r>
            <a:r>
              <a:rPr lang="en-US" sz="1200" dirty="0" err="1" smtClean="0">
                <a:solidFill>
                  <a:srgbClr val="FF5050"/>
                </a:solidFill>
                <a:latin typeface="Times New Roman" panose="02020603050405020304" pitchFamily="18" charset="0"/>
                <a:cs typeface="Times New Roman" panose="02020603050405020304" pitchFamily="18" charset="0"/>
              </a:rPr>
              <a:t>hồi</a:t>
            </a:r>
            <a:r>
              <a:rPr lang="en-US" sz="1200" dirty="0" smtClean="0">
                <a:solidFill>
                  <a:srgbClr val="FF5050"/>
                </a:solidFill>
                <a:latin typeface="Times New Roman" panose="02020603050405020304" pitchFamily="18" charset="0"/>
                <a:cs typeface="Times New Roman" panose="02020603050405020304" pitchFamily="18" charset="0"/>
              </a:rPr>
              <a:t> </a:t>
            </a:r>
            <a:r>
              <a:rPr lang="en-US" sz="1200" dirty="0" err="1" smtClean="0">
                <a:solidFill>
                  <a:srgbClr val="FF5050"/>
                </a:solidFill>
                <a:latin typeface="Times New Roman" panose="02020603050405020304" pitchFamily="18" charset="0"/>
                <a:cs typeface="Times New Roman" panose="02020603050405020304" pitchFamily="18" charset="0"/>
              </a:rPr>
              <a:t>nhà</a:t>
            </a:r>
            <a:r>
              <a:rPr lang="en-US" sz="1200" dirty="0" smtClean="0">
                <a:solidFill>
                  <a:srgbClr val="FF5050"/>
                </a:solidFill>
                <a:latin typeface="Times New Roman" panose="02020603050405020304" pitchFamily="18" charset="0"/>
                <a:cs typeface="Times New Roman" panose="02020603050405020304" pitchFamily="18" charset="0"/>
              </a:rPr>
              <a:t> ở </a:t>
            </a:r>
            <a:r>
              <a:rPr lang="en-US" sz="1200" dirty="0" err="1" smtClean="0">
                <a:solidFill>
                  <a:srgbClr val="FF5050"/>
                </a:solidFill>
                <a:latin typeface="Times New Roman" panose="02020603050405020304" pitchFamily="18" charset="0"/>
                <a:cs typeface="Times New Roman" panose="02020603050405020304" pitchFamily="18" charset="0"/>
              </a:rPr>
              <a:t>thuộc</a:t>
            </a:r>
            <a:r>
              <a:rPr lang="en-US" sz="1200" dirty="0" smtClean="0">
                <a:solidFill>
                  <a:srgbClr val="FF5050"/>
                </a:solidFill>
                <a:latin typeface="Times New Roman" panose="02020603050405020304" pitchFamily="18" charset="0"/>
                <a:cs typeface="Times New Roman" panose="02020603050405020304" pitchFamily="18" charset="0"/>
              </a:rPr>
              <a:t> </a:t>
            </a:r>
            <a:r>
              <a:rPr lang="en-US" sz="1200" dirty="0" err="1" smtClean="0">
                <a:solidFill>
                  <a:srgbClr val="FF5050"/>
                </a:solidFill>
                <a:latin typeface="Times New Roman" panose="02020603050405020304" pitchFamily="18" charset="0"/>
                <a:cs typeface="Times New Roman" panose="02020603050405020304" pitchFamily="18" charset="0"/>
              </a:rPr>
              <a:t>tài</a:t>
            </a:r>
            <a:r>
              <a:rPr lang="en-US" sz="1200" dirty="0" smtClean="0">
                <a:solidFill>
                  <a:srgbClr val="FF5050"/>
                </a:solidFill>
                <a:latin typeface="Times New Roman" panose="02020603050405020304" pitchFamily="18" charset="0"/>
                <a:cs typeface="Times New Roman" panose="02020603050405020304" pitchFamily="18" charset="0"/>
              </a:rPr>
              <a:t> </a:t>
            </a:r>
            <a:r>
              <a:rPr lang="en-US" sz="1200" dirty="0" err="1" smtClean="0">
                <a:solidFill>
                  <a:srgbClr val="FF5050"/>
                </a:solidFill>
                <a:latin typeface="Times New Roman" panose="02020603050405020304" pitchFamily="18" charset="0"/>
                <a:cs typeface="Times New Roman" panose="02020603050405020304" pitchFamily="18" charset="0"/>
              </a:rPr>
              <a:t>sản</a:t>
            </a:r>
            <a:r>
              <a:rPr lang="en-US" sz="1200" dirty="0" smtClean="0">
                <a:solidFill>
                  <a:srgbClr val="FF5050"/>
                </a:solidFill>
                <a:latin typeface="Times New Roman" panose="02020603050405020304" pitchFamily="18" charset="0"/>
                <a:cs typeface="Times New Roman" panose="02020603050405020304" pitchFamily="18" charset="0"/>
              </a:rPr>
              <a:t> </a:t>
            </a:r>
            <a:r>
              <a:rPr lang="en-US" sz="1200" dirty="0" err="1" smtClean="0">
                <a:solidFill>
                  <a:srgbClr val="FF5050"/>
                </a:solidFill>
                <a:latin typeface="Times New Roman" panose="02020603050405020304" pitchFamily="18" charset="0"/>
                <a:cs typeface="Times New Roman" panose="02020603050405020304" pitchFamily="18" charset="0"/>
              </a:rPr>
              <a:t>công</a:t>
            </a:r>
            <a:endParaRPr lang="en-US" sz="1200" dirty="0" smtClean="0">
              <a:solidFill>
                <a:srgbClr val="FF5050"/>
              </a:solidFill>
              <a:latin typeface="Times New Roman" panose="02020603050405020304" pitchFamily="18" charset="0"/>
              <a:cs typeface="Times New Roman" panose="02020603050405020304" pitchFamily="18" charset="0"/>
            </a:endParaRPr>
          </a:p>
        </p:txBody>
      </p:sp>
      <p:cxnSp>
        <p:nvCxnSpPr>
          <p:cNvPr id="17" name="Elbow Connector 16"/>
          <p:cNvCxnSpPr/>
          <p:nvPr/>
        </p:nvCxnSpPr>
        <p:spPr>
          <a:xfrm>
            <a:off x="734231" y="3748257"/>
            <a:ext cx="685800" cy="106736"/>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63019" y="4208890"/>
            <a:ext cx="1040130"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200" dirty="0" err="1">
                <a:solidFill>
                  <a:schemeClr val="accent6">
                    <a:lumMod val="75000"/>
                  </a:schemeClr>
                </a:solidFill>
                <a:latin typeface="Times New Roman" panose="02020603050405020304" pitchFamily="18" charset="0"/>
                <a:ea typeface="Arial"/>
                <a:cs typeface="Times New Roman" panose="02020603050405020304" pitchFamily="18" charset="0"/>
              </a:rPr>
              <a:t>Đơn</a:t>
            </a: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Arial"/>
                <a:cs typeface="Times New Roman" panose="02020603050405020304" pitchFamily="18" charset="0"/>
              </a:rPr>
              <a:t>vị</a:t>
            </a: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Arial"/>
                <a:cs typeface="Times New Roman" panose="02020603050405020304" pitchFamily="18" charset="0"/>
              </a:rPr>
              <a:t>được</a:t>
            </a: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Arial"/>
                <a:cs typeface="Times New Roman" panose="02020603050405020304" pitchFamily="18" charset="0"/>
              </a:rPr>
              <a:t>giao</a:t>
            </a:r>
            <a:r>
              <a:rPr lang="en-US" sz="1200" dirty="0">
                <a:solidFill>
                  <a:schemeClr val="accent6">
                    <a:lumMod val="75000"/>
                  </a:schemeClr>
                </a:solidFill>
                <a:latin typeface="Times New Roman" panose="02020603050405020304" pitchFamily="18" charset="0"/>
                <a:ea typeface="Arial"/>
                <a:cs typeface="Times New Roman" panose="02020603050405020304" pitchFamily="18" charset="0"/>
              </a:rPr>
              <a:t> QLVH</a:t>
            </a:r>
          </a:p>
        </p:txBody>
      </p:sp>
      <p:sp>
        <p:nvSpPr>
          <p:cNvPr id="19" name="Rectangle 18"/>
          <p:cNvSpPr/>
          <p:nvPr/>
        </p:nvSpPr>
        <p:spPr>
          <a:xfrm>
            <a:off x="2152439" y="4116555"/>
            <a:ext cx="104013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200" dirty="0" smtClean="0">
                <a:solidFill>
                  <a:schemeClr val="accent6">
                    <a:lumMod val="75000"/>
                  </a:schemeClr>
                </a:solidFill>
                <a:latin typeface="Times New Roman" panose="02020603050405020304" pitchFamily="18" charset="0"/>
                <a:ea typeface="Arial"/>
                <a:cs typeface="Times New Roman" panose="02020603050405020304" pitchFamily="18" charset="0"/>
              </a:rPr>
              <a:t>CQ </a:t>
            </a:r>
            <a:r>
              <a:rPr lang="en-US" sz="1200" dirty="0" err="1" smtClean="0">
                <a:solidFill>
                  <a:schemeClr val="accent6">
                    <a:lumMod val="75000"/>
                  </a:schemeClr>
                </a:solidFill>
                <a:latin typeface="Times New Roman" panose="02020603050405020304" pitchFamily="18" charset="0"/>
                <a:ea typeface="Arial"/>
                <a:cs typeface="Times New Roman" panose="02020603050405020304" pitchFamily="18" charset="0"/>
              </a:rPr>
              <a:t>được</a:t>
            </a:r>
            <a:r>
              <a:rPr lang="en-US" sz="1200" dirty="0" smtClean="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Arial"/>
                <a:cs typeface="Times New Roman" panose="02020603050405020304" pitchFamily="18" charset="0"/>
              </a:rPr>
              <a:t>đại</a:t>
            </a:r>
            <a:r>
              <a:rPr lang="en-US" sz="1200" dirty="0" smtClean="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Arial"/>
                <a:cs typeface="Times New Roman" panose="02020603050405020304" pitchFamily="18" charset="0"/>
              </a:rPr>
              <a:t>diện</a:t>
            </a:r>
            <a:r>
              <a:rPr lang="en-US" sz="1200" dirty="0" smtClean="0">
                <a:solidFill>
                  <a:schemeClr val="accent6">
                    <a:lumMod val="75000"/>
                  </a:schemeClr>
                </a:solidFill>
                <a:latin typeface="Times New Roman" panose="02020603050405020304" pitchFamily="18" charset="0"/>
                <a:ea typeface="Arial"/>
                <a:cs typeface="Times New Roman" panose="02020603050405020304" pitchFamily="18" charset="0"/>
              </a:rPr>
              <a:t> CSH </a:t>
            </a:r>
            <a:r>
              <a:rPr lang="en-US" sz="1200" dirty="0" err="1" smtClean="0">
                <a:solidFill>
                  <a:schemeClr val="accent6">
                    <a:lumMod val="75000"/>
                  </a:schemeClr>
                </a:solidFill>
                <a:latin typeface="Times New Roman" panose="02020603050405020304" pitchFamily="18" charset="0"/>
                <a:ea typeface="Arial"/>
                <a:cs typeface="Times New Roman" panose="02020603050405020304" pitchFamily="18" charset="0"/>
              </a:rPr>
              <a:t>giao</a:t>
            </a:r>
            <a:r>
              <a:rPr lang="en-US" sz="1200" dirty="0" smtClean="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Arial"/>
                <a:cs typeface="Times New Roman" panose="02020603050405020304" pitchFamily="18" charset="0"/>
              </a:rPr>
              <a:t>quản</a:t>
            </a:r>
            <a:r>
              <a:rPr lang="en-US" sz="1200" dirty="0" smtClean="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Arial"/>
                <a:cs typeface="Times New Roman" panose="02020603050405020304" pitchFamily="18" charset="0"/>
              </a:rPr>
              <a:t>lý</a:t>
            </a:r>
            <a:endParaRPr lang="en-US" sz="1200" dirty="0">
              <a:solidFill>
                <a:schemeClr val="accent6">
                  <a:lumMod val="75000"/>
                </a:schemeClr>
              </a:solidFill>
              <a:latin typeface="Times New Roman" panose="02020603050405020304" pitchFamily="18" charset="0"/>
              <a:ea typeface="Arial"/>
              <a:cs typeface="Times New Roman" panose="02020603050405020304" pitchFamily="18" charset="0"/>
            </a:endParaRPr>
          </a:p>
        </p:txBody>
      </p:sp>
      <p:sp>
        <p:nvSpPr>
          <p:cNvPr id="20" name="Rectangle 19"/>
          <p:cNvSpPr/>
          <p:nvPr/>
        </p:nvSpPr>
        <p:spPr>
          <a:xfrm>
            <a:off x="4350893" y="4116555"/>
            <a:ext cx="1040130" cy="27699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200" dirty="0" err="1" smtClean="0">
                <a:solidFill>
                  <a:schemeClr val="accent6">
                    <a:lumMod val="75000"/>
                  </a:schemeClr>
                </a:solidFill>
                <a:latin typeface="Times New Roman" panose="02020603050405020304" pitchFamily="18" charset="0"/>
                <a:ea typeface="Arial"/>
                <a:cs typeface="Times New Roman" panose="02020603050405020304" pitchFamily="18" charset="0"/>
              </a:rPr>
              <a:t>Đại</a:t>
            </a:r>
            <a:r>
              <a:rPr lang="en-US" sz="1200" dirty="0" smtClean="0">
                <a:solidFill>
                  <a:schemeClr val="accent6">
                    <a:lumMod val="75000"/>
                  </a:schemeClr>
                </a:solidFill>
                <a:latin typeface="Times New Roman" panose="02020603050405020304" pitchFamily="18" charset="0"/>
                <a:ea typeface="Arial"/>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Arial"/>
                <a:cs typeface="Times New Roman" panose="02020603050405020304" pitchFamily="18" charset="0"/>
              </a:rPr>
              <a:t>diện</a:t>
            </a:r>
            <a:r>
              <a:rPr lang="en-US" sz="1200" dirty="0" smtClean="0">
                <a:solidFill>
                  <a:schemeClr val="accent6">
                    <a:lumMod val="75000"/>
                  </a:schemeClr>
                </a:solidFill>
                <a:latin typeface="Times New Roman" panose="02020603050405020304" pitchFamily="18" charset="0"/>
                <a:ea typeface="Arial"/>
                <a:cs typeface="Times New Roman" panose="02020603050405020304" pitchFamily="18" charset="0"/>
              </a:rPr>
              <a:t> CSH</a:t>
            </a:r>
            <a:endParaRPr lang="en-US" sz="1200" dirty="0">
              <a:solidFill>
                <a:schemeClr val="accent6">
                  <a:lumMod val="75000"/>
                </a:schemeClr>
              </a:solidFill>
              <a:latin typeface="Times New Roman" panose="02020603050405020304" pitchFamily="18" charset="0"/>
              <a:ea typeface="Arial"/>
              <a:cs typeface="Times New Roman" panose="02020603050405020304" pitchFamily="18" charset="0"/>
            </a:endParaRPr>
          </a:p>
        </p:txBody>
      </p:sp>
      <p:cxnSp>
        <p:nvCxnSpPr>
          <p:cNvPr id="7" name="Straight Arrow Connector 6"/>
          <p:cNvCxnSpPr>
            <a:stCxn id="18" idx="3"/>
            <a:endCxn id="19" idx="1"/>
          </p:cNvCxnSpPr>
          <p:nvPr/>
        </p:nvCxnSpPr>
        <p:spPr>
          <a:xfrm flipV="1">
            <a:off x="1403149" y="4439721"/>
            <a:ext cx="749290" cy="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403149" y="4162722"/>
            <a:ext cx="749290" cy="276999"/>
          </a:xfrm>
          <a:prstGeom prst="rect">
            <a:avLst/>
          </a:prstGeom>
        </p:spPr>
        <p:txBody>
          <a:bodyPr wrap="square">
            <a:spAutoFit/>
          </a:bodyPr>
          <a:lstStyle/>
          <a:p>
            <a:pPr algn="just"/>
            <a:r>
              <a:rPr lang="en-US" sz="1200" i="1" dirty="0" err="1" smtClean="0">
                <a:solidFill>
                  <a:srgbClr val="7030A0"/>
                </a:solidFill>
                <a:latin typeface="Times New Roman" panose="02020603050405020304" pitchFamily="18" charset="0"/>
                <a:cs typeface="Times New Roman" panose="02020603050405020304" pitchFamily="18" charset="0"/>
              </a:rPr>
              <a:t>Báo</a:t>
            </a:r>
            <a:r>
              <a:rPr lang="en-US" sz="1200" i="1" dirty="0" smtClean="0">
                <a:solidFill>
                  <a:srgbClr val="7030A0"/>
                </a:solidFill>
                <a:latin typeface="Times New Roman" panose="02020603050405020304" pitchFamily="18" charset="0"/>
                <a:cs typeface="Times New Roman" panose="02020603050405020304" pitchFamily="18" charset="0"/>
              </a:rPr>
              <a:t> </a:t>
            </a:r>
            <a:r>
              <a:rPr lang="en-US" sz="1200" i="1" dirty="0" err="1" smtClean="0">
                <a:solidFill>
                  <a:srgbClr val="7030A0"/>
                </a:solidFill>
                <a:latin typeface="Times New Roman" panose="02020603050405020304" pitchFamily="18" charset="0"/>
                <a:cs typeface="Times New Roman" panose="02020603050405020304" pitchFamily="18" charset="0"/>
              </a:rPr>
              <a:t>cáo</a:t>
            </a:r>
            <a:endParaRPr lang="en-US" sz="1200" i="1" dirty="0">
              <a:solidFill>
                <a:srgbClr val="7030A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3235090" y="4255054"/>
            <a:ext cx="1101630" cy="461665"/>
          </a:xfrm>
          <a:prstGeom prst="rect">
            <a:avLst/>
          </a:prstGeom>
        </p:spPr>
        <p:txBody>
          <a:bodyPr wrap="square">
            <a:spAutoFit/>
          </a:bodyPr>
          <a:lstStyle/>
          <a:p>
            <a:pPr algn="just"/>
            <a:r>
              <a:rPr lang="en-US" sz="1200" i="1" dirty="0" err="1" smtClean="0">
                <a:solidFill>
                  <a:srgbClr val="7030A0"/>
                </a:solidFill>
                <a:latin typeface="Times New Roman" panose="02020603050405020304" pitchFamily="18" charset="0"/>
                <a:cs typeface="Times New Roman" panose="02020603050405020304" pitchFamily="18" charset="0"/>
              </a:rPr>
              <a:t>Kiểm</a:t>
            </a:r>
            <a:r>
              <a:rPr lang="en-US" sz="1200" i="1" dirty="0" smtClean="0">
                <a:solidFill>
                  <a:srgbClr val="7030A0"/>
                </a:solidFill>
                <a:latin typeface="Times New Roman" panose="02020603050405020304" pitchFamily="18" charset="0"/>
                <a:cs typeface="Times New Roman" panose="02020603050405020304" pitchFamily="18" charset="0"/>
              </a:rPr>
              <a:t> </a:t>
            </a:r>
            <a:r>
              <a:rPr lang="en-US" sz="1200" i="1" dirty="0" err="1" smtClean="0">
                <a:solidFill>
                  <a:srgbClr val="7030A0"/>
                </a:solidFill>
                <a:latin typeface="Times New Roman" panose="02020603050405020304" pitchFamily="18" charset="0"/>
                <a:cs typeface="Times New Roman" panose="02020603050405020304" pitchFamily="18" charset="0"/>
              </a:rPr>
              <a:t>tra</a:t>
            </a:r>
            <a:r>
              <a:rPr lang="en-US" sz="1200" i="1" dirty="0" smtClean="0">
                <a:solidFill>
                  <a:srgbClr val="7030A0"/>
                </a:solidFill>
                <a:latin typeface="Times New Roman" panose="02020603050405020304" pitchFamily="18" charset="0"/>
                <a:cs typeface="Times New Roman" panose="02020603050405020304" pitchFamily="18" charset="0"/>
              </a:rPr>
              <a:t>, </a:t>
            </a:r>
            <a:r>
              <a:rPr lang="en-US" sz="1200" i="1" dirty="0" err="1" smtClean="0">
                <a:solidFill>
                  <a:srgbClr val="7030A0"/>
                </a:solidFill>
                <a:latin typeface="Times New Roman" panose="02020603050405020304" pitchFamily="18" charset="0"/>
                <a:cs typeface="Times New Roman" panose="02020603050405020304" pitchFamily="18" charset="0"/>
              </a:rPr>
              <a:t>trình</a:t>
            </a:r>
            <a:r>
              <a:rPr lang="en-US" sz="1200" i="1" dirty="0" smtClean="0">
                <a:solidFill>
                  <a:srgbClr val="7030A0"/>
                </a:solidFill>
                <a:latin typeface="Times New Roman" panose="02020603050405020304" pitchFamily="18" charset="0"/>
                <a:cs typeface="Times New Roman" panose="02020603050405020304" pitchFamily="18" charset="0"/>
              </a:rPr>
              <a:t> (15 </a:t>
            </a:r>
            <a:r>
              <a:rPr lang="en-US" sz="1200" i="1" dirty="0" err="1" smtClean="0">
                <a:solidFill>
                  <a:srgbClr val="7030A0"/>
                </a:solidFill>
                <a:latin typeface="Times New Roman" panose="02020603050405020304" pitchFamily="18" charset="0"/>
                <a:cs typeface="Times New Roman" panose="02020603050405020304" pitchFamily="18" charset="0"/>
              </a:rPr>
              <a:t>ngày</a:t>
            </a:r>
            <a:r>
              <a:rPr lang="en-US" sz="1200" i="1" dirty="0" smtClean="0">
                <a:solidFill>
                  <a:srgbClr val="7030A0"/>
                </a:solidFill>
                <a:latin typeface="Times New Roman" panose="02020603050405020304" pitchFamily="18" charset="0"/>
                <a:cs typeface="Times New Roman" panose="02020603050405020304" pitchFamily="18" charset="0"/>
              </a:rPr>
              <a:t>)</a:t>
            </a:r>
            <a:endParaRPr lang="en-US" sz="1200" i="1" dirty="0">
              <a:solidFill>
                <a:srgbClr val="7030A0"/>
              </a:solidFill>
              <a:latin typeface="Times New Roman" panose="02020603050405020304" pitchFamily="18" charset="0"/>
              <a:cs typeface="Times New Roman" panose="02020603050405020304" pitchFamily="18" charset="0"/>
            </a:endParaRPr>
          </a:p>
        </p:txBody>
      </p:sp>
      <p:cxnSp>
        <p:nvCxnSpPr>
          <p:cNvPr id="10" name="Straight Arrow Connector 9"/>
          <p:cNvCxnSpPr>
            <a:endCxn id="20" idx="1"/>
          </p:cNvCxnSpPr>
          <p:nvPr/>
        </p:nvCxnSpPr>
        <p:spPr>
          <a:xfrm>
            <a:off x="3220916" y="4255054"/>
            <a:ext cx="1129977"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269755" y="4070390"/>
            <a:ext cx="1419401" cy="276999"/>
          </a:xfrm>
          <a:prstGeom prst="rect">
            <a:avLst/>
          </a:prstGeom>
        </p:spPr>
        <p:txBody>
          <a:bodyPr wrap="square">
            <a:spAutoFit/>
          </a:bodyPr>
          <a:lstStyle/>
          <a:p>
            <a:pPr algn="just"/>
            <a:r>
              <a:rPr lang="en-US" sz="1200" b="1" dirty="0" err="1" smtClean="0">
                <a:solidFill>
                  <a:srgbClr val="7030A0"/>
                </a:solidFill>
                <a:latin typeface="Times New Roman" panose="02020603050405020304" pitchFamily="18" charset="0"/>
                <a:cs typeface="Times New Roman" panose="02020603050405020304" pitchFamily="18" charset="0"/>
              </a:rPr>
              <a:t>Quyết</a:t>
            </a:r>
            <a:r>
              <a:rPr lang="en-US" sz="1200" b="1" dirty="0" smtClean="0">
                <a:solidFill>
                  <a:srgbClr val="7030A0"/>
                </a:solidFill>
                <a:latin typeface="Times New Roman" panose="02020603050405020304" pitchFamily="18" charset="0"/>
                <a:cs typeface="Times New Roman" panose="02020603050405020304" pitchFamily="18" charset="0"/>
              </a:rPr>
              <a:t> </a:t>
            </a:r>
            <a:r>
              <a:rPr lang="en-US" sz="1200" b="1" dirty="0" err="1" smtClean="0">
                <a:solidFill>
                  <a:srgbClr val="7030A0"/>
                </a:solidFill>
                <a:latin typeface="Times New Roman" panose="02020603050405020304" pitchFamily="18" charset="0"/>
                <a:cs typeface="Times New Roman" panose="02020603050405020304" pitchFamily="18" charset="0"/>
              </a:rPr>
              <a:t>định</a:t>
            </a:r>
            <a:r>
              <a:rPr lang="en-US" sz="1200" b="1" dirty="0" smtClean="0">
                <a:solidFill>
                  <a:srgbClr val="7030A0"/>
                </a:solidFill>
                <a:latin typeface="Times New Roman" panose="02020603050405020304" pitchFamily="18" charset="0"/>
                <a:cs typeface="Times New Roman" panose="02020603050405020304" pitchFamily="18" charset="0"/>
              </a:rPr>
              <a:t> </a:t>
            </a:r>
            <a:r>
              <a:rPr lang="en-US" sz="1200" b="1" dirty="0" err="1" smtClean="0">
                <a:solidFill>
                  <a:srgbClr val="7030A0"/>
                </a:solidFill>
                <a:latin typeface="Times New Roman" panose="02020603050405020304" pitchFamily="18" charset="0"/>
                <a:cs typeface="Times New Roman" panose="02020603050405020304" pitchFamily="18" charset="0"/>
              </a:rPr>
              <a:t>thu</a:t>
            </a:r>
            <a:r>
              <a:rPr lang="en-US" sz="1200" b="1" dirty="0" smtClean="0">
                <a:solidFill>
                  <a:srgbClr val="7030A0"/>
                </a:solidFill>
                <a:latin typeface="Times New Roman" panose="02020603050405020304" pitchFamily="18" charset="0"/>
                <a:cs typeface="Times New Roman" panose="02020603050405020304" pitchFamily="18" charset="0"/>
              </a:rPr>
              <a:t> </a:t>
            </a:r>
            <a:r>
              <a:rPr lang="en-US" sz="1200" b="1" dirty="0" err="1" smtClean="0">
                <a:solidFill>
                  <a:srgbClr val="7030A0"/>
                </a:solidFill>
                <a:latin typeface="Times New Roman" panose="02020603050405020304" pitchFamily="18" charset="0"/>
                <a:cs typeface="Times New Roman" panose="02020603050405020304" pitchFamily="18" charset="0"/>
              </a:rPr>
              <a:t>hồi</a:t>
            </a:r>
            <a:endParaRPr lang="en-US" sz="1200" b="1" dirty="0">
              <a:solidFill>
                <a:srgbClr val="7030A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5405196" y="4219167"/>
            <a:ext cx="850386" cy="461665"/>
          </a:xfrm>
          <a:prstGeom prst="rect">
            <a:avLst/>
          </a:prstGeom>
        </p:spPr>
        <p:txBody>
          <a:bodyPr wrap="square">
            <a:spAutoFit/>
          </a:bodyPr>
          <a:lstStyle/>
          <a:p>
            <a:pPr algn="ctr"/>
            <a:r>
              <a:rPr lang="en-US" sz="1200" i="1" dirty="0" err="1" smtClean="0">
                <a:solidFill>
                  <a:srgbClr val="7030A0"/>
                </a:solidFill>
                <a:latin typeface="Times New Roman" panose="02020603050405020304" pitchFamily="18" charset="0"/>
                <a:cs typeface="Times New Roman" panose="02020603050405020304" pitchFamily="18" charset="0"/>
              </a:rPr>
              <a:t>Kiểm</a:t>
            </a:r>
            <a:r>
              <a:rPr lang="en-US" sz="1200" i="1" dirty="0" smtClean="0">
                <a:solidFill>
                  <a:srgbClr val="7030A0"/>
                </a:solidFill>
                <a:latin typeface="Times New Roman" panose="02020603050405020304" pitchFamily="18" charset="0"/>
                <a:cs typeface="Times New Roman" panose="02020603050405020304" pitchFamily="18" charset="0"/>
              </a:rPr>
              <a:t> </a:t>
            </a:r>
            <a:r>
              <a:rPr lang="en-US" sz="1200" i="1" dirty="0" err="1" smtClean="0">
                <a:solidFill>
                  <a:srgbClr val="7030A0"/>
                </a:solidFill>
                <a:latin typeface="Times New Roman" panose="02020603050405020304" pitchFamily="18" charset="0"/>
                <a:cs typeface="Times New Roman" panose="02020603050405020304" pitchFamily="18" charset="0"/>
              </a:rPr>
              <a:t>tra</a:t>
            </a:r>
            <a:endParaRPr lang="en-US" sz="1200" i="1" dirty="0" smtClean="0">
              <a:solidFill>
                <a:srgbClr val="7030A0"/>
              </a:solidFill>
              <a:latin typeface="Times New Roman" panose="02020603050405020304" pitchFamily="18" charset="0"/>
              <a:cs typeface="Times New Roman" panose="02020603050405020304" pitchFamily="18" charset="0"/>
            </a:endParaRPr>
          </a:p>
          <a:p>
            <a:pPr algn="ctr"/>
            <a:r>
              <a:rPr lang="en-US" sz="1200" i="1" dirty="0" smtClean="0">
                <a:solidFill>
                  <a:srgbClr val="7030A0"/>
                </a:solidFill>
                <a:latin typeface="Times New Roman" panose="02020603050405020304" pitchFamily="18" charset="0"/>
                <a:cs typeface="Times New Roman" panose="02020603050405020304" pitchFamily="18" charset="0"/>
              </a:rPr>
              <a:t>(15 </a:t>
            </a:r>
            <a:r>
              <a:rPr lang="en-US" sz="1200" i="1" dirty="0" err="1" smtClean="0">
                <a:solidFill>
                  <a:srgbClr val="7030A0"/>
                </a:solidFill>
                <a:latin typeface="Times New Roman" panose="02020603050405020304" pitchFamily="18" charset="0"/>
                <a:cs typeface="Times New Roman" panose="02020603050405020304" pitchFamily="18" charset="0"/>
              </a:rPr>
              <a:t>ngày</a:t>
            </a:r>
            <a:r>
              <a:rPr lang="en-US" sz="1200" i="1" dirty="0" smtClean="0">
                <a:solidFill>
                  <a:srgbClr val="7030A0"/>
                </a:solidFill>
                <a:latin typeface="Times New Roman" panose="02020603050405020304" pitchFamily="18" charset="0"/>
                <a:cs typeface="Times New Roman" panose="02020603050405020304" pitchFamily="18" charset="0"/>
              </a:rPr>
              <a:t>)</a:t>
            </a:r>
            <a:endParaRPr lang="en-US" sz="1200" i="1" dirty="0">
              <a:solidFill>
                <a:srgbClr val="7030A0"/>
              </a:solidFill>
              <a:latin typeface="Times New Roman" panose="02020603050405020304" pitchFamily="18" charset="0"/>
              <a:cs typeface="Times New Roman" panose="02020603050405020304" pitchFamily="18" charset="0"/>
            </a:endParaRPr>
          </a:p>
        </p:txBody>
      </p:sp>
      <p:cxnSp>
        <p:nvCxnSpPr>
          <p:cNvPr id="26" name="Straight Arrow Connector 25"/>
          <p:cNvCxnSpPr>
            <a:stCxn id="20" idx="3"/>
          </p:cNvCxnSpPr>
          <p:nvPr/>
        </p:nvCxnSpPr>
        <p:spPr>
          <a:xfrm flipV="1">
            <a:off x="5391023" y="4255054"/>
            <a:ext cx="917498"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18" idx="2"/>
          </p:cNvCxnSpPr>
          <p:nvPr/>
        </p:nvCxnSpPr>
        <p:spPr>
          <a:xfrm rot="16200000" flipH="1">
            <a:off x="3468911" y="2084727"/>
            <a:ext cx="253783" cy="5425437"/>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343690" y="4716719"/>
            <a:ext cx="2800310" cy="276999"/>
          </a:xfrm>
          <a:prstGeom prst="rect">
            <a:avLst/>
          </a:prstGeom>
        </p:spPr>
        <p:txBody>
          <a:bodyPr wrap="square">
            <a:spAutoFit/>
          </a:bodyPr>
          <a:lstStyle/>
          <a:p>
            <a:pPr algn="ctr"/>
            <a:r>
              <a:rPr lang="en-US" sz="1200" b="1" dirty="0" err="1" smtClean="0">
                <a:solidFill>
                  <a:srgbClr val="7030A0"/>
                </a:solidFill>
                <a:latin typeface="Times New Roman" panose="02020603050405020304" pitchFamily="18" charset="0"/>
                <a:cs typeface="Times New Roman" panose="02020603050405020304" pitchFamily="18" charset="0"/>
              </a:rPr>
              <a:t>Thực</a:t>
            </a:r>
            <a:r>
              <a:rPr lang="en-US" sz="1200" b="1" dirty="0" smtClean="0">
                <a:solidFill>
                  <a:srgbClr val="7030A0"/>
                </a:solidFill>
                <a:latin typeface="Times New Roman" panose="02020603050405020304" pitchFamily="18" charset="0"/>
                <a:cs typeface="Times New Roman" panose="02020603050405020304" pitchFamily="18" charset="0"/>
              </a:rPr>
              <a:t> </a:t>
            </a:r>
            <a:r>
              <a:rPr lang="en-US" sz="1200" b="1" dirty="0" err="1" smtClean="0">
                <a:solidFill>
                  <a:srgbClr val="7030A0"/>
                </a:solidFill>
                <a:latin typeface="Times New Roman" panose="02020603050405020304" pitchFamily="18" charset="0"/>
                <a:cs typeface="Times New Roman" panose="02020603050405020304" pitchFamily="18" charset="0"/>
              </a:rPr>
              <a:t>hiện</a:t>
            </a:r>
            <a:r>
              <a:rPr lang="en-US" sz="1200" b="1" dirty="0" smtClean="0">
                <a:solidFill>
                  <a:srgbClr val="7030A0"/>
                </a:solidFill>
                <a:latin typeface="Times New Roman" panose="02020603050405020304" pitchFamily="18" charset="0"/>
                <a:cs typeface="Times New Roman" panose="02020603050405020304" pitchFamily="18" charset="0"/>
              </a:rPr>
              <a:t> </a:t>
            </a:r>
            <a:r>
              <a:rPr lang="en-US" sz="1200" b="1" dirty="0" err="1" smtClean="0">
                <a:solidFill>
                  <a:srgbClr val="7030A0"/>
                </a:solidFill>
                <a:latin typeface="Times New Roman" panose="02020603050405020304" pitchFamily="18" charset="0"/>
                <a:cs typeface="Times New Roman" panose="02020603050405020304" pitchFamily="18" charset="0"/>
              </a:rPr>
              <a:t>Quyết</a:t>
            </a:r>
            <a:r>
              <a:rPr lang="en-US" sz="1200" b="1" dirty="0" smtClean="0">
                <a:solidFill>
                  <a:srgbClr val="7030A0"/>
                </a:solidFill>
                <a:latin typeface="Times New Roman" panose="02020603050405020304" pitchFamily="18" charset="0"/>
                <a:cs typeface="Times New Roman" panose="02020603050405020304" pitchFamily="18" charset="0"/>
              </a:rPr>
              <a:t> </a:t>
            </a:r>
            <a:r>
              <a:rPr lang="en-US" sz="1200" b="1" dirty="0" err="1" smtClean="0">
                <a:solidFill>
                  <a:srgbClr val="7030A0"/>
                </a:solidFill>
                <a:latin typeface="Times New Roman" panose="02020603050405020304" pitchFamily="18" charset="0"/>
                <a:cs typeface="Times New Roman" panose="02020603050405020304" pitchFamily="18" charset="0"/>
              </a:rPr>
              <a:t>định</a:t>
            </a:r>
            <a:r>
              <a:rPr lang="en-US" sz="1200" b="1" dirty="0" smtClean="0">
                <a:solidFill>
                  <a:srgbClr val="7030A0"/>
                </a:solidFill>
                <a:latin typeface="Times New Roman" panose="02020603050405020304" pitchFamily="18" charset="0"/>
                <a:cs typeface="Times New Roman" panose="02020603050405020304" pitchFamily="18" charset="0"/>
              </a:rPr>
              <a:t> </a:t>
            </a:r>
            <a:r>
              <a:rPr lang="en-US" sz="1200" b="1" dirty="0" err="1" smtClean="0">
                <a:solidFill>
                  <a:srgbClr val="7030A0"/>
                </a:solidFill>
                <a:latin typeface="Times New Roman" panose="02020603050405020304" pitchFamily="18" charset="0"/>
                <a:cs typeface="Times New Roman" panose="02020603050405020304" pitchFamily="18" charset="0"/>
              </a:rPr>
              <a:t>thu</a:t>
            </a:r>
            <a:r>
              <a:rPr lang="en-US" sz="1200" b="1" dirty="0" smtClean="0">
                <a:solidFill>
                  <a:srgbClr val="7030A0"/>
                </a:solidFill>
                <a:latin typeface="Times New Roman" panose="02020603050405020304" pitchFamily="18" charset="0"/>
                <a:cs typeface="Times New Roman" panose="02020603050405020304" pitchFamily="18" charset="0"/>
              </a:rPr>
              <a:t> </a:t>
            </a:r>
            <a:r>
              <a:rPr lang="en-US" sz="1200" b="1" dirty="0" err="1" smtClean="0">
                <a:solidFill>
                  <a:srgbClr val="7030A0"/>
                </a:solidFill>
                <a:latin typeface="Times New Roman" panose="02020603050405020304" pitchFamily="18" charset="0"/>
                <a:cs typeface="Times New Roman" panose="02020603050405020304" pitchFamily="18" charset="0"/>
              </a:rPr>
              <a:t>hồi</a:t>
            </a:r>
            <a:r>
              <a:rPr lang="en-US" sz="1200" b="1" dirty="0" smtClean="0">
                <a:solidFill>
                  <a:srgbClr val="7030A0"/>
                </a:solidFill>
                <a:latin typeface="Times New Roman" panose="02020603050405020304" pitchFamily="18" charset="0"/>
                <a:cs typeface="Times New Roman" panose="02020603050405020304" pitchFamily="18" charset="0"/>
              </a:rPr>
              <a:t> (15 </a:t>
            </a:r>
            <a:r>
              <a:rPr lang="en-US" sz="1200" b="1" dirty="0" err="1" smtClean="0">
                <a:solidFill>
                  <a:srgbClr val="7030A0"/>
                </a:solidFill>
                <a:latin typeface="Times New Roman" panose="02020603050405020304" pitchFamily="18" charset="0"/>
                <a:cs typeface="Times New Roman" panose="02020603050405020304" pitchFamily="18" charset="0"/>
              </a:rPr>
              <a:t>ngày</a:t>
            </a:r>
            <a:r>
              <a:rPr lang="en-US" sz="1200" b="1" dirty="0" smtClean="0">
                <a:solidFill>
                  <a:srgbClr val="7030A0"/>
                </a:solidFill>
                <a:latin typeface="Times New Roman" panose="02020603050405020304" pitchFamily="18" charset="0"/>
                <a:cs typeface="Times New Roman" panose="02020603050405020304" pitchFamily="18" charset="0"/>
              </a:rPr>
              <a:t>)</a:t>
            </a:r>
            <a:endParaRPr lang="en-US" sz="12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5145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89692" y="12031"/>
            <a:ext cx="9459866"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08</a:t>
            </a:r>
            <a:r>
              <a:rPr lang="en-US" sz="1800" dirty="0" smtClean="0">
                <a:solidFill>
                  <a:srgbClr val="ED2727"/>
                </a:solidFill>
                <a:latin typeface="Times New Roman" panose="02020603050405020304" pitchFamily="18" charset="0"/>
                <a:cs typeface="Times New Roman" panose="02020603050405020304" pitchFamily="18" charset="0"/>
              </a:rPr>
              <a:t>. </a:t>
            </a:r>
            <a:r>
              <a:rPr lang="en" sz="1800" dirty="0" smtClean="0">
                <a:solidFill>
                  <a:srgbClr val="ED2727"/>
                </a:solidFill>
                <a:latin typeface="Times New Roman" panose="02020603050405020304" pitchFamily="18" charset="0"/>
                <a:cs typeface="Times New Roman" panose="02020603050405020304" pitchFamily="18" charset="0"/>
              </a:rPr>
              <a:t>QUẢN LÝ, SỬ DỤNG NHÀ Ở</a:t>
            </a:r>
            <a:endParaRPr sz="1800" dirty="0">
              <a:solidFill>
                <a:srgbClr val="ED2727"/>
              </a:solidFill>
            </a:endParaRPr>
          </a:p>
        </p:txBody>
      </p:sp>
      <p:sp>
        <p:nvSpPr>
          <p:cNvPr id="18" name="Rectangle 17"/>
          <p:cNvSpPr/>
          <p:nvPr/>
        </p:nvSpPr>
        <p:spPr>
          <a:xfrm>
            <a:off x="442291" y="454236"/>
            <a:ext cx="8372638" cy="492443"/>
          </a:xfrm>
          <a:prstGeom prst="rect">
            <a:avLst/>
          </a:prstGeom>
        </p:spPr>
        <p:txBody>
          <a:bodyPr wrap="square">
            <a:spAutoFit/>
          </a:bodyPr>
          <a:lstStyle/>
          <a:p>
            <a:pPr algn="just"/>
            <a:r>
              <a:rPr lang="en-US" b="1" dirty="0" smtClean="0">
                <a:solidFill>
                  <a:srgbClr val="C00000"/>
                </a:solidFill>
                <a:latin typeface="Times New Roman" panose="02020603050405020304" pitchFamily="18" charset="0"/>
                <a:cs typeface="Times New Roman" panose="02020603050405020304" pitchFamily="18" charset="0"/>
              </a:rPr>
              <a:t>6. BẢO HIỂM, BẢO HÀNH, BẢO TRÌ, CẢI TẠO NHÀ Ở </a:t>
            </a:r>
          </a:p>
          <a:p>
            <a:pPr algn="just"/>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Kế</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thừa</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quy</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Luật</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a:solidFill>
                  <a:schemeClr val="accent6">
                    <a:lumMod val="75000"/>
                  </a:schemeClr>
                </a:solidFill>
                <a:latin typeface="Times New Roman" panose="02020603050405020304" pitchFamily="18" charset="0"/>
                <a:cs typeface="Times New Roman" panose="02020603050405020304" pitchFamily="18" charset="0"/>
              </a:rPr>
              <a:t> ở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2014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từ</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128-135).</a:t>
            </a:r>
            <a:endParaRPr lang="en-US" sz="1200" dirty="0">
              <a:solidFill>
                <a:srgbClr val="7030A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42291" y="977456"/>
            <a:ext cx="2571538" cy="310341"/>
          </a:xfrm>
          <a:prstGeom prst="rect">
            <a:avLst/>
          </a:prstGeom>
        </p:spPr>
        <p:txBody>
          <a:bodyPr wrap="none">
            <a:spAutoFit/>
          </a:bodyPr>
          <a:lstStyle/>
          <a:p>
            <a:pPr algn="just">
              <a:lnSpc>
                <a:spcPts val="1700"/>
              </a:lnSpc>
              <a:spcBef>
                <a:spcPts val="600"/>
              </a:spcBef>
              <a:spcAft>
                <a:spcPts val="600"/>
              </a:spcAft>
            </a:pPr>
            <a:r>
              <a:rPr lang="en-US" b="1" dirty="0" smtClean="0">
                <a:solidFill>
                  <a:schemeClr val="accent6">
                    <a:lumMod val="75000"/>
                  </a:schemeClr>
                </a:solidFill>
                <a:latin typeface="Times New Roman" panose="02020603050405020304" pitchFamily="18" charset="0"/>
                <a:cs typeface="Times New Roman" panose="02020603050405020304" pitchFamily="18" charset="0"/>
              </a:rPr>
              <a:t>6.1. </a:t>
            </a:r>
            <a:r>
              <a:rPr lang="vi-VN" b="1" dirty="0" smtClean="0">
                <a:solidFill>
                  <a:schemeClr val="accent6">
                    <a:lumMod val="75000"/>
                  </a:schemeClr>
                </a:solidFill>
                <a:latin typeface="Times New Roman" panose="02020603050405020304" pitchFamily="18" charset="0"/>
                <a:cs typeface="Times New Roman" panose="02020603050405020304" pitchFamily="18" charset="0"/>
              </a:rPr>
              <a:t>Bảo </a:t>
            </a:r>
            <a:r>
              <a:rPr lang="vi-VN" b="1" dirty="0">
                <a:solidFill>
                  <a:schemeClr val="accent6">
                    <a:lumMod val="75000"/>
                  </a:schemeClr>
                </a:solidFill>
                <a:latin typeface="Times New Roman" panose="02020603050405020304" pitchFamily="18" charset="0"/>
                <a:cs typeface="Times New Roman" panose="02020603050405020304" pitchFamily="18" charset="0"/>
              </a:rPr>
              <a:t>hiểm nhà </a:t>
            </a:r>
            <a:r>
              <a:rPr lang="vi-VN" b="1" dirty="0" smtClean="0">
                <a:solidFill>
                  <a:schemeClr val="accent6">
                    <a:lumMod val="75000"/>
                  </a:schemeClr>
                </a:solidFill>
                <a:latin typeface="Times New Roman" panose="02020603050405020304" pitchFamily="18" charset="0"/>
                <a:cs typeface="Times New Roman" panose="02020603050405020304" pitchFamily="18" charset="0"/>
              </a:rPr>
              <a:t>ở</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128)</a:t>
            </a:r>
            <a:r>
              <a:rPr lang="vi-VN" b="1" dirty="0" smtClean="0">
                <a:solidFill>
                  <a:schemeClr val="accent6">
                    <a:lumMod val="75000"/>
                  </a:schemeClr>
                </a:solidFill>
                <a:latin typeface="Times New Roman" panose="02020603050405020304" pitchFamily="18" charset="0"/>
                <a:cs typeface="Times New Roman" panose="02020603050405020304" pitchFamily="18" charset="0"/>
              </a:rPr>
              <a:t> </a:t>
            </a:r>
            <a:endParaRPr lang="en-US"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437480" y="1249150"/>
            <a:ext cx="8466817" cy="1528624"/>
          </a:xfrm>
          <a:prstGeom prst="rect">
            <a:avLst/>
          </a:prstGeom>
        </p:spPr>
        <p:txBody>
          <a:bodyPr wrap="square">
            <a:spAutoFit/>
          </a:bodyPr>
          <a:lstStyle/>
          <a:p>
            <a:pPr algn="just">
              <a:lnSpc>
                <a:spcPts val="1750"/>
              </a:lnSpc>
              <a:spcBef>
                <a:spcPts val="100"/>
              </a:spcBef>
              <a:spcAft>
                <a:spcPts val="100"/>
              </a:spcAft>
            </a:pPr>
            <a:r>
              <a:rPr lang="vi-VN" sz="1200" dirty="0">
                <a:solidFill>
                  <a:srgbClr val="FF0000"/>
                </a:solidFill>
                <a:latin typeface="Times New Roman" panose="02020603050405020304" pitchFamily="18" charset="0"/>
                <a:cs typeface="Times New Roman" panose="02020603050405020304" pitchFamily="18" charset="0"/>
              </a:rPr>
              <a:t>1.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NN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khuyến </a:t>
            </a:r>
            <a:r>
              <a:rPr lang="vi-VN" sz="1200" dirty="0">
                <a:solidFill>
                  <a:schemeClr val="accent6">
                    <a:lumMod val="75000"/>
                  </a:schemeClr>
                </a:solidFill>
                <a:latin typeface="Times New Roman" panose="02020603050405020304" pitchFamily="18" charset="0"/>
                <a:cs typeface="Times New Roman" panose="02020603050405020304" pitchFamily="18" charset="0"/>
              </a:rPr>
              <a:t>khích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CSH</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a:solidFill>
                  <a:schemeClr val="accent6">
                    <a:lumMod val="75000"/>
                  </a:schemeClr>
                </a:solidFill>
                <a:latin typeface="Times New Roman" panose="02020603050405020304" pitchFamily="18" charset="0"/>
                <a:cs typeface="Times New Roman" panose="02020603050405020304" pitchFamily="18" charset="0"/>
              </a:rPr>
              <a:t>nhà ở mua bảo hiểm nhà ở theo quy định của pháp luật. Đối với nhà ở thuộc danh mục cơ sở có nguy hiểm về cháy, nổ theo quy định của pháp luật về phòng cháy, chữa cháy thì chủ sở hữu nhà ở này phải mua bảo hiểm cháy, nổ bắt buộc. </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750"/>
              </a:lnSpc>
              <a:spcBef>
                <a:spcPts val="100"/>
              </a:spcBef>
              <a:spcAft>
                <a:spcPts val="100"/>
              </a:spcAft>
            </a:pPr>
            <a:r>
              <a:rPr lang="vi-VN" sz="1200" dirty="0">
                <a:solidFill>
                  <a:srgbClr val="FF0000"/>
                </a:solidFill>
                <a:latin typeface="Times New Roman" panose="02020603050405020304" pitchFamily="18" charset="0"/>
                <a:cs typeface="Times New Roman" panose="02020603050405020304" pitchFamily="18" charset="0"/>
              </a:rPr>
              <a:t>2</a:t>
            </a:r>
            <a:r>
              <a:rPr lang="vi-VN" sz="1200" dirty="0">
                <a:solidFill>
                  <a:schemeClr val="accent6">
                    <a:lumMod val="75000"/>
                  </a:schemeClr>
                </a:solidFill>
                <a:latin typeface="Times New Roman" panose="02020603050405020304" pitchFamily="18" charset="0"/>
                <a:cs typeface="Times New Roman" panose="02020603050405020304" pitchFamily="18" charset="0"/>
              </a:rPr>
              <a:t>. Hình thức, mức đóng bảo hiểm và thời hạn bảo hiểm nhà ở được thực hiện theo quy định của pháp luật về kinh doanh bảo hiểm và pháp luật về phòng cháy, chữa cháy.</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750"/>
              </a:lnSpc>
              <a:spcBef>
                <a:spcPts val="100"/>
              </a:spcBef>
              <a:spcAft>
                <a:spcPts val="100"/>
              </a:spcAft>
            </a:pPr>
            <a:r>
              <a:rPr lang="vi-VN" sz="1200" dirty="0">
                <a:solidFill>
                  <a:srgbClr val="FF0000"/>
                </a:solidFill>
                <a:latin typeface="Times New Roman" panose="02020603050405020304" pitchFamily="18" charset="0"/>
                <a:cs typeface="Times New Roman" panose="02020603050405020304" pitchFamily="18" charset="0"/>
              </a:rPr>
              <a:t>3</a:t>
            </a:r>
            <a:r>
              <a:rPr lang="vi-VN" sz="1200" dirty="0">
                <a:solidFill>
                  <a:schemeClr val="accent6">
                    <a:lumMod val="75000"/>
                  </a:schemeClr>
                </a:solidFill>
                <a:latin typeface="Times New Roman" panose="02020603050405020304" pitchFamily="18" charset="0"/>
                <a:cs typeface="Times New Roman" panose="02020603050405020304" pitchFamily="18" charset="0"/>
              </a:rPr>
              <a:t>. Trường hợp chủ sở hữu nhà ở đã đóng bảo hiểm theo quy định tại Điều này mà nhà ở đó bị cháy, nổ thì được bồi thường theo thỏa thuận bảo hiểm đã ký kết.</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437482" y="2756101"/>
            <a:ext cx="2581156" cy="310341"/>
          </a:xfrm>
          <a:prstGeom prst="rect">
            <a:avLst/>
          </a:prstGeom>
        </p:spPr>
        <p:txBody>
          <a:bodyPr wrap="none">
            <a:spAutoFit/>
          </a:bodyPr>
          <a:lstStyle/>
          <a:p>
            <a:pPr algn="just">
              <a:lnSpc>
                <a:spcPts val="1700"/>
              </a:lnSpc>
              <a:spcBef>
                <a:spcPts val="600"/>
              </a:spcBef>
              <a:spcAft>
                <a:spcPts val="600"/>
              </a:spcAft>
            </a:pPr>
            <a:r>
              <a:rPr lang="en-US" b="1" dirty="0" smtClean="0">
                <a:solidFill>
                  <a:schemeClr val="accent6">
                    <a:lumMod val="75000"/>
                  </a:schemeClr>
                </a:solidFill>
                <a:latin typeface="Times New Roman" panose="02020603050405020304" pitchFamily="18" charset="0"/>
                <a:cs typeface="Times New Roman" panose="02020603050405020304" pitchFamily="18" charset="0"/>
              </a:rPr>
              <a:t>6.2. </a:t>
            </a:r>
            <a:r>
              <a:rPr lang="vi-VN" b="1" dirty="0" smtClean="0">
                <a:solidFill>
                  <a:schemeClr val="accent6">
                    <a:lumMod val="75000"/>
                  </a:schemeClr>
                </a:solidFill>
                <a:latin typeface="Times New Roman" panose="02020603050405020304" pitchFamily="18" charset="0"/>
                <a:cs typeface="Times New Roman" panose="02020603050405020304" pitchFamily="18" charset="0"/>
              </a:rPr>
              <a:t>Bảo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hành</a:t>
            </a:r>
            <a:r>
              <a:rPr lang="vi-VN" b="1"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b="1" dirty="0">
                <a:solidFill>
                  <a:schemeClr val="accent6">
                    <a:lumMod val="75000"/>
                  </a:schemeClr>
                </a:solidFill>
                <a:latin typeface="Times New Roman" panose="02020603050405020304" pitchFamily="18" charset="0"/>
                <a:cs typeface="Times New Roman" panose="02020603050405020304" pitchFamily="18" charset="0"/>
              </a:rPr>
              <a:t>nhà </a:t>
            </a:r>
            <a:r>
              <a:rPr lang="vi-VN" b="1" dirty="0" smtClean="0">
                <a:solidFill>
                  <a:schemeClr val="accent6">
                    <a:lumMod val="75000"/>
                  </a:schemeClr>
                </a:solidFill>
                <a:latin typeface="Times New Roman" panose="02020603050405020304" pitchFamily="18" charset="0"/>
                <a:cs typeface="Times New Roman" panose="02020603050405020304" pitchFamily="18" charset="0"/>
              </a:rPr>
              <a:t>ở</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129)</a:t>
            </a:r>
            <a:r>
              <a:rPr lang="vi-VN" b="1" dirty="0" smtClean="0">
                <a:solidFill>
                  <a:schemeClr val="accent6">
                    <a:lumMod val="75000"/>
                  </a:schemeClr>
                </a:solidFill>
                <a:latin typeface="Times New Roman" panose="02020603050405020304" pitchFamily="18" charset="0"/>
                <a:cs typeface="Times New Roman" panose="02020603050405020304" pitchFamily="18" charset="0"/>
              </a:rPr>
              <a:t> </a:t>
            </a:r>
            <a:endParaRPr lang="en-US"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437480" y="3018690"/>
            <a:ext cx="8405152" cy="553998"/>
          </a:xfrm>
          <a:prstGeom prst="rect">
            <a:avLst/>
          </a:prstGeom>
        </p:spPr>
        <p:txBody>
          <a:bodyPr wrap="square">
            <a:spAutoFit/>
          </a:bodyPr>
          <a:lstStyle/>
          <a:p>
            <a:pPr algn="just">
              <a:lnSpc>
                <a:spcPts val="1750"/>
              </a:lnSpc>
              <a:spcBef>
                <a:spcPts val="600"/>
              </a:spcBef>
              <a:spcAft>
                <a:spcPts val="600"/>
              </a:spcAft>
            </a:pPr>
            <a:r>
              <a:rPr lang="vi-VN" sz="1200" dirty="0">
                <a:solidFill>
                  <a:srgbClr val="FF0000"/>
                </a:solidFill>
                <a:latin typeface="Times New Roman" panose="02020603050405020304" pitchFamily="18" charset="0"/>
                <a:cs typeface="Times New Roman" panose="02020603050405020304" pitchFamily="18" charset="0"/>
              </a:rPr>
              <a:t>1</a:t>
            </a:r>
            <a:r>
              <a:rPr lang="vi-VN" sz="1200" dirty="0">
                <a:solidFill>
                  <a:schemeClr val="accent6">
                    <a:lumMod val="75000"/>
                  </a:schemeClr>
                </a:solidFill>
                <a:latin typeface="Times New Roman" panose="02020603050405020304" pitchFamily="18" charset="0"/>
                <a:cs typeface="Times New Roman" panose="02020603050405020304" pitchFamily="18" charset="0"/>
              </a:rPr>
              <a:t>. Tổ chức, cá nhân thi công xây dựng nhà ở phải bảo hành nhà ở theo quy định của pháp luật về xây dựng; tổ chức, cá nhân cung ứng trang thiết bị nhà ở phải bảo hành trang thiết bị theo thời hạn do nhà sản xuất quy định.</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9" name="Rectangle 8"/>
          <p:cNvSpPr/>
          <p:nvPr/>
        </p:nvSpPr>
        <p:spPr>
          <a:xfrm>
            <a:off x="468312" y="3536605"/>
            <a:ext cx="8405152" cy="323165"/>
          </a:xfrm>
          <a:prstGeom prst="rect">
            <a:avLst/>
          </a:prstGeom>
        </p:spPr>
        <p:txBody>
          <a:bodyPr wrap="square">
            <a:spAutoFit/>
          </a:bodyPr>
          <a:lstStyle/>
          <a:p>
            <a:pPr algn="just">
              <a:lnSpc>
                <a:spcPts val="1750"/>
              </a:lnSpc>
              <a:spcBef>
                <a:spcPts val="600"/>
              </a:spcBef>
              <a:spcAft>
                <a:spcPts val="600"/>
              </a:spcAft>
            </a:pPr>
            <a:r>
              <a:rPr lang="en-US" sz="1200" dirty="0" smtClean="0">
                <a:solidFill>
                  <a:srgbClr val="FF0000"/>
                </a:solidFill>
                <a:latin typeface="Times New Roman" panose="02020603050405020304" pitchFamily="18" charset="0"/>
                <a:cs typeface="Times New Roman" panose="02020603050405020304" pitchFamily="18" charset="0"/>
              </a:rPr>
              <a:t>2</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được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bảo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hành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kể</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từ</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khi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hoàn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thành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XD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nghiệm</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ĐVSD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chung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cư</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tối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thiểu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60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tháng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NO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riêng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lẻ</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tối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thiểu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24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tháng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468312" y="3881061"/>
            <a:ext cx="8405152" cy="1246495"/>
          </a:xfrm>
          <a:prstGeom prst="rect">
            <a:avLst/>
          </a:prstGeom>
        </p:spPr>
        <p:txBody>
          <a:bodyPr wrap="square">
            <a:spAutoFit/>
          </a:bodyPr>
          <a:lstStyle/>
          <a:p>
            <a:pPr algn="just">
              <a:lnSpc>
                <a:spcPts val="1750"/>
              </a:lnSpc>
              <a:spcBef>
                <a:spcPts val="600"/>
              </a:spcBef>
              <a:spcAft>
                <a:spcPts val="600"/>
              </a:spcAft>
            </a:pPr>
            <a:r>
              <a:rPr lang="vi-VN" sz="1200" dirty="0">
                <a:solidFill>
                  <a:srgbClr val="FF0000"/>
                </a:solidFill>
                <a:latin typeface="Times New Roman" panose="02020603050405020304" pitchFamily="18" charset="0"/>
                <a:cs typeface="Times New Roman" panose="02020603050405020304" pitchFamily="18" charset="0"/>
              </a:rPr>
              <a:t>3</a:t>
            </a:r>
            <a:r>
              <a:rPr lang="vi-VN" sz="1200" dirty="0">
                <a:solidFill>
                  <a:schemeClr val="accent6">
                    <a:lumMod val="75000"/>
                  </a:schemeClr>
                </a:solidFill>
                <a:latin typeface="Times New Roman" panose="02020603050405020304" pitchFamily="18" charset="0"/>
                <a:cs typeface="Times New Roman" panose="02020603050405020304" pitchFamily="18" charset="0"/>
              </a:rPr>
              <a:t>. Nội dung bảo hành nhà ở bao gồm sửa chữa, khắc phục các hư hỏng khung, cột, dầm, sàn, tường, trần, mái, sân thượng, cầu thang bộ, các phần ốp, lát, trát, hệ thống cung cấp chất đốt, hệ thống cấp điện sinh hoạt, cấp điện chiếu sáng, bể nước và hệ thống cấp nước sinh hoạt, bể phốt và hệ thống thoát nước thải, chất thải sinh hoạt, khắc phục các trường hợp nghiêng, lún, nứt, sụt nhà ở và các nội dung khác theo thỏa thuận trong hợp đồng mua bán, thuê mua nhà ở. Đối với các trang thiết bị khác gắn với nhà ở thì bên bán, bên cho thuê mua nhà ở thực hiện bảo hành sửa chữa, thay thế theo thời hạn quy định của nhà sản xuất.</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27352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89692" y="12031"/>
            <a:ext cx="9459866"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08</a:t>
            </a:r>
            <a:r>
              <a:rPr lang="en-US" sz="1800" dirty="0" smtClean="0">
                <a:solidFill>
                  <a:srgbClr val="ED2727"/>
                </a:solidFill>
                <a:latin typeface="Times New Roman" panose="02020603050405020304" pitchFamily="18" charset="0"/>
                <a:cs typeface="Times New Roman" panose="02020603050405020304" pitchFamily="18" charset="0"/>
              </a:rPr>
              <a:t>. </a:t>
            </a:r>
            <a:r>
              <a:rPr lang="en" sz="1800" dirty="0" smtClean="0">
                <a:solidFill>
                  <a:srgbClr val="ED2727"/>
                </a:solidFill>
                <a:latin typeface="Times New Roman" panose="02020603050405020304" pitchFamily="18" charset="0"/>
                <a:cs typeface="Times New Roman" panose="02020603050405020304" pitchFamily="18" charset="0"/>
              </a:rPr>
              <a:t>QUẢN LÝ, SỬ DỤNG NHÀ Ở</a:t>
            </a:r>
            <a:endParaRPr sz="1800" dirty="0">
              <a:solidFill>
                <a:srgbClr val="ED2727"/>
              </a:solidFill>
            </a:endParaRPr>
          </a:p>
        </p:txBody>
      </p:sp>
      <p:sp>
        <p:nvSpPr>
          <p:cNvPr id="19" name="Rectangle 18"/>
          <p:cNvSpPr/>
          <p:nvPr/>
        </p:nvSpPr>
        <p:spPr>
          <a:xfrm>
            <a:off x="505558" y="484355"/>
            <a:ext cx="8397793" cy="492443"/>
          </a:xfrm>
          <a:prstGeom prst="rect">
            <a:avLst/>
          </a:prstGeom>
        </p:spPr>
        <p:txBody>
          <a:bodyPr wrap="square">
            <a:spAutoFit/>
          </a:bodyPr>
          <a:lstStyle/>
          <a:p>
            <a:pPr algn="just"/>
            <a:r>
              <a:rPr lang="en-US" b="1" dirty="0" smtClean="0">
                <a:solidFill>
                  <a:srgbClr val="C00000"/>
                </a:solidFill>
                <a:latin typeface="Times New Roman" panose="02020603050405020304" pitchFamily="18" charset="0"/>
                <a:cs typeface="Times New Roman" panose="02020603050405020304" pitchFamily="18" charset="0"/>
              </a:rPr>
              <a:t>7. PHÁ DỠ NHÀ Ở </a:t>
            </a:r>
            <a:r>
              <a:rPr lang="en-US" dirty="0" smtClean="0">
                <a:solidFill>
                  <a:srgbClr val="C00000"/>
                </a:solidFill>
                <a:latin typeface="Times New Roman" panose="02020603050405020304" pitchFamily="18" charset="0"/>
                <a:cs typeface="Times New Roman" panose="02020603050405020304" pitchFamily="18" charset="0"/>
              </a:rPr>
              <a:t>(</a:t>
            </a:r>
            <a:r>
              <a:rPr lang="en-US" dirty="0" err="1" smtClean="0">
                <a:solidFill>
                  <a:srgbClr val="C00000"/>
                </a:solidFill>
                <a:latin typeface="Times New Roman" panose="02020603050405020304" pitchFamily="18" charset="0"/>
                <a:cs typeface="Times New Roman" panose="02020603050405020304" pitchFamily="18" charset="0"/>
              </a:rPr>
              <a:t>Điều</a:t>
            </a:r>
            <a:r>
              <a:rPr lang="en-US" dirty="0" smtClean="0">
                <a:solidFill>
                  <a:srgbClr val="C00000"/>
                </a:solidFill>
                <a:latin typeface="Times New Roman" panose="02020603050405020304" pitchFamily="18" charset="0"/>
                <a:cs typeface="Times New Roman" panose="02020603050405020304" pitchFamily="18" charset="0"/>
              </a:rPr>
              <a:t> 136- 141)</a:t>
            </a:r>
          </a:p>
          <a:p>
            <a:pPr algn="just"/>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Kế</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thừa</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a:solidFill>
                  <a:schemeClr val="accent6">
                    <a:lumMod val="75000"/>
                  </a:schemeClr>
                </a:solidFill>
                <a:latin typeface="Times New Roman" panose="02020603050405020304" pitchFamily="18" charset="0"/>
                <a:cs typeface="Times New Roman" panose="02020603050405020304" pitchFamily="18" charset="0"/>
              </a:rPr>
              <a:t> ở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2014; </a:t>
            </a:r>
            <a:r>
              <a:rPr lang="en-US" sz="1200" dirty="0" err="1" smtClean="0">
                <a:solidFill>
                  <a:srgbClr val="7030A0"/>
                </a:solidFill>
                <a:latin typeface="Times New Roman" panose="02020603050405020304" pitchFamily="18" charset="0"/>
                <a:cs typeface="Times New Roman" panose="02020603050405020304" pitchFamily="18" charset="0"/>
              </a:rPr>
              <a:t>bổ</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a:solidFill>
                  <a:srgbClr val="7030A0"/>
                </a:solidFill>
                <a:latin typeface="Times New Roman" panose="02020603050405020304" pitchFamily="18" charset="0"/>
                <a:cs typeface="Times New Roman" panose="02020603050405020304" pitchFamily="18" charset="0"/>
              </a:rPr>
              <a:t>sung </a:t>
            </a:r>
            <a:r>
              <a:rPr lang="en-US" sz="1200" dirty="0" smtClean="0">
                <a:solidFill>
                  <a:srgbClr val="7030A0"/>
                </a:solidFill>
                <a:latin typeface="Times New Roman" panose="02020603050405020304" pitchFamily="18" charset="0"/>
                <a:cs typeface="Times New Roman" panose="02020603050405020304" pitchFamily="18" charset="0"/>
              </a:rPr>
              <a:t>t/h </a:t>
            </a:r>
            <a:r>
              <a:rPr lang="en-US" sz="1200" dirty="0" err="1" smtClean="0">
                <a:solidFill>
                  <a:srgbClr val="7030A0"/>
                </a:solidFill>
                <a:latin typeface="Times New Roman" panose="02020603050405020304" pitchFamily="18" charset="0"/>
                <a:cs typeface="Times New Roman" panose="02020603050405020304" pitchFamily="18" charset="0"/>
              </a:rPr>
              <a:t>phá</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dỡ</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smtClean="0">
                <a:solidFill>
                  <a:srgbClr val="7030A0"/>
                </a:solidFill>
                <a:latin typeface="Times New Roman" panose="02020603050405020304" pitchFamily="18" charset="0"/>
                <a:cs typeface="Times New Roman" panose="02020603050405020304" pitchFamily="18" charset="0"/>
              </a:rPr>
              <a:t>NCC, </a:t>
            </a:r>
            <a:r>
              <a:rPr lang="en-US" sz="1200" dirty="0" err="1" smtClean="0">
                <a:solidFill>
                  <a:srgbClr val="7030A0"/>
                </a:solidFill>
                <a:latin typeface="Times New Roman" panose="02020603050405020304" pitchFamily="18" charset="0"/>
                <a:cs typeface="Times New Roman" panose="02020603050405020304" pitchFamily="18" charset="0"/>
              </a:rPr>
              <a:t>yêu</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cầu</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phải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lập</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phương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án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phá</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dỡ</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trước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khi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thực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hiện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phá</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dỡ</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endParaRPr lang="en-US" sz="1200" dirty="0">
              <a:solidFill>
                <a:srgbClr val="7030A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05558" y="1007575"/>
            <a:ext cx="3986989" cy="307392"/>
          </a:xfrm>
          <a:prstGeom prst="rect">
            <a:avLst/>
          </a:prstGeom>
        </p:spPr>
        <p:txBody>
          <a:bodyPr wrap="none">
            <a:spAutoFit/>
          </a:bodyPr>
          <a:lstStyle/>
          <a:p>
            <a:pPr algn="just">
              <a:lnSpc>
                <a:spcPct val="107000"/>
              </a:lnSpc>
              <a:spcBef>
                <a:spcPts val="200"/>
              </a:spcBef>
            </a:pPr>
            <a:r>
              <a:rPr lang="en-US" b="1" dirty="0" smtClean="0">
                <a:solidFill>
                  <a:schemeClr val="accent6">
                    <a:lumMod val="75000"/>
                  </a:schemeClr>
                </a:solidFill>
                <a:latin typeface="Times New Roman" panose="02020603050405020304" pitchFamily="18" charset="0"/>
                <a:cs typeface="Times New Roman" panose="02020603050405020304" pitchFamily="18" charset="0"/>
              </a:rPr>
              <a:t>7.1. </a:t>
            </a:r>
            <a:r>
              <a:rPr lang="vi-VN" b="1" dirty="0" smtClean="0">
                <a:solidFill>
                  <a:schemeClr val="accent6">
                    <a:lumMod val="75000"/>
                  </a:schemeClr>
                </a:solidFill>
                <a:latin typeface="Times New Roman" panose="02020603050405020304" pitchFamily="18" charset="0"/>
                <a:cs typeface="Times New Roman" panose="02020603050405020304" pitchFamily="18" charset="0"/>
              </a:rPr>
              <a:t>Các </a:t>
            </a:r>
            <a:r>
              <a:rPr lang="vi-VN" b="1" dirty="0">
                <a:solidFill>
                  <a:schemeClr val="accent6">
                    <a:lumMod val="75000"/>
                  </a:schemeClr>
                </a:solidFill>
                <a:latin typeface="Times New Roman" panose="02020603050405020304" pitchFamily="18" charset="0"/>
                <a:cs typeface="Times New Roman" panose="02020603050405020304" pitchFamily="18" charset="0"/>
              </a:rPr>
              <a:t>trường hợp nhà ở phải phá dỡ </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136)</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551346" y="2867461"/>
            <a:ext cx="2895344" cy="322845"/>
          </a:xfrm>
          <a:prstGeom prst="rect">
            <a:avLst/>
          </a:prstGeom>
        </p:spPr>
        <p:txBody>
          <a:bodyPr wrap="none">
            <a:spAutoFit/>
          </a:bodyPr>
          <a:lstStyle/>
          <a:p>
            <a:pPr algn="just">
              <a:lnSpc>
                <a:spcPct val="107000"/>
              </a:lnSpc>
              <a:spcBef>
                <a:spcPts val="200"/>
              </a:spcBef>
            </a:pPr>
            <a:r>
              <a:rPr lang="en-US" b="1" dirty="0" smtClean="0">
                <a:solidFill>
                  <a:schemeClr val="accent6">
                    <a:lumMod val="75000"/>
                  </a:schemeClr>
                </a:solidFill>
                <a:latin typeface="Times New Roman" panose="02020603050405020304" pitchFamily="18" charset="0"/>
                <a:cs typeface="Times New Roman" panose="02020603050405020304" pitchFamily="18" charset="0"/>
              </a:rPr>
              <a:t>7.2.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Trách</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nhiệm</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b="1" dirty="0" smtClean="0">
                <a:solidFill>
                  <a:schemeClr val="accent6">
                    <a:lumMod val="75000"/>
                  </a:schemeClr>
                </a:solidFill>
                <a:latin typeface="Times New Roman" panose="02020603050405020304" pitchFamily="18" charset="0"/>
                <a:cs typeface="Times New Roman" panose="02020603050405020304" pitchFamily="18" charset="0"/>
              </a:rPr>
              <a:t>phá </a:t>
            </a:r>
            <a:r>
              <a:rPr lang="vi-VN" b="1" dirty="0">
                <a:solidFill>
                  <a:schemeClr val="accent6">
                    <a:lumMod val="75000"/>
                  </a:schemeClr>
                </a:solidFill>
                <a:latin typeface="Times New Roman" panose="02020603050405020304" pitchFamily="18" charset="0"/>
                <a:cs typeface="Times New Roman" panose="02020603050405020304" pitchFamily="18" charset="0"/>
              </a:rPr>
              <a:t>dỡ </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137)</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551346" y="1302267"/>
            <a:ext cx="8397793" cy="1528624"/>
          </a:xfrm>
          <a:prstGeom prst="rect">
            <a:avLst/>
          </a:prstGeom>
        </p:spPr>
        <p:txBody>
          <a:bodyPr wrap="square">
            <a:spAutoFit/>
          </a:bodyPr>
          <a:lstStyle/>
          <a:p>
            <a:pPr algn="just">
              <a:lnSpc>
                <a:spcPts val="1650"/>
              </a:lnSpc>
              <a:spcBef>
                <a:spcPts val="100"/>
              </a:spcBef>
              <a:spcAft>
                <a:spcPts val="100"/>
              </a:spcAft>
            </a:pPr>
            <a:r>
              <a:rPr lang="en-US" sz="1200" dirty="0" smtClean="0">
                <a:solidFill>
                  <a:srgbClr val="FF0000"/>
                </a:solidFill>
                <a:latin typeface="Times New Roman" panose="02020603050405020304" pitchFamily="18" charset="0"/>
                <a:cs typeface="Times New Roman" panose="02020603050405020304" pitchFamily="18" charset="0"/>
              </a:rPr>
              <a:t>1.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Nhà </a:t>
            </a:r>
            <a:r>
              <a:rPr lang="vi-VN" sz="1200" dirty="0">
                <a:solidFill>
                  <a:schemeClr val="accent6">
                    <a:lumMod val="75000"/>
                  </a:schemeClr>
                </a:solidFill>
                <a:latin typeface="Times New Roman" panose="02020603050405020304" pitchFamily="18" charset="0"/>
                <a:cs typeface="Times New Roman" panose="02020603050405020304" pitchFamily="18" charset="0"/>
              </a:rPr>
              <a:t>ở bị hư hỏng nặng, có nguy cơ sập đổ, không bảo đảm an toàn cho người sử dụng đã có kết luận kiểm định chất lượng của cơ quan quản lý nhà ở cấp tỉnh nơi có nhà ở hoặc trong tình trạng khẩn cấp, phòng, chống thiên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tai</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650"/>
              </a:lnSpc>
              <a:spcBef>
                <a:spcPts val="100"/>
              </a:spcBef>
              <a:spcAft>
                <a:spcPts val="100"/>
              </a:spcAft>
            </a:pPr>
            <a:r>
              <a:rPr lang="en-US" sz="1200" dirty="0" smtClean="0">
                <a:solidFill>
                  <a:srgbClr val="FF0000"/>
                </a:solidFill>
                <a:latin typeface="Times New Roman" panose="02020603050405020304" pitchFamily="18" charset="0"/>
                <a:cs typeface="Times New Roman" panose="02020603050405020304" pitchFamily="18" charset="0"/>
              </a:rPr>
              <a:t>2. </a:t>
            </a:r>
            <a:r>
              <a:rPr lang="vi-VN" sz="1200" dirty="0" smtClean="0">
                <a:solidFill>
                  <a:srgbClr val="FF0000"/>
                </a:solidFill>
                <a:latin typeface="Times New Roman" panose="02020603050405020304" pitchFamily="18" charset="0"/>
                <a:cs typeface="Times New Roman" panose="02020603050405020304" pitchFamily="18" charset="0"/>
              </a:rPr>
              <a:t> </a:t>
            </a:r>
            <a:r>
              <a:rPr lang="vi-VN" sz="1200" dirty="0">
                <a:solidFill>
                  <a:schemeClr val="accent6">
                    <a:lumMod val="75000"/>
                  </a:schemeClr>
                </a:solidFill>
                <a:latin typeface="Times New Roman" panose="02020603050405020304" pitchFamily="18" charset="0"/>
                <a:cs typeface="Times New Roman" panose="02020603050405020304" pitchFamily="18" charset="0"/>
              </a:rPr>
              <a:t>Nhà chung cư thuộc trường hợp phá dỡ theo quy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định</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650"/>
              </a:lnSpc>
              <a:spcBef>
                <a:spcPts val="100"/>
              </a:spcBef>
              <a:spcAft>
                <a:spcPts val="100"/>
              </a:spcAft>
            </a:pPr>
            <a:r>
              <a:rPr lang="en-US" sz="1200" dirty="0" smtClean="0">
                <a:solidFill>
                  <a:srgbClr val="FF0000"/>
                </a:solidFill>
                <a:latin typeface="Times New Roman" panose="02020603050405020304" pitchFamily="18" charset="0"/>
                <a:cs typeface="Times New Roman" panose="02020603050405020304" pitchFamily="18" charset="0"/>
              </a:rPr>
              <a:t>3.</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Nhà </a:t>
            </a:r>
            <a:r>
              <a:rPr lang="vi-VN" sz="1200" dirty="0">
                <a:solidFill>
                  <a:schemeClr val="accent6">
                    <a:lumMod val="75000"/>
                  </a:schemeClr>
                </a:solidFill>
                <a:latin typeface="Times New Roman" panose="02020603050405020304" pitchFamily="18" charset="0"/>
                <a:cs typeface="Times New Roman" panose="02020603050405020304" pitchFamily="18" charset="0"/>
              </a:rPr>
              <a:t>ở thuộc trường hợp phải giải tỏa để thu hồi đất theo quyết định của cơ quan nhà nước có thẩm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quyền</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750"/>
              </a:lnSpc>
              <a:spcBef>
                <a:spcPts val="100"/>
              </a:spcBef>
              <a:spcAft>
                <a:spcPts val="100"/>
              </a:spcAft>
            </a:pPr>
            <a:r>
              <a:rPr lang="en-US" sz="1200" dirty="0" smtClean="0">
                <a:solidFill>
                  <a:srgbClr val="FF0000"/>
                </a:solidFill>
                <a:latin typeface="Times New Roman" panose="02020603050405020304" pitchFamily="18" charset="0"/>
                <a:cs typeface="Times New Roman" panose="02020603050405020304" pitchFamily="18" charset="0"/>
              </a:rPr>
              <a:t>4.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Nhà </a:t>
            </a:r>
            <a:r>
              <a:rPr lang="vi-VN" sz="1200" dirty="0">
                <a:solidFill>
                  <a:schemeClr val="accent6">
                    <a:lumMod val="75000"/>
                  </a:schemeClr>
                </a:solidFill>
                <a:latin typeface="Times New Roman" panose="02020603050405020304" pitchFamily="18" charset="0"/>
                <a:cs typeface="Times New Roman" panose="02020603050405020304" pitchFamily="18" charset="0"/>
              </a:rPr>
              <a:t>ở xây dựng trong khu vực cấm xây dựng hoặc xây dựng trên đất không phải là đất ở theo quy hoạch đã được phê duyệt;</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750"/>
              </a:lnSpc>
              <a:spcBef>
                <a:spcPts val="100"/>
              </a:spcBef>
              <a:spcAft>
                <a:spcPts val="100"/>
              </a:spcAft>
            </a:pPr>
            <a:r>
              <a:rPr lang="en-US" sz="1200" dirty="0" smtClean="0">
                <a:solidFill>
                  <a:srgbClr val="FF0000"/>
                </a:solidFill>
                <a:latin typeface="Times New Roman" panose="02020603050405020304" pitchFamily="18" charset="0"/>
                <a:cs typeface="Times New Roman" panose="02020603050405020304" pitchFamily="18" charset="0"/>
              </a:rPr>
              <a:t>5.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T/h</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a:solidFill>
                  <a:schemeClr val="accent6">
                    <a:lumMod val="75000"/>
                  </a:schemeClr>
                </a:solidFill>
                <a:latin typeface="Times New Roman" panose="02020603050405020304" pitchFamily="18" charset="0"/>
                <a:cs typeface="Times New Roman" panose="02020603050405020304" pitchFamily="18" charset="0"/>
              </a:rPr>
              <a:t>phá dỡ nhà ở khác theo quy định của pháp luật về xây dựng ngoài trường hợp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nêu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trên</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p:cNvSpPr/>
          <p:nvPr/>
        </p:nvSpPr>
        <p:spPr>
          <a:xfrm>
            <a:off x="530320" y="3198113"/>
            <a:ext cx="8272067" cy="1554272"/>
          </a:xfrm>
          <a:prstGeom prst="rect">
            <a:avLst/>
          </a:prstGeom>
        </p:spPr>
        <p:txBody>
          <a:bodyPr wrap="square">
            <a:spAutoFit/>
          </a:bodyPr>
          <a:lstStyle/>
          <a:p>
            <a:pPr algn="just">
              <a:lnSpc>
                <a:spcPts val="1750"/>
              </a:lnSpc>
              <a:spcBef>
                <a:spcPts val="100"/>
              </a:spcBef>
              <a:spcAft>
                <a:spcPts val="100"/>
              </a:spcAft>
            </a:pPr>
            <a:r>
              <a:rPr lang="vi-VN" sz="1200" dirty="0">
                <a:solidFill>
                  <a:srgbClr val="FF0000"/>
                </a:solidFill>
                <a:latin typeface="Times New Roman" panose="02020603050405020304" pitchFamily="18" charset="0"/>
                <a:cs typeface="Times New Roman" panose="02020603050405020304" pitchFamily="18" charset="0"/>
              </a:rPr>
              <a:t>1. </a:t>
            </a:r>
            <a:r>
              <a:rPr lang="vi-VN" sz="1200" dirty="0">
                <a:solidFill>
                  <a:schemeClr val="accent6">
                    <a:lumMod val="75000"/>
                  </a:schemeClr>
                </a:solidFill>
                <a:latin typeface="Times New Roman" panose="02020603050405020304" pitchFamily="18" charset="0"/>
                <a:cs typeface="Times New Roman" panose="02020603050405020304" pitchFamily="18" charset="0"/>
              </a:rPr>
              <a:t>Chủ sở hữu nhà ở hoặc người đang quản lý, sử dụng nhà ở có trách nhiệm phá dỡ nhà ở; trường hợp phải giải tỏa nhà ở để xây dựng lại nhà ở mới hoặc công trình khác thì chủ đầu tư dự án đầu tư xây dựng nhà ở, công trình có trách nhiệm phá dỡ nhà ở.</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750"/>
              </a:lnSpc>
              <a:spcBef>
                <a:spcPts val="100"/>
              </a:spcBef>
              <a:spcAft>
                <a:spcPts val="100"/>
              </a:spcAft>
            </a:pPr>
            <a:r>
              <a:rPr lang="vi-VN" sz="1200" dirty="0">
                <a:solidFill>
                  <a:srgbClr val="FF0000"/>
                </a:solidFill>
                <a:latin typeface="Times New Roman" panose="02020603050405020304" pitchFamily="18" charset="0"/>
                <a:cs typeface="Times New Roman" panose="02020603050405020304" pitchFamily="18" charset="0"/>
              </a:rPr>
              <a:t>2. </a:t>
            </a:r>
            <a:r>
              <a:rPr lang="vi-VN" sz="1200" dirty="0">
                <a:solidFill>
                  <a:schemeClr val="accent6">
                    <a:lumMod val="75000"/>
                  </a:schemeClr>
                </a:solidFill>
                <a:latin typeface="Times New Roman" panose="02020603050405020304" pitchFamily="18" charset="0"/>
                <a:cs typeface="Times New Roman" panose="02020603050405020304" pitchFamily="18" charset="0"/>
              </a:rPr>
              <a:t>Chủ sở hữu nhà ở tự thực hiện việc phá dỡ nhà ở nếu có đủ năng lực theo quy định của pháp luật về xây dựng hoặc thuê tổ chức, cá nhân có năng lực về xây dựng phá dỡ.</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750"/>
              </a:lnSpc>
              <a:spcBef>
                <a:spcPts val="100"/>
              </a:spcBef>
              <a:spcAft>
                <a:spcPts val="100"/>
              </a:spcAft>
            </a:pPr>
            <a:r>
              <a:rPr lang="vi-VN" sz="1200" dirty="0">
                <a:solidFill>
                  <a:srgbClr val="FF0000"/>
                </a:solidFill>
                <a:latin typeface="Times New Roman" panose="02020603050405020304" pitchFamily="18" charset="0"/>
                <a:cs typeface="Times New Roman" panose="02020603050405020304" pitchFamily="18" charset="0"/>
              </a:rPr>
              <a:t>3. </a:t>
            </a:r>
            <a:r>
              <a:rPr lang="vi-VN" sz="1200" dirty="0">
                <a:solidFill>
                  <a:schemeClr val="accent6">
                    <a:lumMod val="75000"/>
                  </a:schemeClr>
                </a:solidFill>
                <a:latin typeface="Times New Roman" panose="02020603050405020304" pitchFamily="18" charset="0"/>
                <a:cs typeface="Times New Roman" panose="02020603050405020304" pitchFamily="18" charset="0"/>
              </a:rPr>
              <a:t>Trường hợp phá dỡ nhà chung cư thực hiện theo quy định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về</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cải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tạo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xây</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dựng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lại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NCC</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750"/>
              </a:lnSpc>
              <a:spcBef>
                <a:spcPts val="100"/>
              </a:spcBef>
              <a:spcAft>
                <a:spcPts val="100"/>
              </a:spcAft>
            </a:pPr>
            <a:r>
              <a:rPr lang="vi-VN" sz="1200" dirty="0" smtClean="0">
                <a:solidFill>
                  <a:srgbClr val="FF0000"/>
                </a:solidFill>
                <a:latin typeface="Times New Roman" panose="02020603050405020304" pitchFamily="18" charset="0"/>
                <a:cs typeface="Times New Roman" panose="02020603050405020304" pitchFamily="18" charset="0"/>
              </a:rPr>
              <a:t>4</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a:solidFill>
                  <a:schemeClr val="accent6">
                    <a:lumMod val="75000"/>
                  </a:schemeClr>
                </a:solidFill>
                <a:latin typeface="Times New Roman" panose="02020603050405020304" pitchFamily="18" charset="0"/>
                <a:cs typeface="Times New Roman" panose="02020603050405020304" pitchFamily="18" charset="0"/>
              </a:rPr>
              <a:t>UBND </a:t>
            </a:r>
            <a:r>
              <a:rPr lang="vi-VN" sz="1200" dirty="0">
                <a:solidFill>
                  <a:schemeClr val="accent6">
                    <a:lumMod val="75000"/>
                  </a:schemeClr>
                </a:solidFill>
                <a:latin typeface="Times New Roman" panose="02020603050405020304" pitchFamily="18" charset="0"/>
                <a:cs typeface="Times New Roman" panose="02020603050405020304" pitchFamily="18" charset="0"/>
              </a:rPr>
              <a:t>xã có trách nhiệm theo dõi, đôn đốc việc phá dỡ nhà ở trên địa bàn.</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76933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89692" y="12031"/>
            <a:ext cx="9459866"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08</a:t>
            </a:r>
            <a:r>
              <a:rPr lang="en-US" sz="1800" dirty="0" smtClean="0">
                <a:solidFill>
                  <a:srgbClr val="ED2727"/>
                </a:solidFill>
                <a:latin typeface="Times New Roman" panose="02020603050405020304" pitchFamily="18" charset="0"/>
                <a:cs typeface="Times New Roman" panose="02020603050405020304" pitchFamily="18" charset="0"/>
              </a:rPr>
              <a:t>. </a:t>
            </a:r>
            <a:r>
              <a:rPr lang="en" sz="1800" dirty="0" smtClean="0">
                <a:solidFill>
                  <a:srgbClr val="ED2727"/>
                </a:solidFill>
                <a:latin typeface="Times New Roman" panose="02020603050405020304" pitchFamily="18" charset="0"/>
                <a:cs typeface="Times New Roman" panose="02020603050405020304" pitchFamily="18" charset="0"/>
              </a:rPr>
              <a:t>QUẢN LÝ, SỬ DỤNG NHÀ Ở</a:t>
            </a:r>
            <a:endParaRPr sz="1800" dirty="0">
              <a:solidFill>
                <a:srgbClr val="ED2727"/>
              </a:solidFill>
            </a:endParaRPr>
          </a:p>
        </p:txBody>
      </p:sp>
      <p:sp>
        <p:nvSpPr>
          <p:cNvPr id="16" name="Rectangle 15"/>
          <p:cNvSpPr/>
          <p:nvPr/>
        </p:nvSpPr>
        <p:spPr>
          <a:xfrm>
            <a:off x="450680" y="737395"/>
            <a:ext cx="3201517" cy="322845"/>
          </a:xfrm>
          <a:prstGeom prst="rect">
            <a:avLst/>
          </a:prstGeom>
        </p:spPr>
        <p:txBody>
          <a:bodyPr wrap="none">
            <a:spAutoFit/>
          </a:bodyPr>
          <a:lstStyle/>
          <a:p>
            <a:pPr algn="just">
              <a:lnSpc>
                <a:spcPct val="107000"/>
              </a:lnSpc>
              <a:spcBef>
                <a:spcPts val="200"/>
              </a:spcBef>
            </a:pPr>
            <a:r>
              <a:rPr lang="en-US" b="1" dirty="0" smtClean="0">
                <a:solidFill>
                  <a:schemeClr val="accent6">
                    <a:lumMod val="75000"/>
                  </a:schemeClr>
                </a:solidFill>
                <a:latin typeface="Times New Roman" panose="02020603050405020304" pitchFamily="18" charset="0"/>
                <a:cs typeface="Times New Roman" panose="02020603050405020304" pitchFamily="18" charset="0"/>
              </a:rPr>
              <a:t>7.3.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Cưỡng</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chế</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phá</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dỡ</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ở</a:t>
            </a:r>
            <a:r>
              <a:rPr lang="vi-VN"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139)</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2946693" y="1056355"/>
            <a:ext cx="3355406" cy="307777"/>
          </a:xfrm>
          <a:prstGeom prst="rect">
            <a:avLst/>
          </a:prstGeom>
        </p:spPr>
        <p:txBody>
          <a:bodyPr wrap="none">
            <a:spAutoFit/>
          </a:bodyPr>
          <a:lstStyle/>
          <a:p>
            <a:r>
              <a:rPr lang="vi-VN" b="1" dirty="0">
                <a:solidFill>
                  <a:schemeClr val="accent6">
                    <a:lumMod val="75000"/>
                  </a:schemeClr>
                </a:solidFill>
                <a:latin typeface="Times New Roman" panose="02020603050405020304" pitchFamily="18" charset="0"/>
                <a:cs typeface="Times New Roman" panose="02020603050405020304" pitchFamily="18" charset="0"/>
              </a:rPr>
              <a:t>Thẩm </a:t>
            </a:r>
            <a:r>
              <a:rPr lang="vi-VN" b="1" dirty="0" smtClean="0">
                <a:solidFill>
                  <a:schemeClr val="accent6">
                    <a:lumMod val="75000"/>
                  </a:schemeClr>
                </a:solidFill>
                <a:latin typeface="Times New Roman" panose="02020603050405020304" pitchFamily="18" charset="0"/>
                <a:cs typeface="Times New Roman" panose="02020603050405020304" pitchFamily="18" charset="0"/>
              </a:rPr>
              <a:t>quyền</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ban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hành</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quyết</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phá</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dỡ</a:t>
            </a:r>
            <a:endParaRPr lang="en-US"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1995324" y="1503900"/>
            <a:ext cx="1882247" cy="307777"/>
          </a:xfrm>
          <a:prstGeom prst="rect">
            <a:avLst/>
          </a:prstGeom>
          <a:solidFill>
            <a:schemeClr val="bg2">
              <a:lumMod val="90000"/>
            </a:schemeClr>
          </a:solidFill>
        </p:spPr>
        <p:style>
          <a:lnRef idx="2">
            <a:schemeClr val="accent1"/>
          </a:lnRef>
          <a:fillRef idx="1">
            <a:schemeClr val="lt1"/>
          </a:fillRef>
          <a:effectRef idx="0">
            <a:schemeClr val="accent1"/>
          </a:effectRef>
          <a:fontRef idx="minor">
            <a:schemeClr val="dk1"/>
          </a:fontRef>
        </p:style>
        <p:txBody>
          <a:bodyPr wrap="none">
            <a:spAutoFit/>
          </a:bodyPr>
          <a:lstStyle/>
          <a:p>
            <a:r>
              <a:rPr lang="en-US" dirty="0" err="1" smtClean="0">
                <a:latin typeface="Times New Roman" panose="02020603050405020304" pitchFamily="18" charset="0"/>
                <a:ea typeface="Calibri" panose="020F0502020204030204" pitchFamily="34" charset="0"/>
              </a:rPr>
              <a:t>Chủ</a:t>
            </a:r>
            <a:r>
              <a:rPr lang="en-US" dirty="0" smtClean="0">
                <a:latin typeface="Times New Roman" panose="02020603050405020304" pitchFamily="18" charset="0"/>
                <a:ea typeface="Calibri" panose="020F0502020204030204" pitchFamily="34" charset="0"/>
              </a:rPr>
              <a:t> </a:t>
            </a:r>
            <a:r>
              <a:rPr lang="en-US" dirty="0" err="1" smtClean="0">
                <a:latin typeface="Times New Roman" panose="02020603050405020304" pitchFamily="18" charset="0"/>
                <a:ea typeface="Calibri" panose="020F0502020204030204" pitchFamily="34" charset="0"/>
              </a:rPr>
              <a:t>tịch</a:t>
            </a:r>
            <a:r>
              <a:rPr lang="en-US" dirty="0" smtClean="0">
                <a:latin typeface="Times New Roman" panose="02020603050405020304" pitchFamily="18" charset="0"/>
                <a:ea typeface="Calibri" panose="020F0502020204030204" pitchFamily="34" charset="0"/>
              </a:rPr>
              <a:t> UBND </a:t>
            </a:r>
            <a:r>
              <a:rPr lang="vi-VN" dirty="0" smtClean="0">
                <a:latin typeface="Times New Roman" panose="02020603050405020304" pitchFamily="18" charset="0"/>
                <a:ea typeface="Calibri" panose="020F0502020204030204" pitchFamily="34" charset="0"/>
              </a:rPr>
              <a:t>huyện </a:t>
            </a:r>
            <a:endParaRPr lang="en-US" dirty="0"/>
          </a:p>
        </p:txBody>
      </p:sp>
      <p:sp>
        <p:nvSpPr>
          <p:cNvPr id="9" name="Rectangle 8"/>
          <p:cNvSpPr/>
          <p:nvPr/>
        </p:nvSpPr>
        <p:spPr>
          <a:xfrm>
            <a:off x="6134805" y="1531698"/>
            <a:ext cx="1677062" cy="307777"/>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none">
            <a:spAutoFit/>
          </a:bodyPr>
          <a:lstStyle/>
          <a:p>
            <a:r>
              <a:rPr lang="en-US" dirty="0" err="1" smtClean="0">
                <a:latin typeface="Times New Roman" panose="02020603050405020304" pitchFamily="18" charset="0"/>
                <a:ea typeface="Calibri" panose="020F0502020204030204" pitchFamily="34" charset="0"/>
              </a:rPr>
              <a:t>Chủ</a:t>
            </a:r>
            <a:r>
              <a:rPr lang="en-US" dirty="0" smtClean="0">
                <a:latin typeface="Times New Roman" panose="02020603050405020304" pitchFamily="18" charset="0"/>
                <a:ea typeface="Calibri" panose="020F0502020204030204" pitchFamily="34" charset="0"/>
              </a:rPr>
              <a:t> </a:t>
            </a:r>
            <a:r>
              <a:rPr lang="en-US" dirty="0" err="1" smtClean="0">
                <a:latin typeface="Times New Roman" panose="02020603050405020304" pitchFamily="18" charset="0"/>
                <a:ea typeface="Calibri" panose="020F0502020204030204" pitchFamily="34" charset="0"/>
              </a:rPr>
              <a:t>tịch</a:t>
            </a:r>
            <a:r>
              <a:rPr lang="en-US" dirty="0" smtClean="0">
                <a:latin typeface="Times New Roman" panose="02020603050405020304" pitchFamily="18" charset="0"/>
                <a:ea typeface="Calibri" panose="020F0502020204030204" pitchFamily="34" charset="0"/>
              </a:rPr>
              <a:t> UBND </a:t>
            </a:r>
            <a:r>
              <a:rPr lang="en-US" dirty="0" err="1" smtClean="0">
                <a:latin typeface="Times New Roman" panose="02020603050405020304" pitchFamily="18" charset="0"/>
                <a:ea typeface="Calibri" panose="020F0502020204030204" pitchFamily="34" charset="0"/>
              </a:rPr>
              <a:t>tỉnh</a:t>
            </a:r>
            <a:endParaRPr lang="en-US" dirty="0"/>
          </a:p>
        </p:txBody>
      </p:sp>
      <p:sp>
        <p:nvSpPr>
          <p:cNvPr id="10" name="Rectangle 9"/>
          <p:cNvSpPr/>
          <p:nvPr/>
        </p:nvSpPr>
        <p:spPr>
          <a:xfrm>
            <a:off x="790579" y="3467346"/>
            <a:ext cx="1443024" cy="307777"/>
          </a:xfrm>
          <a:prstGeom prst="rect">
            <a:avLst/>
          </a:prstGeom>
        </p:spPr>
        <p:txBody>
          <a:bodyPr wrap="none">
            <a:spAutoFit/>
          </a:bodyPr>
          <a:lstStyle/>
          <a:p>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Kinh</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phí</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phá</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dỡ</a:t>
            </a:r>
            <a:endParaRPr lang="en-US"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790579" y="3775123"/>
            <a:ext cx="8076584" cy="1208023"/>
          </a:xfrm>
          <a:prstGeom prst="rect">
            <a:avLst/>
          </a:prstGeom>
        </p:spPr>
        <p:txBody>
          <a:bodyPr wrap="square">
            <a:spAutoFit/>
          </a:bodyPr>
          <a:lstStyle/>
          <a:p>
            <a:pPr algn="just">
              <a:lnSpc>
                <a:spcPts val="1700"/>
              </a:lnSpc>
              <a:spcBef>
                <a:spcPts val="100"/>
              </a:spcBef>
              <a:spcAft>
                <a:spcPts val="100"/>
              </a:spcAft>
            </a:pP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Chủ </a:t>
            </a:r>
            <a:r>
              <a:rPr lang="vi-VN" sz="1200" dirty="0">
                <a:solidFill>
                  <a:schemeClr val="accent6">
                    <a:lumMod val="75000"/>
                  </a:schemeClr>
                </a:solidFill>
                <a:latin typeface="Times New Roman" panose="02020603050405020304" pitchFamily="18" charset="0"/>
                <a:cs typeface="Times New Roman" panose="02020603050405020304" pitchFamily="18" charset="0"/>
              </a:rPr>
              <a:t>sở hữu nhà ở hoặc người đang quản lý, sử dụng nhà ở hoặc chủ đầu tư dự án đầu tư xây dựng nhà ở, công trình phải chi trả kinh phí cưỡng chế phá dỡ nhà ở và chi phí có liên quan đến việc phá dỡ nhà ở;</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700"/>
              </a:lnSpc>
              <a:spcBef>
                <a:spcPts val="100"/>
              </a:spcBef>
              <a:spcAft>
                <a:spcPts val="100"/>
              </a:spcAft>
            </a:pP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Trường </a:t>
            </a:r>
            <a:r>
              <a:rPr lang="vi-VN" sz="1200" dirty="0">
                <a:solidFill>
                  <a:schemeClr val="accent6">
                    <a:lumMod val="75000"/>
                  </a:schemeClr>
                </a:solidFill>
                <a:latin typeface="Times New Roman" panose="02020603050405020304" pitchFamily="18" charset="0"/>
                <a:cs typeface="Times New Roman" panose="02020603050405020304" pitchFamily="18" charset="0"/>
              </a:rPr>
              <a:t>hợp chủ sở hữu nhà ở, người đang quản lý, sử dụng nhà ở, chủ đầu tư dự án đầu tư xây dựng nhà ở, công trình không chi trả kinh phí cưỡng chế phá dỡ nhà ở và chi phí có liên quan đến việc phá dỡ nhà ở thì cơ quan nhà nước có thẩm quyền ban hành quyết định cưỡng chế áp dụng biện pháp cưỡng chế tài sản để bảo đảm kinh phí cho việc phá dỡ nhà ở.</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p:cNvSpPr/>
          <p:nvPr/>
        </p:nvSpPr>
        <p:spPr>
          <a:xfrm>
            <a:off x="734012" y="2146809"/>
            <a:ext cx="1556158" cy="116390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ts val="1650"/>
              </a:lnSpc>
              <a:spcBef>
                <a:spcPts val="600"/>
              </a:spcBef>
              <a:spcAft>
                <a:spcPts val="600"/>
              </a:spcAft>
            </a:pPr>
            <a:r>
              <a:rPr lang="vi-VN" sz="1200" dirty="0">
                <a:solidFill>
                  <a:schemeClr val="accent6">
                    <a:lumMod val="75000"/>
                  </a:schemeClr>
                </a:solidFill>
                <a:latin typeface="Times New Roman" panose="02020603050405020304" pitchFamily="18" charset="0"/>
                <a:cs typeface="Times New Roman" panose="02020603050405020304" pitchFamily="18" charset="0"/>
              </a:rPr>
              <a:t>Nhà ở thuộc trường hợp phải giải tỏa để thu hồi đất theo quyết định của cơ quan nhà nước có thẩm quyền;</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2589827" y="2146809"/>
            <a:ext cx="2502290" cy="11823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ts val="1650"/>
              </a:lnSpc>
              <a:spcBef>
                <a:spcPts val="600"/>
              </a:spcBef>
              <a:spcAft>
                <a:spcPts val="600"/>
              </a:spcAft>
            </a:pPr>
            <a:r>
              <a:rPr lang="vi-VN" sz="1200" dirty="0">
                <a:solidFill>
                  <a:schemeClr val="accent6">
                    <a:lumMod val="75000"/>
                  </a:schemeClr>
                </a:solidFill>
                <a:latin typeface="Times New Roman" panose="02020603050405020304" pitchFamily="18" charset="0"/>
                <a:cs typeface="Times New Roman" panose="02020603050405020304" pitchFamily="18" charset="0"/>
              </a:rPr>
              <a:t>Nhà ở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riêng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lẻ</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thuộc </a:t>
            </a:r>
            <a:r>
              <a:rPr lang="vi-VN" sz="1200" dirty="0">
                <a:solidFill>
                  <a:schemeClr val="accent6">
                    <a:lumMod val="75000"/>
                  </a:schemeClr>
                </a:solidFill>
                <a:latin typeface="Times New Roman" panose="02020603050405020304" pitchFamily="18" charset="0"/>
                <a:cs typeface="Times New Roman" panose="02020603050405020304" pitchFamily="18" charset="0"/>
              </a:rPr>
              <a:t>trường hợp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bị</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hư</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hỏng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nặng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có</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nguy</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cơ</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sập</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đổ</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xây</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dựng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trong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KV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cấm</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xây</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dựng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hoặc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trên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đất</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không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phải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đất</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ở/ t/h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khác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theo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pháp</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về</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xây</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dựng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cxnSp>
        <p:nvCxnSpPr>
          <p:cNvPr id="8" name="Elbow Connector 7"/>
          <p:cNvCxnSpPr>
            <a:stCxn id="4" idx="2"/>
            <a:endCxn id="6" idx="0"/>
          </p:cNvCxnSpPr>
          <p:nvPr/>
        </p:nvCxnSpPr>
        <p:spPr>
          <a:xfrm rot="5400000">
            <a:off x="2056704" y="1267065"/>
            <a:ext cx="335132" cy="1424357"/>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4" idx="2"/>
            <a:endCxn id="13" idx="0"/>
          </p:cNvCxnSpPr>
          <p:nvPr/>
        </p:nvCxnSpPr>
        <p:spPr>
          <a:xfrm rot="16200000" flipH="1">
            <a:off x="3221144" y="1526981"/>
            <a:ext cx="335132" cy="904524"/>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913266" y="2301256"/>
            <a:ext cx="2502290" cy="74635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ts val="1650"/>
              </a:lnSpc>
              <a:spcBef>
                <a:spcPts val="600"/>
              </a:spcBef>
              <a:spcAft>
                <a:spcPts val="600"/>
              </a:spcAft>
            </a:pPr>
            <a:r>
              <a:rPr lang="vi-VN" sz="1200" dirty="0">
                <a:solidFill>
                  <a:schemeClr val="accent6">
                    <a:lumMod val="75000"/>
                  </a:schemeClr>
                </a:solidFill>
                <a:latin typeface="Times New Roman" panose="02020603050405020304" pitchFamily="18" charset="0"/>
                <a:cs typeface="Times New Roman" panose="02020603050405020304" pitchFamily="18" charset="0"/>
              </a:rPr>
              <a:t>Nhà ở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chung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cư</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thuộc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diện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phải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phá</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dỡ</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quy</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tại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các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điểm</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 b, d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đ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khoản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1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136</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cxnSp>
        <p:nvCxnSpPr>
          <p:cNvPr id="21" name="Straight Arrow Connector 20"/>
          <p:cNvCxnSpPr>
            <a:stCxn id="9" idx="2"/>
          </p:cNvCxnSpPr>
          <p:nvPr/>
        </p:nvCxnSpPr>
        <p:spPr>
          <a:xfrm>
            <a:off x="6973336" y="1839475"/>
            <a:ext cx="0" cy="4617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1017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0" y="-68202"/>
            <a:ext cx="9144000"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09</a:t>
            </a:r>
            <a:r>
              <a:rPr lang="en-US" sz="1800" dirty="0" smtClean="0">
                <a:solidFill>
                  <a:srgbClr val="ED2727"/>
                </a:solidFill>
                <a:latin typeface="Times New Roman" panose="02020603050405020304" pitchFamily="18" charset="0"/>
                <a:cs typeface="Times New Roman" panose="02020603050405020304" pitchFamily="18" charset="0"/>
              </a:rPr>
              <a:t>. </a:t>
            </a:r>
            <a:r>
              <a:rPr lang="en" sz="1800" dirty="0" smtClean="0">
                <a:solidFill>
                  <a:srgbClr val="ED2727"/>
                </a:solidFill>
                <a:latin typeface="Times New Roman" panose="02020603050405020304" pitchFamily="18" charset="0"/>
                <a:cs typeface="Times New Roman" panose="02020603050405020304" pitchFamily="18" charset="0"/>
              </a:rPr>
              <a:t>QUẢN LÝ, SỬ DỤNG NHÀ CHUNG CƯ</a:t>
            </a:r>
            <a:endParaRPr sz="1800" dirty="0">
              <a:solidFill>
                <a:srgbClr val="ED2727"/>
              </a:solidFill>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372215" y="-38906"/>
            <a:ext cx="1792151" cy="1449604"/>
          </a:xfrm>
          <a:prstGeom prst="roundRect">
            <a:avLst>
              <a:gd name="adj" fmla="val 16667"/>
            </a:avLst>
          </a:prstGeom>
          <a:ln>
            <a:noFill/>
          </a:ln>
          <a:effectLst/>
        </p:spPr>
      </p:pic>
      <p:sp>
        <p:nvSpPr>
          <p:cNvPr id="8" name="Rectangle 7"/>
          <p:cNvSpPr/>
          <p:nvPr/>
        </p:nvSpPr>
        <p:spPr>
          <a:xfrm>
            <a:off x="2247899" y="374003"/>
            <a:ext cx="6600825" cy="1169551"/>
          </a:xfrm>
          <a:prstGeom prst="rect">
            <a:avLst/>
          </a:prstGeom>
        </p:spPr>
        <p:txBody>
          <a:bodyPr wrap="square">
            <a:spAutoFit/>
          </a:bodyPr>
          <a:lstStyle/>
          <a:p>
            <a:pPr marL="0" lvl="0" indent="0" algn="just"/>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Chương</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IX: </a:t>
            </a:r>
            <a:r>
              <a:rPr lang="en-US" b="1" dirty="0" err="1">
                <a:solidFill>
                  <a:schemeClr val="accent6">
                    <a:lumMod val="75000"/>
                  </a:schemeClr>
                </a:solidFill>
                <a:latin typeface="Times New Roman" panose="02020603050405020304" pitchFamily="18" charset="0"/>
                <a:cs typeface="Times New Roman" panose="02020603050405020304" pitchFamily="18" charset="0"/>
              </a:rPr>
              <a:t>g</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ồm</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17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từ</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142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đến</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a:solidFill>
                  <a:schemeClr val="accent6">
                    <a:lumMod val="75000"/>
                  </a:schemeClr>
                </a:solidFill>
                <a:latin typeface="Times New Roman" panose="02020603050405020304" pitchFamily="18" charset="0"/>
                <a:cs typeface="Times New Roman" panose="02020603050405020304" pitchFamily="18" charset="0"/>
              </a:rPr>
              <a:t>158) </a:t>
            </a:r>
            <a:r>
              <a:rPr lang="en-US" dirty="0" err="1">
                <a:solidFill>
                  <a:schemeClr val="accent6">
                    <a:lumMod val="75000"/>
                  </a:schemeClr>
                </a:solidFill>
                <a:latin typeface="Times New Roman" panose="02020603050405020304" pitchFamily="18" charset="0"/>
                <a:cs typeface="Times New Roman" panose="02020603050405020304" pitchFamily="18" charset="0"/>
              </a:rPr>
              <a:t>quy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về</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phần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smtClean="0">
                <a:solidFill>
                  <a:schemeClr val="accent6">
                    <a:lumMod val="75000"/>
                  </a:schemeClr>
                </a:solidFill>
                <a:latin typeface="Times New Roman" panose="02020603050405020304" pitchFamily="18" charset="0"/>
                <a:cs typeface="Times New Roman" panose="02020603050405020304" pitchFamily="18" charset="0"/>
              </a:rPr>
              <a:t>SH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chung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phần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SH </a:t>
            </a:r>
            <a:r>
              <a:rPr lang="en-US" dirty="0" err="1">
                <a:solidFill>
                  <a:schemeClr val="accent6">
                    <a:lumMod val="75000"/>
                  </a:schemeClr>
                </a:solidFill>
                <a:latin typeface="Times New Roman" panose="02020603050405020304" pitchFamily="18" charset="0"/>
                <a:cs typeface="Times New Roman" panose="02020603050405020304" pitchFamily="18" charset="0"/>
              </a:rPr>
              <a:t>riêng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trong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chung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cư</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chỗ</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để</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xe</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của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smtClean="0">
                <a:solidFill>
                  <a:schemeClr val="accent6">
                    <a:lumMod val="75000"/>
                  </a:schemeClr>
                </a:solidFill>
                <a:latin typeface="Times New Roman" panose="02020603050405020304" pitchFamily="18" charset="0"/>
                <a:cs typeface="Times New Roman" panose="02020603050405020304" pitchFamily="18" charset="0"/>
              </a:rPr>
              <a:t>NCC, </a:t>
            </a:r>
            <a:r>
              <a:rPr lang="en-US" dirty="0" err="1">
                <a:solidFill>
                  <a:schemeClr val="accent6">
                    <a:lumMod val="75000"/>
                  </a:schemeClr>
                </a:solidFill>
                <a:latin typeface="Times New Roman" panose="02020603050405020304" pitchFamily="18" charset="0"/>
                <a:cs typeface="Times New Roman" panose="02020603050405020304" pitchFamily="18" charset="0"/>
              </a:rPr>
              <a:t>Hội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nghị</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chung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cư</a:t>
            </a:r>
            <a:r>
              <a:rPr lang="en-US" dirty="0">
                <a:solidFill>
                  <a:schemeClr val="accent6">
                    <a:lumMod val="75000"/>
                  </a:schemeClr>
                </a:solidFill>
                <a:latin typeface="Times New Roman" panose="02020603050405020304" pitchFamily="18" charset="0"/>
                <a:cs typeface="Times New Roman" panose="02020603050405020304" pitchFamily="18" charset="0"/>
              </a:rPr>
              <a:t>; Ban </a:t>
            </a:r>
            <a:r>
              <a:rPr lang="en-US" dirty="0" err="1">
                <a:solidFill>
                  <a:schemeClr val="accent6">
                    <a:lumMod val="75000"/>
                  </a:schemeClr>
                </a:solidFill>
                <a:latin typeface="Times New Roman" panose="02020603050405020304" pitchFamily="18" charset="0"/>
                <a:cs typeface="Times New Roman" panose="02020603050405020304" pitchFamily="18" charset="0"/>
              </a:rPr>
              <a:t>quản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trị</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chung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cư</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đơn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vị</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quản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lý</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vận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hành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chung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cư</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giá</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dịch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vụ</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quản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lý</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vận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hành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quản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lý</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sử</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dụng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bàn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giao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kinh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phí</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bảo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trì</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chung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cư</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bàn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giao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tiếp</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nhận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quản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lý</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công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trình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hạ</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tầng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kỹ</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thuật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của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chung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cư</a:t>
            </a:r>
            <a:endParaRPr lang="vi-VN"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p:cNvSpPr/>
          <p:nvPr/>
        </p:nvSpPr>
        <p:spPr>
          <a:xfrm>
            <a:off x="261612" y="1519842"/>
            <a:ext cx="8494802" cy="861774"/>
          </a:xfrm>
          <a:prstGeom prst="rect">
            <a:avLst/>
          </a:prstGeom>
        </p:spPr>
        <p:txBody>
          <a:bodyPr wrap="square">
            <a:spAutoFit/>
          </a:bodyPr>
          <a:lstStyle/>
          <a:p>
            <a:pPr algn="just"/>
            <a:r>
              <a:rPr lang="en-US" b="1" dirty="0" smtClean="0">
                <a:solidFill>
                  <a:srgbClr val="C00000"/>
                </a:solidFill>
                <a:latin typeface="Times New Roman" panose="02020603050405020304" pitchFamily="18" charset="0"/>
                <a:cs typeface="Times New Roman" panose="02020603050405020304" pitchFamily="18" charset="0"/>
              </a:rPr>
              <a:t>1. PHẦN SỞ HỮU RIÊNG VÀ PHẦN SỞ HỮU CHUNG TRONG NCC </a:t>
            </a:r>
            <a:r>
              <a:rPr lang="en-US" dirty="0" smtClean="0">
                <a:solidFill>
                  <a:srgbClr val="C00000"/>
                </a:solidFill>
                <a:latin typeface="Times New Roman" panose="02020603050405020304" pitchFamily="18" charset="0"/>
                <a:cs typeface="Times New Roman" panose="02020603050405020304" pitchFamily="18" charset="0"/>
              </a:rPr>
              <a:t>(</a:t>
            </a:r>
            <a:r>
              <a:rPr lang="en-US" dirty="0" err="1" smtClean="0">
                <a:solidFill>
                  <a:srgbClr val="C00000"/>
                </a:solidFill>
                <a:latin typeface="Times New Roman" panose="02020603050405020304" pitchFamily="18" charset="0"/>
                <a:cs typeface="Times New Roman" panose="02020603050405020304" pitchFamily="18" charset="0"/>
              </a:rPr>
              <a:t>Điều</a:t>
            </a:r>
            <a:r>
              <a:rPr lang="en-US" dirty="0" smtClean="0">
                <a:solidFill>
                  <a:srgbClr val="C00000"/>
                </a:solidFill>
                <a:latin typeface="Times New Roman" panose="02020603050405020304" pitchFamily="18" charset="0"/>
                <a:cs typeface="Times New Roman" panose="02020603050405020304" pitchFamily="18" charset="0"/>
              </a:rPr>
              <a:t> 142-144)</a:t>
            </a:r>
          </a:p>
          <a:p>
            <a:pPr algn="just"/>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kế</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thừa</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a:solidFill>
                  <a:schemeClr val="accent6">
                    <a:lumMod val="75000"/>
                  </a:schemeClr>
                </a:solidFill>
                <a:latin typeface="Times New Roman" panose="02020603050405020304" pitchFamily="18" charset="0"/>
                <a:cs typeface="Times New Roman" panose="02020603050405020304" pitchFamily="18" charset="0"/>
              </a:rPr>
              <a:t> ở 2014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quy</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về</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phần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SH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riêng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SH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chung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trong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chung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cư</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xác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diện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tích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sử</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dụng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căn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hộ</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chỗ</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để</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xe</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trong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chung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cư</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làm</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rõ</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diện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tích</a:t>
            </a:r>
            <a:r>
              <a:rPr lang="en-US" sz="1200" dirty="0" smtClean="0">
                <a:solidFill>
                  <a:srgbClr val="7030A0"/>
                </a:solidFill>
                <a:latin typeface="Times New Roman" panose="02020603050405020304" pitchFamily="18" charset="0"/>
                <a:cs typeface="Times New Roman" panose="02020603050405020304" pitchFamily="18" charset="0"/>
              </a:rPr>
              <a:t> logia </a:t>
            </a:r>
            <a:r>
              <a:rPr lang="en-US" sz="1200" dirty="0" err="1" smtClean="0">
                <a:solidFill>
                  <a:srgbClr val="7030A0"/>
                </a:solidFill>
                <a:latin typeface="Times New Roman" panose="02020603050405020304" pitchFamily="18" charset="0"/>
                <a:cs typeface="Times New Roman" panose="02020603050405020304" pitchFamily="18" charset="0"/>
              </a:rPr>
              <a:t>và</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phần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sở</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hữu</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chung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đối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với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thiết</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bị</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cấu</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kiện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gắn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liền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với</a:t>
            </a:r>
            <a:r>
              <a:rPr lang="en-US" sz="1200" dirty="0" smtClean="0">
                <a:solidFill>
                  <a:srgbClr val="7030A0"/>
                </a:solidFill>
                <a:latin typeface="Times New Roman" panose="02020603050405020304" pitchFamily="18" charset="0"/>
                <a:cs typeface="Times New Roman" panose="02020603050405020304" pitchFamily="18" charset="0"/>
              </a:rPr>
              <a:t> ban </a:t>
            </a:r>
            <a:r>
              <a:rPr lang="en-US" sz="1200" dirty="0" err="1" smtClean="0">
                <a:solidFill>
                  <a:srgbClr val="7030A0"/>
                </a:solidFill>
                <a:latin typeface="Times New Roman" panose="02020603050405020304" pitchFamily="18" charset="0"/>
                <a:cs typeface="Times New Roman" panose="02020603050405020304" pitchFamily="18" charset="0"/>
              </a:rPr>
              <a:t>công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lô</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gia</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thuộc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mặt</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đứng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của</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nhà</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chung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cư</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Luật</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hóa</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quy</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định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bàn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giao</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bản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vẽ</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mặt</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bằng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khu</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để</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xe</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để</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đảm</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bảo</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công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khai</a:t>
            </a:r>
            <a:r>
              <a:rPr lang="en-US" sz="1200" dirty="0">
                <a:solidFill>
                  <a:srgbClr val="7030A0"/>
                </a:solidFill>
                <a:latin typeface="Times New Roman" panose="02020603050405020304" pitchFamily="18" charset="0"/>
                <a:cs typeface="Times New Roman" panose="02020603050405020304" pitchFamily="18" charset="0"/>
              </a:rPr>
              <a:t>, minh </a:t>
            </a:r>
            <a:r>
              <a:rPr lang="en-US" sz="1200" dirty="0" err="1">
                <a:solidFill>
                  <a:srgbClr val="7030A0"/>
                </a:solidFill>
                <a:latin typeface="Times New Roman" panose="02020603050405020304" pitchFamily="18" charset="0"/>
                <a:cs typeface="Times New Roman" panose="02020603050405020304" pitchFamily="18" charset="0"/>
              </a:rPr>
              <a:t>bạch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Điều</a:t>
            </a:r>
            <a:r>
              <a:rPr lang="en-US" sz="1200" dirty="0">
                <a:solidFill>
                  <a:srgbClr val="7030A0"/>
                </a:solidFill>
                <a:latin typeface="Times New Roman" panose="02020603050405020304" pitchFamily="18" charset="0"/>
                <a:cs typeface="Times New Roman" panose="02020603050405020304" pitchFamily="18" charset="0"/>
              </a:rPr>
              <a:t> 143, 144)</a:t>
            </a:r>
          </a:p>
        </p:txBody>
      </p:sp>
      <p:sp>
        <p:nvSpPr>
          <p:cNvPr id="3" name="Rectangle 2"/>
          <p:cNvSpPr/>
          <p:nvPr/>
        </p:nvSpPr>
        <p:spPr>
          <a:xfrm>
            <a:off x="383214" y="2872124"/>
            <a:ext cx="3972187" cy="1913344"/>
          </a:xfrm>
          <a:prstGeom prst="rect">
            <a:avLst/>
          </a:prstGeom>
          <a:noFill/>
          <a:ln w="28575">
            <a:prstDash val="dash"/>
          </a:ln>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ts val="1650"/>
              </a:lnSpc>
              <a:spcBef>
                <a:spcPts val="100"/>
              </a:spcBef>
              <a:spcAft>
                <a:spcPts val="100"/>
              </a:spcAft>
            </a:pPr>
            <a:endParaRPr lang="en-US" sz="1200" dirty="0" smtClean="0">
              <a:solidFill>
                <a:srgbClr val="FF0000"/>
              </a:solidFill>
              <a:latin typeface="Times New Roman" panose="02020603050405020304" pitchFamily="18" charset="0"/>
              <a:cs typeface="Times New Roman" panose="02020603050405020304" pitchFamily="18" charset="0"/>
            </a:endParaRPr>
          </a:p>
          <a:p>
            <a:pPr algn="just">
              <a:lnSpc>
                <a:spcPts val="1650"/>
              </a:lnSpc>
              <a:spcBef>
                <a:spcPts val="100"/>
              </a:spcBef>
              <a:spcAft>
                <a:spcPts val="100"/>
              </a:spcAft>
            </a:pPr>
            <a:r>
              <a:rPr lang="en-US" sz="1200" dirty="0" smtClean="0">
                <a:solidFill>
                  <a:srgbClr val="FF0000"/>
                </a:solidFill>
                <a:latin typeface="Times New Roman" panose="02020603050405020304" pitchFamily="18" charset="0"/>
                <a:cs typeface="Times New Roman" panose="02020603050405020304" pitchFamily="18" charset="0"/>
              </a:rPr>
              <a:t>1.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Phần </a:t>
            </a:r>
            <a:r>
              <a:rPr lang="vi-VN" sz="1200" dirty="0">
                <a:solidFill>
                  <a:schemeClr val="accent6">
                    <a:lumMod val="75000"/>
                  </a:schemeClr>
                </a:solidFill>
                <a:latin typeface="Times New Roman" panose="02020603050405020304" pitchFamily="18" charset="0"/>
                <a:cs typeface="Times New Roman" panose="02020603050405020304" pitchFamily="18" charset="0"/>
              </a:rPr>
              <a:t>diện tích trong căn hộ</a:t>
            </a:r>
            <a:r>
              <a:rPr lang="en-US" sz="1200" dirty="0">
                <a:solidFill>
                  <a:schemeClr val="accent6">
                    <a:lumMod val="75000"/>
                  </a:schemeClr>
                </a:solidFill>
                <a:latin typeface="Times New Roman" panose="02020603050405020304" pitchFamily="18" charset="0"/>
                <a:cs typeface="Times New Roman" panose="02020603050405020304" pitchFamily="18" charset="0"/>
              </a:rPr>
              <a:t>,</a:t>
            </a:r>
            <a:r>
              <a:rPr lang="vi-VN" sz="1200" dirty="0">
                <a:solidFill>
                  <a:schemeClr val="accent6">
                    <a:lumMod val="75000"/>
                  </a:schemeClr>
                </a:solidFill>
                <a:latin typeface="Times New Roman" panose="02020603050405020304" pitchFamily="18" charset="0"/>
                <a:cs typeface="Times New Roman" panose="02020603050405020304" pitchFamily="18" charset="0"/>
              </a:rPr>
              <a:t> bao gồm cả diện tích ban công, lô gia gắn liền với căn hộ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đó</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650"/>
              </a:lnSpc>
              <a:spcBef>
                <a:spcPts val="100"/>
              </a:spcBef>
              <a:spcAft>
                <a:spcPts val="100"/>
              </a:spcAft>
            </a:pPr>
            <a:r>
              <a:rPr lang="en-US" sz="1200" dirty="0" smtClean="0">
                <a:solidFill>
                  <a:srgbClr val="FF0000"/>
                </a:solidFill>
                <a:latin typeface="Times New Roman" panose="02020603050405020304" pitchFamily="18" charset="0"/>
                <a:cs typeface="Times New Roman" panose="02020603050405020304" pitchFamily="18" charset="0"/>
              </a:rPr>
              <a:t>2.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Phần </a:t>
            </a:r>
            <a:r>
              <a:rPr lang="vi-VN" sz="1200" dirty="0">
                <a:solidFill>
                  <a:schemeClr val="accent6">
                    <a:lumMod val="75000"/>
                  </a:schemeClr>
                </a:solidFill>
                <a:latin typeface="Times New Roman" panose="02020603050405020304" pitchFamily="18" charset="0"/>
                <a:cs typeface="Times New Roman" panose="02020603050405020304" pitchFamily="18" charset="0"/>
              </a:rPr>
              <a:t>diện tích khác trong nhà chung cư được công nhận là sở hữu riêng c</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ủa</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CSH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nhà </a:t>
            </a:r>
            <a:r>
              <a:rPr lang="vi-VN" sz="1200" dirty="0">
                <a:solidFill>
                  <a:schemeClr val="accent6">
                    <a:lumMod val="75000"/>
                  </a:schemeClr>
                </a:solidFill>
                <a:latin typeface="Times New Roman" panose="02020603050405020304" pitchFamily="18" charset="0"/>
                <a:cs typeface="Times New Roman" panose="02020603050405020304" pitchFamily="18" charset="0"/>
              </a:rPr>
              <a:t>chung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cư</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650"/>
              </a:lnSpc>
              <a:spcBef>
                <a:spcPts val="100"/>
              </a:spcBef>
              <a:spcAft>
                <a:spcPts val="100"/>
              </a:spcAft>
            </a:pPr>
            <a:r>
              <a:rPr lang="en-US" sz="1200" dirty="0" smtClean="0">
                <a:solidFill>
                  <a:srgbClr val="FF0000"/>
                </a:solidFill>
                <a:latin typeface="Times New Roman" panose="02020603050405020304" pitchFamily="18" charset="0"/>
                <a:cs typeface="Times New Roman" panose="02020603050405020304" pitchFamily="18" charset="0"/>
              </a:rPr>
              <a:t>3.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Hệ </a:t>
            </a:r>
            <a:r>
              <a:rPr lang="vi-VN" sz="1200" dirty="0">
                <a:solidFill>
                  <a:schemeClr val="accent6">
                    <a:lumMod val="75000"/>
                  </a:schemeClr>
                </a:solidFill>
                <a:latin typeface="Times New Roman" panose="02020603050405020304" pitchFamily="18" charset="0"/>
                <a:cs typeface="Times New Roman" panose="02020603050405020304" pitchFamily="18" charset="0"/>
              </a:rPr>
              <a:t>thống trang thiết bị sử dụng riêng gắn liền với căn hộ hoặc gắn liền với phần diện tích khác thuộc sở hữu riêng</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CSH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chung</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cư</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trừ</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các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trang</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thiết</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bị</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thuộc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sở</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hữu</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chung</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32436" y="2718235"/>
            <a:ext cx="1592103" cy="30777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b="1" dirty="0" err="1">
                <a:solidFill>
                  <a:schemeClr val="accent6">
                    <a:lumMod val="75000"/>
                  </a:schemeClr>
                </a:solidFill>
                <a:latin typeface="Times New Roman" panose="02020603050405020304" pitchFamily="18" charset="0"/>
                <a:cs typeface="Times New Roman" panose="02020603050405020304" pitchFamily="18" charset="0"/>
              </a:rPr>
              <a:t>Phần</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sở</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hữu</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riêng</a:t>
            </a:r>
            <a:endParaRPr lang="en-US"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509013" y="2872123"/>
            <a:ext cx="4369003" cy="1938992"/>
          </a:xfrm>
          <a:prstGeom prst="rect">
            <a:avLst/>
          </a:prstGeom>
          <a:solidFill>
            <a:srgbClr val="FFFF00"/>
          </a:solidFill>
          <a:ln w="28575">
            <a:prstDash val="dash"/>
          </a:ln>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ts val="1650"/>
              </a:lnSpc>
              <a:spcBef>
                <a:spcPts val="100"/>
              </a:spcBef>
              <a:spcAft>
                <a:spcPts val="100"/>
              </a:spcAft>
            </a:pPr>
            <a:endParaRPr lang="en-US" sz="1200" dirty="0" smtClean="0">
              <a:solidFill>
                <a:srgbClr val="FF0000"/>
              </a:solidFill>
              <a:latin typeface="Times New Roman" panose="02020603050405020304" pitchFamily="18" charset="0"/>
              <a:cs typeface="Times New Roman" panose="02020603050405020304" pitchFamily="18" charset="0"/>
            </a:endParaRPr>
          </a:p>
          <a:p>
            <a:pPr algn="just">
              <a:lnSpc>
                <a:spcPts val="1650"/>
              </a:lnSpc>
              <a:spcBef>
                <a:spcPts val="100"/>
              </a:spcBef>
              <a:spcAft>
                <a:spcPts val="100"/>
              </a:spcAft>
            </a:pPr>
            <a:r>
              <a:rPr lang="en-US" sz="1200" dirty="0" smtClean="0">
                <a:solidFill>
                  <a:srgbClr val="FF0000"/>
                </a:solidFill>
                <a:latin typeface="Times New Roman" panose="02020603050405020304" pitchFamily="18" charset="0"/>
                <a:cs typeface="Times New Roman" panose="02020603050405020304" pitchFamily="18" charset="0"/>
              </a:rPr>
              <a:t>1.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Phần </a:t>
            </a:r>
            <a:r>
              <a:rPr lang="vi-VN" sz="1200" dirty="0">
                <a:solidFill>
                  <a:schemeClr val="accent6">
                    <a:lumMod val="75000"/>
                  </a:schemeClr>
                </a:solidFill>
                <a:latin typeface="Times New Roman" panose="02020603050405020304" pitchFamily="18" charset="0"/>
                <a:cs typeface="Times New Roman" panose="02020603050405020304" pitchFamily="18" charset="0"/>
              </a:rPr>
              <a:t>diện tích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còn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lại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ngoài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phần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sở</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hữu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riêng</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650"/>
              </a:lnSpc>
              <a:spcBef>
                <a:spcPts val="100"/>
              </a:spcBef>
              <a:spcAft>
                <a:spcPts val="100"/>
              </a:spcAft>
            </a:pPr>
            <a:r>
              <a:rPr lang="en-US" sz="1200" dirty="0" smtClean="0">
                <a:solidFill>
                  <a:srgbClr val="FF0000"/>
                </a:solidFill>
                <a:latin typeface="Times New Roman" panose="02020603050405020304" pitchFamily="18" charset="0"/>
                <a:cs typeface="Times New Roman" panose="02020603050405020304" pitchFamily="18" charset="0"/>
              </a:rPr>
              <a:t>2. </a:t>
            </a:r>
            <a:r>
              <a:rPr lang="vi-VN" sz="1200" dirty="0">
                <a:solidFill>
                  <a:schemeClr val="accent6">
                    <a:lumMod val="75000"/>
                  </a:schemeClr>
                </a:solidFill>
                <a:latin typeface="Times New Roman" panose="02020603050405020304" pitchFamily="18" charset="0"/>
                <a:cs typeface="Times New Roman" panose="02020603050405020304" pitchFamily="18" charset="0"/>
              </a:rPr>
              <a:t>Không gian và hệ thống kết cấu chịu lực, trang thiết bị sử dụng chung trong nhà chung cư </a:t>
            </a:r>
            <a:endParaRPr lang="en-US" sz="1200" dirty="0" smtClean="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650"/>
              </a:lnSpc>
              <a:spcBef>
                <a:spcPts val="100"/>
              </a:spcBef>
              <a:spcAft>
                <a:spcPts val="100"/>
              </a:spcAft>
            </a:pPr>
            <a:r>
              <a:rPr lang="en-US" sz="1200" dirty="0" smtClean="0">
                <a:solidFill>
                  <a:srgbClr val="FF0000"/>
                </a:solidFill>
                <a:latin typeface="Times New Roman" panose="02020603050405020304" pitchFamily="18" charset="0"/>
                <a:cs typeface="Times New Roman" panose="02020603050405020304" pitchFamily="18" charset="0"/>
              </a:rPr>
              <a:t>3. </a:t>
            </a:r>
            <a:r>
              <a:rPr lang="vi-VN" sz="1200" dirty="0">
                <a:solidFill>
                  <a:schemeClr val="accent6">
                    <a:lumMod val="75000"/>
                  </a:schemeClr>
                </a:solidFill>
                <a:latin typeface="Times New Roman" panose="02020603050405020304" pitchFamily="18" charset="0"/>
                <a:cs typeface="Times New Roman" panose="02020603050405020304" pitchFamily="18" charset="0"/>
              </a:rPr>
              <a:t>Hệ thống hạ tầng kỹ thuật bên ngoài nhà chung cư nhưng được kết nối với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NCC</a:t>
            </a:r>
          </a:p>
          <a:p>
            <a:pPr algn="just">
              <a:lnSpc>
                <a:spcPts val="1650"/>
              </a:lnSpc>
              <a:spcBef>
                <a:spcPts val="100"/>
              </a:spcBef>
              <a:spcAft>
                <a:spcPts val="100"/>
              </a:spcAft>
            </a:pPr>
            <a:r>
              <a:rPr lang="en-US" sz="1200" dirty="0" smtClean="0">
                <a:solidFill>
                  <a:srgbClr val="FF0000"/>
                </a:solidFill>
                <a:latin typeface="Times New Roman" panose="02020603050405020304" pitchFamily="18" charset="0"/>
                <a:cs typeface="Times New Roman" panose="02020603050405020304" pitchFamily="18" charset="0"/>
              </a:rPr>
              <a:t>4.</a:t>
            </a:r>
            <a:r>
              <a:rPr lang="vi-VN" sz="1200" dirty="0">
                <a:solidFill>
                  <a:srgbClr val="FF0000"/>
                </a:solidFill>
              </a:rPr>
              <a:t> </a:t>
            </a:r>
            <a:r>
              <a:rPr lang="vi-VN" sz="1200" dirty="0">
                <a:solidFill>
                  <a:schemeClr val="accent6">
                    <a:lumMod val="75000"/>
                  </a:schemeClr>
                </a:solidFill>
                <a:latin typeface="Times New Roman" panose="02020603050405020304" pitchFamily="18" charset="0"/>
                <a:cs typeface="Times New Roman" panose="02020603050405020304" pitchFamily="18" charset="0"/>
              </a:rPr>
              <a:t>Các công trình công cộng trong khu vực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NCC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nhưng </a:t>
            </a:r>
            <a:r>
              <a:rPr lang="vi-VN" sz="1200" dirty="0">
                <a:solidFill>
                  <a:schemeClr val="accent6">
                    <a:lumMod val="75000"/>
                  </a:schemeClr>
                </a:solidFill>
                <a:latin typeface="Times New Roman" panose="02020603050405020304" pitchFamily="18" charset="0"/>
                <a:cs typeface="Times New Roman" panose="02020603050405020304" pitchFamily="18" charset="0"/>
              </a:rPr>
              <a:t>không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để </a:t>
            </a:r>
            <a:r>
              <a:rPr lang="vi-VN" sz="1200" dirty="0">
                <a:solidFill>
                  <a:schemeClr val="accent6">
                    <a:lumMod val="75000"/>
                  </a:schemeClr>
                </a:solidFill>
                <a:latin typeface="Times New Roman" panose="02020603050405020304" pitchFamily="18" charset="0"/>
                <a:cs typeface="Times New Roman" panose="02020603050405020304" pitchFamily="18" charset="0"/>
              </a:rPr>
              <a:t>kinh doanh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hoặc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phải</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 bàn </a:t>
            </a:r>
            <a:r>
              <a:rPr lang="vi-VN" sz="1200" dirty="0">
                <a:solidFill>
                  <a:schemeClr val="accent6">
                    <a:lumMod val="75000"/>
                  </a:schemeClr>
                </a:solidFill>
                <a:latin typeface="Times New Roman" panose="02020603050405020304" pitchFamily="18" charset="0"/>
                <a:cs typeface="Times New Roman" panose="02020603050405020304" pitchFamily="18" charset="0"/>
              </a:rPr>
              <a:t>giao cho Nhà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nước</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5842468" y="2660482"/>
            <a:ext cx="1661032" cy="307777"/>
          </a:xfrm>
          <a:prstGeom prst="rect">
            <a:avLst/>
          </a:prstGeom>
          <a:solidFill>
            <a:srgbClr val="FFC475"/>
          </a:solidFill>
        </p:spPr>
        <p:style>
          <a:lnRef idx="2">
            <a:schemeClr val="accent1"/>
          </a:lnRef>
          <a:fillRef idx="1">
            <a:schemeClr val="lt1"/>
          </a:fillRef>
          <a:effectRef idx="0">
            <a:schemeClr val="accent1"/>
          </a:effectRef>
          <a:fontRef idx="minor">
            <a:schemeClr val="dk1"/>
          </a:fontRef>
        </p:style>
        <p:txBody>
          <a:bodyPr wrap="none">
            <a:spAutoFit/>
          </a:bodyPr>
          <a:lstStyle/>
          <a:p>
            <a:r>
              <a:rPr lang="en-US" b="1" dirty="0" err="1">
                <a:solidFill>
                  <a:schemeClr val="accent6">
                    <a:lumMod val="75000"/>
                  </a:schemeClr>
                </a:solidFill>
                <a:latin typeface="Times New Roman" panose="02020603050405020304" pitchFamily="18" charset="0"/>
                <a:cs typeface="Times New Roman" panose="02020603050405020304" pitchFamily="18" charset="0"/>
              </a:rPr>
              <a:t>Phần</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sở</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hữu</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chung</a:t>
            </a:r>
            <a:endParaRPr lang="en-US"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372215" y="4826504"/>
            <a:ext cx="8494802" cy="276999"/>
          </a:xfrm>
          <a:prstGeom prst="rect">
            <a:avLst/>
          </a:prstGeom>
        </p:spPr>
        <p:txBody>
          <a:bodyPr wrap="square">
            <a:spAutoFit/>
          </a:bodyPr>
          <a:lstStyle/>
          <a:p>
            <a:pPr algn="just"/>
            <a:r>
              <a:rPr lang="en-US" sz="1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i="1" dirty="0" err="1" smtClean="0">
                <a:solidFill>
                  <a:schemeClr val="accent6">
                    <a:lumMod val="75000"/>
                  </a:schemeClr>
                </a:solidFill>
                <a:latin typeface="Times New Roman" panose="02020603050405020304" pitchFamily="18" charset="0"/>
                <a:cs typeface="Times New Roman" panose="02020603050405020304" pitchFamily="18" charset="0"/>
              </a:rPr>
              <a:t>Các</a:t>
            </a:r>
            <a:r>
              <a:rPr lang="en-US" sz="1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i="1" dirty="0" err="1" smtClean="0">
                <a:solidFill>
                  <a:schemeClr val="accent6">
                    <a:lumMod val="75000"/>
                  </a:schemeClr>
                </a:solidFill>
                <a:latin typeface="Times New Roman" panose="02020603050405020304" pitchFamily="18" charset="0"/>
                <a:cs typeface="Times New Roman" panose="02020603050405020304" pitchFamily="18" charset="0"/>
              </a:rPr>
              <a:t>phần</a:t>
            </a:r>
            <a:r>
              <a:rPr lang="en-US" sz="1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i="1" dirty="0" err="1" smtClean="0">
                <a:solidFill>
                  <a:schemeClr val="accent6">
                    <a:lumMod val="75000"/>
                  </a:schemeClr>
                </a:solidFill>
                <a:latin typeface="Times New Roman" panose="02020603050405020304" pitchFamily="18" charset="0"/>
                <a:cs typeface="Times New Roman" panose="02020603050405020304" pitchFamily="18" charset="0"/>
              </a:rPr>
              <a:t>diện</a:t>
            </a:r>
            <a:r>
              <a:rPr lang="en-US" sz="1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i="1" dirty="0" err="1" smtClean="0">
                <a:solidFill>
                  <a:schemeClr val="accent6">
                    <a:lumMod val="75000"/>
                  </a:schemeClr>
                </a:solidFill>
                <a:latin typeface="Times New Roman" panose="02020603050405020304" pitchFamily="18" charset="0"/>
                <a:cs typeface="Times New Roman" panose="02020603050405020304" pitchFamily="18" charset="0"/>
              </a:rPr>
              <a:t>tích</a:t>
            </a:r>
            <a:r>
              <a:rPr lang="en-US" sz="1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i="1" dirty="0" err="1" smtClean="0">
                <a:solidFill>
                  <a:schemeClr val="accent6">
                    <a:lumMod val="75000"/>
                  </a:schemeClr>
                </a:solidFill>
                <a:latin typeface="Times New Roman" panose="02020603050405020304" pitchFamily="18" charset="0"/>
                <a:cs typeface="Times New Roman" panose="02020603050405020304" pitchFamily="18" charset="0"/>
              </a:rPr>
              <a:t>trang</a:t>
            </a:r>
            <a:r>
              <a:rPr lang="en-US" sz="1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i="1" dirty="0" err="1" smtClean="0">
                <a:solidFill>
                  <a:schemeClr val="accent6">
                    <a:lumMod val="75000"/>
                  </a:schemeClr>
                </a:solidFill>
                <a:latin typeface="Times New Roman" panose="02020603050405020304" pitchFamily="18" charset="0"/>
                <a:cs typeface="Times New Roman" panose="02020603050405020304" pitchFamily="18" charset="0"/>
              </a:rPr>
              <a:t>thiết</a:t>
            </a:r>
            <a:r>
              <a:rPr lang="en-US" sz="1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i="1" dirty="0" err="1" smtClean="0">
                <a:solidFill>
                  <a:schemeClr val="accent6">
                    <a:lumMod val="75000"/>
                  </a:schemeClr>
                </a:solidFill>
                <a:latin typeface="Times New Roman" panose="02020603050405020304" pitchFamily="18" charset="0"/>
                <a:cs typeface="Times New Roman" panose="02020603050405020304" pitchFamily="18" charset="0"/>
              </a:rPr>
              <a:t>bị</a:t>
            </a:r>
            <a:r>
              <a:rPr lang="en-US" sz="1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i="1" dirty="0" err="1" smtClean="0">
                <a:solidFill>
                  <a:schemeClr val="accent6">
                    <a:lumMod val="75000"/>
                  </a:schemeClr>
                </a:solidFill>
                <a:latin typeface="Times New Roman" panose="02020603050405020304" pitchFamily="18" charset="0"/>
                <a:cs typeface="Times New Roman" panose="02020603050405020304" pitchFamily="18" charset="0"/>
              </a:rPr>
              <a:t>thuộc</a:t>
            </a:r>
            <a:r>
              <a:rPr lang="en-US" sz="1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i="1" dirty="0" err="1" smtClean="0">
                <a:solidFill>
                  <a:schemeClr val="accent6">
                    <a:lumMod val="75000"/>
                  </a:schemeClr>
                </a:solidFill>
                <a:latin typeface="Times New Roman" panose="02020603050405020304" pitchFamily="18" charset="0"/>
                <a:cs typeface="Times New Roman" panose="02020603050405020304" pitchFamily="18" charset="0"/>
              </a:rPr>
              <a:t>sở</a:t>
            </a:r>
            <a:r>
              <a:rPr lang="en-US" sz="1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i="1" dirty="0" err="1" smtClean="0">
                <a:solidFill>
                  <a:schemeClr val="accent6">
                    <a:lumMod val="75000"/>
                  </a:schemeClr>
                </a:solidFill>
                <a:latin typeface="Times New Roman" panose="02020603050405020304" pitchFamily="18" charset="0"/>
                <a:cs typeface="Times New Roman" panose="02020603050405020304" pitchFamily="18" charset="0"/>
              </a:rPr>
              <a:t>hữu</a:t>
            </a:r>
            <a:r>
              <a:rPr lang="en-US" sz="1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i="1" dirty="0" err="1" smtClean="0">
                <a:solidFill>
                  <a:schemeClr val="accent6">
                    <a:lumMod val="75000"/>
                  </a:schemeClr>
                </a:solidFill>
                <a:latin typeface="Times New Roman" panose="02020603050405020304" pitchFamily="18" charset="0"/>
                <a:cs typeface="Times New Roman" panose="02020603050405020304" pitchFamily="18" charset="0"/>
              </a:rPr>
              <a:t>chung</a:t>
            </a:r>
            <a:r>
              <a:rPr lang="en-US" sz="1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i="1" dirty="0" err="1" smtClean="0">
                <a:solidFill>
                  <a:schemeClr val="accent6">
                    <a:lumMod val="75000"/>
                  </a:schemeClr>
                </a:solidFill>
                <a:latin typeface="Times New Roman" panose="02020603050405020304" pitchFamily="18" charset="0"/>
                <a:cs typeface="Times New Roman" panose="02020603050405020304" pitchFamily="18" charset="0"/>
              </a:rPr>
              <a:t>sở</a:t>
            </a:r>
            <a:r>
              <a:rPr lang="en-US" sz="1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i="1" dirty="0" err="1" smtClean="0">
                <a:solidFill>
                  <a:schemeClr val="accent6">
                    <a:lumMod val="75000"/>
                  </a:schemeClr>
                </a:solidFill>
                <a:latin typeface="Times New Roman" panose="02020603050405020304" pitchFamily="18" charset="0"/>
                <a:cs typeface="Times New Roman" panose="02020603050405020304" pitchFamily="18" charset="0"/>
              </a:rPr>
              <a:t>hữu</a:t>
            </a:r>
            <a:r>
              <a:rPr lang="en-US" sz="1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i="1" dirty="0" err="1" smtClean="0">
                <a:solidFill>
                  <a:schemeClr val="accent6">
                    <a:lumMod val="75000"/>
                  </a:schemeClr>
                </a:solidFill>
                <a:latin typeface="Times New Roman" panose="02020603050405020304" pitchFamily="18" charset="0"/>
                <a:cs typeface="Times New Roman" panose="02020603050405020304" pitchFamily="18" charset="0"/>
              </a:rPr>
              <a:t>riêng</a:t>
            </a:r>
            <a:r>
              <a:rPr lang="en-US" sz="1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i="1" dirty="0" err="1" smtClean="0">
                <a:solidFill>
                  <a:schemeClr val="accent6">
                    <a:lumMod val="75000"/>
                  </a:schemeClr>
                </a:solidFill>
                <a:latin typeface="Times New Roman" panose="02020603050405020304" pitchFamily="18" charset="0"/>
                <a:cs typeface="Times New Roman" panose="02020603050405020304" pitchFamily="18" charset="0"/>
              </a:rPr>
              <a:t>phải</a:t>
            </a:r>
            <a:r>
              <a:rPr lang="en-US" sz="1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i="1" dirty="0" err="1" smtClean="0">
                <a:solidFill>
                  <a:schemeClr val="accent6">
                    <a:lumMod val="75000"/>
                  </a:schemeClr>
                </a:solidFill>
                <a:latin typeface="Times New Roman" panose="02020603050405020304" pitchFamily="18" charset="0"/>
                <a:cs typeface="Times New Roman" panose="02020603050405020304" pitchFamily="18" charset="0"/>
              </a:rPr>
              <a:t>được</a:t>
            </a:r>
            <a:r>
              <a:rPr lang="en-US" sz="1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i="1" dirty="0" err="1" smtClean="0">
                <a:solidFill>
                  <a:schemeClr val="accent6">
                    <a:lumMod val="75000"/>
                  </a:schemeClr>
                </a:solidFill>
                <a:latin typeface="Times New Roman" panose="02020603050405020304" pitchFamily="18" charset="0"/>
                <a:cs typeface="Times New Roman" panose="02020603050405020304" pitchFamily="18" charset="0"/>
              </a:rPr>
              <a:t>ghi</a:t>
            </a:r>
            <a:r>
              <a:rPr lang="en-US" sz="1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i="1" dirty="0" err="1" smtClean="0">
                <a:solidFill>
                  <a:schemeClr val="accent6">
                    <a:lumMod val="75000"/>
                  </a:schemeClr>
                </a:solidFill>
                <a:latin typeface="Times New Roman" panose="02020603050405020304" pitchFamily="18" charset="0"/>
                <a:cs typeface="Times New Roman" panose="02020603050405020304" pitchFamily="18" charset="0"/>
              </a:rPr>
              <a:t>rõ</a:t>
            </a:r>
            <a:r>
              <a:rPr lang="en-US" sz="1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i="1" dirty="0" err="1" smtClean="0">
                <a:solidFill>
                  <a:schemeClr val="accent6">
                    <a:lumMod val="75000"/>
                  </a:schemeClr>
                </a:solidFill>
                <a:latin typeface="Times New Roman" panose="02020603050405020304" pitchFamily="18" charset="0"/>
                <a:cs typeface="Times New Roman" panose="02020603050405020304" pitchFamily="18" charset="0"/>
              </a:rPr>
              <a:t>trong</a:t>
            </a:r>
            <a:r>
              <a:rPr lang="en-US" sz="1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i="1" dirty="0" err="1" smtClean="0">
                <a:solidFill>
                  <a:schemeClr val="accent6">
                    <a:lumMod val="75000"/>
                  </a:schemeClr>
                </a:solidFill>
                <a:latin typeface="Times New Roman" panose="02020603050405020304" pitchFamily="18" charset="0"/>
                <a:cs typeface="Times New Roman" panose="02020603050405020304" pitchFamily="18" charset="0"/>
              </a:rPr>
              <a:t>Hợp</a:t>
            </a:r>
            <a:r>
              <a:rPr lang="en-US" sz="1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i="1" dirty="0" err="1" smtClean="0">
                <a:solidFill>
                  <a:schemeClr val="accent6">
                    <a:lumMod val="75000"/>
                  </a:schemeClr>
                </a:solidFill>
                <a:latin typeface="Times New Roman" panose="02020603050405020304" pitchFamily="18" charset="0"/>
                <a:cs typeface="Times New Roman" panose="02020603050405020304" pitchFamily="18" charset="0"/>
              </a:rPr>
              <a:t>đồng</a:t>
            </a:r>
            <a:endParaRPr lang="en-US" sz="1200" i="1" dirty="0">
              <a:solidFill>
                <a:srgbClr val="7030A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214154" y="2372066"/>
            <a:ext cx="4924105" cy="297967"/>
          </a:xfrm>
          <a:prstGeom prst="rect">
            <a:avLst/>
          </a:prstGeom>
        </p:spPr>
        <p:txBody>
          <a:bodyPr wrap="none">
            <a:spAutoFit/>
          </a:bodyPr>
          <a:lstStyle/>
          <a:p>
            <a:pPr indent="450215" algn="just">
              <a:lnSpc>
                <a:spcPts val="1700"/>
              </a:lnSpc>
              <a:spcBef>
                <a:spcPts val="600"/>
              </a:spcBef>
              <a:spcAft>
                <a:spcPts val="600"/>
              </a:spcAft>
            </a:pPr>
            <a:r>
              <a:rPr lang="en-US" b="1" dirty="0" smtClean="0">
                <a:solidFill>
                  <a:schemeClr val="accent6">
                    <a:lumMod val="75000"/>
                  </a:schemeClr>
                </a:solidFill>
                <a:latin typeface="Times New Roman" panose="02020603050405020304" pitchFamily="18" charset="0"/>
                <a:cs typeface="Times New Roman" panose="02020603050405020304" pitchFamily="18" charset="0"/>
              </a:rPr>
              <a:t>1.1.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Phần</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sở</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hữu</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riêng</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và</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phần</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sở</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hữu</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chung</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142)</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86633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0" y="12031"/>
            <a:ext cx="9144000"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09</a:t>
            </a:r>
            <a:r>
              <a:rPr lang="en-US" sz="1800" dirty="0" smtClean="0">
                <a:solidFill>
                  <a:srgbClr val="ED2727"/>
                </a:solidFill>
                <a:latin typeface="Times New Roman" panose="02020603050405020304" pitchFamily="18" charset="0"/>
                <a:cs typeface="Times New Roman" panose="02020603050405020304" pitchFamily="18" charset="0"/>
              </a:rPr>
              <a:t>. </a:t>
            </a:r>
            <a:r>
              <a:rPr lang="en" sz="1800" dirty="0" smtClean="0">
                <a:solidFill>
                  <a:srgbClr val="ED2727"/>
                </a:solidFill>
                <a:latin typeface="Times New Roman" panose="02020603050405020304" pitchFamily="18" charset="0"/>
                <a:cs typeface="Times New Roman" panose="02020603050405020304" pitchFamily="18" charset="0"/>
              </a:rPr>
              <a:t>QUẢN LÝ, SỬ DỤNG NHÀ CHUNG CƯ</a:t>
            </a:r>
            <a:endParaRPr sz="1800" dirty="0">
              <a:solidFill>
                <a:srgbClr val="ED2727"/>
              </a:solidFill>
            </a:endParaRPr>
          </a:p>
        </p:txBody>
      </p:sp>
      <p:sp>
        <p:nvSpPr>
          <p:cNvPr id="6" name="Rectangle 5"/>
          <p:cNvSpPr/>
          <p:nvPr/>
        </p:nvSpPr>
        <p:spPr>
          <a:xfrm>
            <a:off x="425267" y="2951855"/>
            <a:ext cx="8494802" cy="307777"/>
          </a:xfrm>
          <a:prstGeom prst="rect">
            <a:avLst/>
          </a:prstGeom>
        </p:spPr>
        <p:txBody>
          <a:bodyPr wrap="square">
            <a:spAutoFit/>
          </a:bodyPr>
          <a:lstStyle/>
          <a:p>
            <a:pPr algn="just"/>
            <a:r>
              <a:rPr lang="en-US" b="1" dirty="0" smtClean="0">
                <a:solidFill>
                  <a:schemeClr val="accent6">
                    <a:lumMod val="75000"/>
                  </a:schemeClr>
                </a:solidFill>
                <a:latin typeface="Times New Roman" panose="02020603050405020304" pitchFamily="18" charset="0"/>
                <a:cs typeface="Times New Roman" panose="02020603050405020304" pitchFamily="18" charset="0"/>
              </a:rPr>
              <a:t>1.3.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Phân</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hạng</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chung</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cư</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giao</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Chính</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phủ</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quy</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định</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về</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phân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hạng</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nhà</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chung</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cư</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Điều</a:t>
            </a:r>
            <a:r>
              <a:rPr lang="en-US" dirty="0" smtClean="0">
                <a:solidFill>
                  <a:srgbClr val="7030A0"/>
                </a:solidFill>
                <a:latin typeface="Times New Roman" panose="02020603050405020304" pitchFamily="18" charset="0"/>
                <a:cs typeface="Times New Roman" panose="02020603050405020304" pitchFamily="18" charset="0"/>
              </a:rPr>
              <a:t> 143)</a:t>
            </a:r>
            <a:endParaRPr lang="en-US" dirty="0">
              <a:solidFill>
                <a:srgbClr val="7030A0"/>
              </a:solidFill>
              <a:latin typeface="Times New Roman" panose="02020603050405020304" pitchFamily="18" charset="0"/>
              <a:cs typeface="Times New Roman" panose="02020603050405020304" pitchFamily="18" charset="0"/>
            </a:endParaRPr>
          </a:p>
        </p:txBody>
      </p:sp>
      <p:cxnSp>
        <p:nvCxnSpPr>
          <p:cNvPr id="16" name="Elbow Connector 15"/>
          <p:cNvCxnSpPr>
            <a:endCxn id="17" idx="1"/>
          </p:cNvCxnSpPr>
          <p:nvPr/>
        </p:nvCxnSpPr>
        <p:spPr>
          <a:xfrm>
            <a:off x="773852" y="3267869"/>
            <a:ext cx="726742" cy="125194"/>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500594" y="3254563"/>
            <a:ext cx="7411591" cy="276999"/>
          </a:xfrm>
          <a:prstGeom prst="rect">
            <a:avLst/>
          </a:prstGeom>
        </p:spPr>
        <p:txBody>
          <a:bodyPr wrap="square">
            <a:spAutoFit/>
          </a:bodyPr>
          <a:lstStyle/>
          <a:p>
            <a:pPr algn="just"/>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Nghị</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95/2024/NĐ-CP </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82, 83) </a:t>
            </a:r>
            <a:r>
              <a:rPr lang="vi-VN"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 định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hạng</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cư</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cụ</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Rectangle 18"/>
          <p:cNvSpPr/>
          <p:nvPr/>
        </p:nvSpPr>
        <p:spPr>
          <a:xfrm>
            <a:off x="531226" y="3490943"/>
            <a:ext cx="8388843" cy="646331"/>
          </a:xfrm>
          <a:prstGeom prst="rect">
            <a:avLst/>
          </a:prstGeom>
        </p:spPr>
        <p:txBody>
          <a:bodyPr wrap="square">
            <a:spAutoFit/>
          </a:bodyPr>
          <a:lstStyle/>
          <a:p>
            <a:pPr algn="just"/>
            <a:r>
              <a:rPr lang="en-US" sz="1200" b="1" dirty="0" smtClean="0">
                <a:solidFill>
                  <a:srgbClr val="FF5050"/>
                </a:solidFill>
                <a:latin typeface="Times New Roman" panose="02020603050405020304" pitchFamily="18" charset="0"/>
                <a:cs typeface="Times New Roman" panose="02020603050405020304" pitchFamily="18" charset="0"/>
              </a:rPr>
              <a:t>(1)</a:t>
            </a:r>
            <a:r>
              <a:rPr lang="en-US" sz="1200" b="1" dirty="0" smtClean="0">
                <a:solidFill>
                  <a:srgbClr val="FF5050"/>
                </a:solidFill>
                <a:latin typeface="+mj-lt"/>
              </a:rPr>
              <a:t> </a:t>
            </a:r>
            <a:r>
              <a:rPr lang="en-US" sz="1200" b="1" dirty="0" err="1" smtClean="0">
                <a:solidFill>
                  <a:srgbClr val="FF5050"/>
                </a:solidFill>
                <a:latin typeface="Times New Roman" panose="02020603050405020304" pitchFamily="18" charset="0"/>
                <a:cs typeface="Times New Roman" panose="02020603050405020304" pitchFamily="18" charset="0"/>
              </a:rPr>
              <a:t>Việc</a:t>
            </a:r>
            <a:r>
              <a:rPr lang="en-US" sz="1200" b="1" dirty="0" smtClean="0">
                <a:solidFill>
                  <a:srgbClr val="FF5050"/>
                </a:solidFill>
                <a:latin typeface="Times New Roman" panose="02020603050405020304" pitchFamily="18" charset="0"/>
                <a:cs typeface="Times New Roman" panose="02020603050405020304" pitchFamily="18" charset="0"/>
              </a:rPr>
              <a:t> </a:t>
            </a:r>
            <a:r>
              <a:rPr lang="en-US" sz="1200" b="1" dirty="0" err="1" smtClean="0">
                <a:solidFill>
                  <a:srgbClr val="FF5050"/>
                </a:solidFill>
                <a:latin typeface="Times New Roman" panose="02020603050405020304" pitchFamily="18" charset="0"/>
                <a:cs typeface="Times New Roman" panose="02020603050405020304" pitchFamily="18" charset="0"/>
              </a:rPr>
              <a:t>phân</a:t>
            </a:r>
            <a:r>
              <a:rPr lang="en-US" sz="1200" b="1" dirty="0" smtClean="0">
                <a:solidFill>
                  <a:srgbClr val="FF5050"/>
                </a:solidFill>
                <a:latin typeface="Times New Roman" panose="02020603050405020304" pitchFamily="18" charset="0"/>
                <a:cs typeface="Times New Roman" panose="02020603050405020304" pitchFamily="18" charset="0"/>
              </a:rPr>
              <a:t> </a:t>
            </a:r>
            <a:r>
              <a:rPr lang="en-US" sz="1200" b="1" dirty="0" err="1" smtClean="0">
                <a:solidFill>
                  <a:srgbClr val="FF5050"/>
                </a:solidFill>
                <a:latin typeface="Times New Roman" panose="02020603050405020304" pitchFamily="18" charset="0"/>
                <a:cs typeface="Times New Roman" panose="02020603050405020304" pitchFamily="18" charset="0"/>
              </a:rPr>
              <a:t>hạng</a:t>
            </a:r>
            <a:r>
              <a:rPr lang="en-US" sz="1200" b="1" dirty="0" smtClean="0">
                <a:solidFill>
                  <a:srgbClr val="FF5050"/>
                </a:solidFill>
                <a:latin typeface="Times New Roman" panose="02020603050405020304" pitchFamily="18" charset="0"/>
                <a:cs typeface="Times New Roman" panose="02020603050405020304" pitchFamily="18" charset="0"/>
              </a:rPr>
              <a:t> </a:t>
            </a:r>
            <a:r>
              <a:rPr lang="en-US" sz="1200" b="1" dirty="0" err="1" smtClean="0">
                <a:solidFill>
                  <a:srgbClr val="FF5050"/>
                </a:solidFill>
                <a:latin typeface="Times New Roman" panose="02020603050405020304" pitchFamily="18" charset="0"/>
                <a:cs typeface="Times New Roman" panose="02020603050405020304" pitchFamily="18" charset="0"/>
              </a:rPr>
              <a:t>nhà</a:t>
            </a:r>
            <a:r>
              <a:rPr lang="en-US" sz="1200" b="1" dirty="0" smtClean="0">
                <a:solidFill>
                  <a:srgbClr val="FF5050"/>
                </a:solidFill>
                <a:latin typeface="Times New Roman" panose="02020603050405020304" pitchFamily="18" charset="0"/>
                <a:cs typeface="Times New Roman" panose="02020603050405020304" pitchFamily="18" charset="0"/>
              </a:rPr>
              <a:t> </a:t>
            </a:r>
            <a:r>
              <a:rPr lang="en-US" sz="1200" b="1" dirty="0" err="1" smtClean="0">
                <a:solidFill>
                  <a:srgbClr val="FF5050"/>
                </a:solidFill>
                <a:latin typeface="Times New Roman" panose="02020603050405020304" pitchFamily="18" charset="0"/>
                <a:cs typeface="Times New Roman" panose="02020603050405020304" pitchFamily="18" charset="0"/>
              </a:rPr>
              <a:t>chung</a:t>
            </a:r>
            <a:r>
              <a:rPr lang="en-US" sz="1200" b="1" dirty="0" smtClean="0">
                <a:solidFill>
                  <a:srgbClr val="FF5050"/>
                </a:solidFill>
                <a:latin typeface="Times New Roman" panose="02020603050405020304" pitchFamily="18" charset="0"/>
                <a:cs typeface="Times New Roman" panose="02020603050405020304" pitchFamily="18" charset="0"/>
              </a:rPr>
              <a:t> </a:t>
            </a:r>
            <a:r>
              <a:rPr lang="en-US" sz="1200" b="1" dirty="0" err="1" smtClean="0">
                <a:solidFill>
                  <a:srgbClr val="FF5050"/>
                </a:solidFill>
                <a:latin typeface="Times New Roman" panose="02020603050405020304" pitchFamily="18" charset="0"/>
                <a:cs typeface="Times New Roman" panose="02020603050405020304" pitchFamily="18" charset="0"/>
              </a:rPr>
              <a:t>cư</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với</a:t>
            </a:r>
            <a:r>
              <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từng</a:t>
            </a:r>
            <a:r>
              <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tòa</a:t>
            </a:r>
            <a:r>
              <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nhà</a:t>
            </a:r>
            <a:r>
              <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chung</a:t>
            </a:r>
            <a:r>
              <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cư</a:t>
            </a:r>
            <a:r>
              <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theo</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đề</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nghị</a:t>
            </a:r>
            <a:r>
              <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chủ</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tư</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chủ</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sở</a:t>
            </a:r>
            <a:r>
              <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hữu</a:t>
            </a:r>
            <a:r>
              <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nhà</a:t>
            </a:r>
            <a:r>
              <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chung</a:t>
            </a:r>
            <a:r>
              <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cư</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1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nhu</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cầu</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công</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hạng</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nhà</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chung</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cư</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từ</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SXD sang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cho</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các</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tổ</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chức</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xã</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hội</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nghề</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có</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chức</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năng</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môn</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trong</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lĩnh</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vực</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xây</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dựng</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nhà</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ở,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kinh</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doanh</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bất</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sản</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endPar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19"/>
          <p:cNvSpPr/>
          <p:nvPr/>
        </p:nvSpPr>
        <p:spPr>
          <a:xfrm>
            <a:off x="531226" y="4137274"/>
            <a:ext cx="8388843" cy="830997"/>
          </a:xfrm>
          <a:prstGeom prst="rect">
            <a:avLst/>
          </a:prstGeom>
        </p:spPr>
        <p:txBody>
          <a:bodyPr wrap="square">
            <a:spAutoFit/>
          </a:bodyPr>
          <a:lstStyle/>
          <a:p>
            <a:pPr algn="just"/>
            <a:r>
              <a:rPr lang="en-US" sz="1200" b="1" dirty="0" smtClean="0">
                <a:solidFill>
                  <a:srgbClr val="FF5050"/>
                </a:solidFill>
                <a:latin typeface="Times New Roman" panose="02020603050405020304" pitchFamily="18" charset="0"/>
                <a:cs typeface="Times New Roman" panose="02020603050405020304" pitchFamily="18" charset="0"/>
              </a:rPr>
              <a:t>(2)</a:t>
            </a:r>
            <a:r>
              <a:rPr lang="en-US" sz="1200" b="1" dirty="0" smtClean="0">
                <a:solidFill>
                  <a:srgbClr val="FF5050"/>
                </a:solidFill>
                <a:latin typeface="+mj-lt"/>
              </a:rPr>
              <a:t> </a:t>
            </a:r>
            <a:r>
              <a:rPr lang="en-US" sz="1200" b="1" dirty="0" err="1" smtClean="0">
                <a:solidFill>
                  <a:srgbClr val="FF5050"/>
                </a:solidFill>
                <a:latin typeface="Times New Roman" panose="02020603050405020304" pitchFamily="18" charset="0"/>
                <a:cs typeface="Times New Roman" panose="02020603050405020304" pitchFamily="18" charset="0"/>
              </a:rPr>
              <a:t>Tiêu</a:t>
            </a:r>
            <a:r>
              <a:rPr lang="en-US" sz="1200" b="1" dirty="0" smtClean="0">
                <a:solidFill>
                  <a:srgbClr val="FF5050"/>
                </a:solidFill>
                <a:latin typeface="Times New Roman" panose="02020603050405020304" pitchFamily="18" charset="0"/>
                <a:cs typeface="Times New Roman" panose="02020603050405020304" pitchFamily="18" charset="0"/>
              </a:rPr>
              <a:t> </a:t>
            </a:r>
            <a:r>
              <a:rPr lang="en-US" sz="1200" b="1" dirty="0" err="1" smtClean="0">
                <a:solidFill>
                  <a:srgbClr val="FF5050"/>
                </a:solidFill>
                <a:latin typeface="Times New Roman" panose="02020603050405020304" pitchFamily="18" charset="0"/>
                <a:cs typeface="Times New Roman" panose="02020603050405020304" pitchFamily="18" charset="0"/>
              </a:rPr>
              <a:t>chí</a:t>
            </a:r>
            <a:r>
              <a:rPr lang="en-US" sz="1200" b="1" dirty="0" smtClean="0">
                <a:solidFill>
                  <a:srgbClr val="FF5050"/>
                </a:solidFill>
                <a:latin typeface="Times New Roman" panose="02020603050405020304" pitchFamily="18" charset="0"/>
                <a:cs typeface="Times New Roman" panose="02020603050405020304" pitchFamily="18" charset="0"/>
              </a:rPr>
              <a:t> </a:t>
            </a:r>
            <a:r>
              <a:rPr lang="en-US" sz="1200" b="1" dirty="0" err="1" smtClean="0">
                <a:solidFill>
                  <a:srgbClr val="FF5050"/>
                </a:solidFill>
                <a:latin typeface="Times New Roman" panose="02020603050405020304" pitchFamily="18" charset="0"/>
                <a:cs typeface="Times New Roman" panose="02020603050405020304" pitchFamily="18" charset="0"/>
              </a:rPr>
              <a:t>phân</a:t>
            </a:r>
            <a:r>
              <a:rPr lang="en-US" sz="1200" b="1" dirty="0" smtClean="0">
                <a:solidFill>
                  <a:srgbClr val="FF5050"/>
                </a:solidFill>
                <a:latin typeface="Times New Roman" panose="02020603050405020304" pitchFamily="18" charset="0"/>
                <a:cs typeface="Times New Roman" panose="02020603050405020304" pitchFamily="18" charset="0"/>
              </a:rPr>
              <a:t> </a:t>
            </a:r>
            <a:r>
              <a:rPr lang="en-US" sz="1200" b="1" dirty="0" err="1" smtClean="0">
                <a:solidFill>
                  <a:srgbClr val="FF5050"/>
                </a:solidFill>
                <a:latin typeface="Times New Roman" panose="02020603050405020304" pitchFamily="18" charset="0"/>
                <a:cs typeface="Times New Roman" panose="02020603050405020304" pitchFamily="18" charset="0"/>
              </a:rPr>
              <a:t>hạng</a:t>
            </a:r>
            <a:r>
              <a:rPr lang="en-US" sz="1200" b="1" dirty="0" smtClean="0">
                <a:solidFill>
                  <a:srgbClr val="FF5050"/>
                </a:solidFill>
                <a:latin typeface="Times New Roman" panose="02020603050405020304" pitchFamily="18" charset="0"/>
                <a:cs typeface="Times New Roman" panose="02020603050405020304" pitchFamily="18" charset="0"/>
              </a:rPr>
              <a:t> </a:t>
            </a:r>
            <a:r>
              <a:rPr lang="en-US" sz="1200" b="1" dirty="0" err="1" smtClean="0">
                <a:solidFill>
                  <a:srgbClr val="FF5050"/>
                </a:solidFill>
                <a:latin typeface="Times New Roman" panose="02020603050405020304" pitchFamily="18" charset="0"/>
                <a:cs typeface="Times New Roman" panose="02020603050405020304" pitchFamily="18" charset="0"/>
              </a:rPr>
              <a:t>nhà</a:t>
            </a:r>
            <a:r>
              <a:rPr lang="en-US" sz="1200" b="1" dirty="0" smtClean="0">
                <a:solidFill>
                  <a:srgbClr val="FF5050"/>
                </a:solidFill>
                <a:latin typeface="Times New Roman" panose="02020603050405020304" pitchFamily="18" charset="0"/>
                <a:cs typeface="Times New Roman" panose="02020603050405020304" pitchFamily="18" charset="0"/>
              </a:rPr>
              <a:t> </a:t>
            </a:r>
            <a:r>
              <a:rPr lang="en-US" sz="1200" b="1" dirty="0" err="1" smtClean="0">
                <a:solidFill>
                  <a:srgbClr val="FF5050"/>
                </a:solidFill>
                <a:latin typeface="Times New Roman" panose="02020603050405020304" pitchFamily="18" charset="0"/>
                <a:cs typeface="Times New Roman" panose="02020603050405020304" pitchFamily="18" charset="0"/>
              </a:rPr>
              <a:t>chung</a:t>
            </a:r>
            <a:r>
              <a:rPr lang="en-US" sz="1200" b="1" dirty="0" smtClean="0">
                <a:solidFill>
                  <a:srgbClr val="FF5050"/>
                </a:solidFill>
                <a:latin typeface="Times New Roman" panose="02020603050405020304" pitchFamily="18" charset="0"/>
                <a:cs typeface="Times New Roman" panose="02020603050405020304" pitchFamily="18" charset="0"/>
              </a:rPr>
              <a:t> </a:t>
            </a:r>
            <a:r>
              <a:rPr lang="en-US" sz="1200" b="1" dirty="0" err="1" smtClean="0">
                <a:solidFill>
                  <a:srgbClr val="FF5050"/>
                </a:solidFill>
                <a:latin typeface="Times New Roman" panose="02020603050405020304" pitchFamily="18" charset="0"/>
                <a:cs typeface="Times New Roman" panose="02020603050405020304" pitchFamily="18" charset="0"/>
              </a:rPr>
              <a:t>cư</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chỉnh</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các</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hạng</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 B, C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tư</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31/2016/TT-BXD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các</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hạng</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1, 2, 3;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chỉnh</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lý</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các</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tiêu</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chí</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phân</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hạng</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bắt</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buộc</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phải</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có</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vị</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trí</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tiện</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tích</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chỗ</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để</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xe</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sảnh</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hành</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lang</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thang</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máy</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cấp</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căn</a:t>
            </a:r>
            <a:r>
              <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hộ</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và</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bổ</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sung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thêm</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các</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tiêu</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chí</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do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tổ</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chức</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xã</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hội</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nghề</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quy</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như</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tiêu</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chí</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dịch</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vụ</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QLVH,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môi</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an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ninh</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an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toàn</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phòng</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chống</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cháy</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nổ</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công</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xanh</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số</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hóa</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và</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nhà</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ở </a:t>
            </a:r>
            <a:r>
              <a:rPr lang="en-US" sz="12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12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minh,…</a:t>
            </a:r>
            <a:endParaRPr lang="en-US" sz="1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0" y="567518"/>
            <a:ext cx="3976730" cy="297967"/>
          </a:xfrm>
          <a:prstGeom prst="rect">
            <a:avLst/>
          </a:prstGeom>
        </p:spPr>
        <p:txBody>
          <a:bodyPr wrap="none">
            <a:spAutoFit/>
          </a:bodyPr>
          <a:lstStyle/>
          <a:p>
            <a:pPr indent="450215" algn="just">
              <a:lnSpc>
                <a:spcPts val="1700"/>
              </a:lnSpc>
              <a:spcBef>
                <a:spcPts val="600"/>
              </a:spcBef>
              <a:spcAft>
                <a:spcPts val="600"/>
              </a:spcAft>
            </a:pPr>
            <a:r>
              <a:rPr lang="en-US" b="1" dirty="0" smtClean="0">
                <a:solidFill>
                  <a:schemeClr val="accent6">
                    <a:lumMod val="75000"/>
                  </a:schemeClr>
                </a:solidFill>
                <a:latin typeface="Times New Roman" panose="02020603050405020304" pitchFamily="18" charset="0"/>
                <a:cs typeface="Times New Roman" panose="02020603050405020304" pitchFamily="18" charset="0"/>
              </a:rPr>
              <a:t>1.2. </a:t>
            </a:r>
            <a:r>
              <a:rPr lang="vi-VN" b="1" dirty="0" smtClean="0">
                <a:solidFill>
                  <a:schemeClr val="accent6">
                    <a:lumMod val="75000"/>
                  </a:schemeClr>
                </a:solidFill>
                <a:latin typeface="Times New Roman" panose="02020603050405020304" pitchFamily="18" charset="0"/>
                <a:cs typeface="Times New Roman" panose="02020603050405020304" pitchFamily="18" charset="0"/>
              </a:rPr>
              <a:t>Chỗ </a:t>
            </a:r>
            <a:r>
              <a:rPr lang="vi-VN" b="1" dirty="0">
                <a:solidFill>
                  <a:schemeClr val="accent6">
                    <a:lumMod val="75000"/>
                  </a:schemeClr>
                </a:solidFill>
                <a:latin typeface="Times New Roman" panose="02020603050405020304" pitchFamily="18" charset="0"/>
                <a:cs typeface="Times New Roman" panose="02020603050405020304" pitchFamily="18" charset="0"/>
              </a:rPr>
              <a:t>để xe của nhà chung </a:t>
            </a:r>
            <a:r>
              <a:rPr lang="vi-VN" b="1" dirty="0" smtClean="0">
                <a:solidFill>
                  <a:schemeClr val="accent6">
                    <a:lumMod val="75000"/>
                  </a:schemeClr>
                </a:solidFill>
                <a:latin typeface="Times New Roman" panose="02020603050405020304" pitchFamily="18" charset="0"/>
                <a:cs typeface="Times New Roman" panose="02020603050405020304" pitchFamily="18" charset="0"/>
              </a:rPr>
              <a:t>cư</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144)</a:t>
            </a:r>
            <a:r>
              <a:rPr lang="vi-VN" dirty="0" smtClean="0">
                <a:solidFill>
                  <a:schemeClr val="accent6">
                    <a:lumMod val="75000"/>
                  </a:schemeClr>
                </a:solidFill>
                <a:latin typeface="Times New Roman" panose="02020603050405020304" pitchFamily="18" charset="0"/>
                <a:cs typeface="Times New Roman" panose="02020603050405020304" pitchFamily="18" charset="0"/>
              </a:rPr>
              <a:t> </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425267" y="873722"/>
            <a:ext cx="8486918" cy="2105705"/>
          </a:xfrm>
          <a:prstGeom prst="rect">
            <a:avLst/>
          </a:prstGeom>
        </p:spPr>
        <p:txBody>
          <a:bodyPr wrap="square">
            <a:spAutoFit/>
          </a:bodyPr>
          <a:lstStyle/>
          <a:p>
            <a:pPr algn="just">
              <a:lnSpc>
                <a:spcPts val="1650"/>
              </a:lnSpc>
              <a:spcBef>
                <a:spcPts val="100"/>
              </a:spcBef>
              <a:spcAft>
                <a:spcPts val="100"/>
              </a:spcAft>
            </a:pPr>
            <a:r>
              <a:rPr lang="en-US" sz="1200" dirty="0" smtClean="0">
                <a:solidFill>
                  <a:srgbClr val="FF0000"/>
                </a:solidFill>
                <a:latin typeface="Times New Roman" panose="02020603050405020304" pitchFamily="18" charset="0"/>
                <a:ea typeface="+mn-ea"/>
                <a:cs typeface="Times New Roman" panose="02020603050405020304" pitchFamily="18" charset="0"/>
              </a:rPr>
              <a:t>1</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Đối </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với chỗ để xe đạp, xe động cơ hai bánh, xe động cơ ba bánh, xe cho người khuyết tật cho các </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CSH</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người sử dụng nhà chung cư thì thuộc quyền sở hữu </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chung</a:t>
            </a:r>
            <a:endParaRPr lang="en-US" sz="1200" dirty="0">
              <a:solidFill>
                <a:schemeClr val="accent6">
                  <a:lumMod val="75000"/>
                </a:schemeClr>
              </a:solidFill>
              <a:latin typeface="Times New Roman" panose="02020603050405020304" pitchFamily="18" charset="0"/>
              <a:ea typeface="+mn-ea"/>
              <a:cs typeface="Times New Roman" panose="02020603050405020304" pitchFamily="18" charset="0"/>
            </a:endParaRPr>
          </a:p>
          <a:p>
            <a:pPr algn="just">
              <a:lnSpc>
                <a:spcPts val="1650"/>
              </a:lnSpc>
              <a:spcBef>
                <a:spcPts val="100"/>
              </a:spcBef>
              <a:spcAft>
                <a:spcPts val="100"/>
              </a:spcAft>
            </a:pPr>
            <a:r>
              <a:rPr lang="en-US" sz="1200" dirty="0" smtClean="0">
                <a:solidFill>
                  <a:srgbClr val="FF0000"/>
                </a:solidFill>
                <a:latin typeface="Times New Roman" panose="02020603050405020304" pitchFamily="18" charset="0"/>
                <a:ea typeface="+mn-ea"/>
                <a:cs typeface="Times New Roman" panose="02020603050405020304" pitchFamily="18" charset="0"/>
              </a:rPr>
              <a:t>2</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Đối </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với chỗ để xe ô tô dành cho các </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CSH </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nhà chung cư thì người mua, thuê mua căn hộ hoặc phần diện tích khác trong nhà chung cư quyết định mua hoặc thuê; trường hợp không mua hoặc không thuê thì chỗ để xe ô tô này thuộc quyền quản lý của </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CĐT </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và không </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được tính vào giá bán, giá thuê mua căn hộ chi phí đầu tư xây dựng chỗ để xe ô </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tô. </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Việc bố trí chỗ để xe ô tô của nhà chung cư phải bảo đảm nguyên tắc ưu tiên cho các chủ sở hữu nhà chung cư trước, sau đó mới dành chỗ để xe công cộng.</a:t>
            </a:r>
            <a:endParaRPr lang="en-US" sz="1200" dirty="0">
              <a:solidFill>
                <a:schemeClr val="accent6">
                  <a:lumMod val="75000"/>
                </a:schemeClr>
              </a:solidFill>
              <a:latin typeface="Times New Roman" panose="02020603050405020304" pitchFamily="18" charset="0"/>
              <a:ea typeface="+mn-ea"/>
              <a:cs typeface="Times New Roman" panose="02020603050405020304" pitchFamily="18" charset="0"/>
            </a:endParaRPr>
          </a:p>
          <a:p>
            <a:pPr algn="just">
              <a:lnSpc>
                <a:spcPts val="1650"/>
              </a:lnSpc>
              <a:spcBef>
                <a:spcPts val="100"/>
              </a:spcBef>
              <a:spcAft>
                <a:spcPts val="100"/>
              </a:spcAft>
            </a:pPr>
            <a:r>
              <a:rPr lang="en-US" sz="1200" dirty="0" smtClean="0">
                <a:solidFill>
                  <a:srgbClr val="FF0000"/>
                </a:solidFill>
                <a:latin typeface="Times New Roman" panose="02020603050405020304" pitchFamily="18" charset="0"/>
                <a:ea typeface="+mn-ea"/>
                <a:cs typeface="Times New Roman" panose="02020603050405020304" pitchFamily="18" charset="0"/>
              </a:rPr>
              <a:t>3</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CĐT </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phải </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bàn giao cho chủ sở hữu nhà chung cư bản vẽ mặt bằng khu vực để xe trên cơ sở hồ sơ dự án, thiết kế đã được phê duyệt, trong đó phân định rõ khu vực để xe cho các </a:t>
            </a:r>
            <a:r>
              <a:rPr lang="en-US"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CSH</a:t>
            </a:r>
            <a:r>
              <a:rPr lang="vi-VN" sz="1200"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vi-VN" sz="1200" dirty="0">
                <a:solidFill>
                  <a:schemeClr val="accent6">
                    <a:lumMod val="75000"/>
                  </a:schemeClr>
                </a:solidFill>
                <a:latin typeface="Times New Roman" panose="02020603050405020304" pitchFamily="18" charset="0"/>
                <a:ea typeface="+mn-ea"/>
                <a:cs typeface="Times New Roman" panose="02020603050405020304" pitchFamily="18" charset="0"/>
              </a:rPr>
              <a:t>người sử dụng nhà chung cư, bao gồm chỗ để xe thuộc sở hữu chung, chỗ để xe ô tô và khu vực để xe công cộng.</a:t>
            </a:r>
            <a:endParaRPr lang="en-US" sz="1200" dirty="0">
              <a:solidFill>
                <a:schemeClr val="accent6">
                  <a:lumMod val="75000"/>
                </a:schemeClr>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72812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612999" y="0"/>
            <a:ext cx="6523500"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02. SỞ HỮU NHÀ Ở</a:t>
            </a:r>
            <a:endParaRPr sz="1800" dirty="0">
              <a:solidFill>
                <a:srgbClr val="FF0000"/>
              </a:solidFill>
            </a:endParaRPr>
          </a:p>
        </p:txBody>
      </p:sp>
      <p:pic>
        <p:nvPicPr>
          <p:cNvPr id="80" name="Picture 79"/>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flipH="1">
            <a:off x="387888" y="317837"/>
            <a:ext cx="1256982" cy="1186615"/>
          </a:xfrm>
          <a:prstGeom prst="rect">
            <a:avLst/>
          </a:prstGeom>
        </p:spPr>
      </p:pic>
      <p:sp>
        <p:nvSpPr>
          <p:cNvPr id="2" name="Rectangle 1"/>
          <p:cNvSpPr/>
          <p:nvPr/>
        </p:nvSpPr>
        <p:spPr>
          <a:xfrm>
            <a:off x="1770622" y="442205"/>
            <a:ext cx="7266817" cy="1169551"/>
          </a:xfrm>
          <a:prstGeom prst="rect">
            <a:avLst/>
          </a:prstGeom>
        </p:spPr>
        <p:txBody>
          <a:bodyPr wrap="square">
            <a:spAutoFit/>
          </a:bodyPr>
          <a:lstStyle/>
          <a:p>
            <a:pPr algn="just"/>
            <a:r>
              <a:rPr lang="en-US" b="1" dirty="0" err="1" smtClean="0">
                <a:solidFill>
                  <a:srgbClr val="FF5050"/>
                </a:solidFill>
                <a:latin typeface="Times New Roman" panose="02020603050405020304" pitchFamily="18" charset="0"/>
                <a:cs typeface="Times New Roman" panose="02020603050405020304" pitchFamily="18" charset="0"/>
              </a:rPr>
              <a:t>Chương</a:t>
            </a:r>
            <a:r>
              <a:rPr lang="en-US" b="1" dirty="0" smtClean="0">
                <a:solidFill>
                  <a:srgbClr val="FF5050"/>
                </a:solidFill>
                <a:latin typeface="Times New Roman" panose="02020603050405020304" pitchFamily="18" charset="0"/>
                <a:cs typeface="Times New Roman" panose="02020603050405020304" pitchFamily="18" charset="0"/>
              </a:rPr>
              <a:t> </a:t>
            </a:r>
            <a:r>
              <a:rPr lang="en-US" b="1" dirty="0">
                <a:solidFill>
                  <a:srgbClr val="FF5050"/>
                </a:solidFill>
                <a:latin typeface="Times New Roman" panose="02020603050405020304" pitchFamily="18" charset="0"/>
                <a:cs typeface="Times New Roman" panose="02020603050405020304" pitchFamily="18" charset="0"/>
              </a:rPr>
              <a:t>I</a:t>
            </a:r>
            <a:r>
              <a:rPr lang="en-US" b="1" dirty="0" smtClean="0">
                <a:solidFill>
                  <a:srgbClr val="FF5050"/>
                </a:solidFill>
                <a:latin typeface="Times New Roman" panose="02020603050405020304" pitchFamily="18" charset="0"/>
                <a:cs typeface="Times New Roman" panose="02020603050405020304" pitchFamily="18" charset="0"/>
              </a:rPr>
              <a:t>I: </a:t>
            </a:r>
            <a:r>
              <a:rPr lang="en-US" b="1" dirty="0" err="1" smtClean="0">
                <a:solidFill>
                  <a:srgbClr val="FF5050"/>
                </a:solidFill>
                <a:latin typeface="Times New Roman" panose="02020603050405020304" pitchFamily="18" charset="0"/>
                <a:cs typeface="Times New Roman" panose="02020603050405020304" pitchFamily="18" charset="0"/>
              </a:rPr>
              <a:t>gồm</a:t>
            </a:r>
            <a:r>
              <a:rPr lang="en-US" b="1" dirty="0" smtClean="0">
                <a:solidFill>
                  <a:srgbClr val="FF5050"/>
                </a:solidFill>
                <a:latin typeface="Times New Roman" panose="02020603050405020304" pitchFamily="18" charset="0"/>
                <a:cs typeface="Times New Roman" panose="02020603050405020304" pitchFamily="18" charset="0"/>
              </a:rPr>
              <a:t> </a:t>
            </a:r>
            <a:r>
              <a:rPr lang="en-US" b="1" dirty="0">
                <a:solidFill>
                  <a:srgbClr val="FF5050"/>
                </a:solidFill>
                <a:latin typeface="Times New Roman" panose="02020603050405020304" pitchFamily="18" charset="0"/>
                <a:cs typeface="Times New Roman" panose="02020603050405020304" pitchFamily="18" charset="0"/>
              </a:rPr>
              <a:t>17 </a:t>
            </a:r>
            <a:r>
              <a:rPr lang="en-US" b="1" dirty="0" err="1" smtClean="0">
                <a:solidFill>
                  <a:srgbClr val="FF5050"/>
                </a:solidFill>
                <a:latin typeface="Times New Roman" panose="02020603050405020304" pitchFamily="18" charset="0"/>
                <a:cs typeface="Times New Roman" panose="02020603050405020304" pitchFamily="18" charset="0"/>
              </a:rPr>
              <a:t>Điều</a:t>
            </a:r>
            <a:r>
              <a:rPr lang="en-US" b="1" dirty="0" smtClean="0">
                <a:solidFill>
                  <a:srgbClr val="FF5050"/>
                </a:solidFill>
                <a:latin typeface="Times New Roman" panose="02020603050405020304" pitchFamily="18" charset="0"/>
                <a:cs typeface="Times New Roman" panose="02020603050405020304" pitchFamily="18" charset="0"/>
              </a:rPr>
              <a:t> (</a:t>
            </a:r>
            <a:r>
              <a:rPr lang="en-US" b="1" dirty="0" err="1" smtClean="0">
                <a:solidFill>
                  <a:srgbClr val="FF5050"/>
                </a:solidFill>
                <a:latin typeface="Times New Roman" panose="02020603050405020304" pitchFamily="18" charset="0"/>
                <a:cs typeface="Times New Roman" panose="02020603050405020304" pitchFamily="18" charset="0"/>
              </a:rPr>
              <a:t>từ</a:t>
            </a:r>
            <a:r>
              <a:rPr lang="en-US" b="1" dirty="0" smtClean="0">
                <a:solidFill>
                  <a:srgbClr val="FF5050"/>
                </a:solidFill>
                <a:latin typeface="Times New Roman" panose="02020603050405020304" pitchFamily="18" charset="0"/>
                <a:cs typeface="Times New Roman" panose="02020603050405020304" pitchFamily="18" charset="0"/>
              </a:rPr>
              <a:t> </a:t>
            </a:r>
            <a:r>
              <a:rPr lang="en-US" b="1" dirty="0" err="1" smtClean="0">
                <a:solidFill>
                  <a:srgbClr val="FF5050"/>
                </a:solidFill>
                <a:latin typeface="Times New Roman" panose="02020603050405020304" pitchFamily="18" charset="0"/>
                <a:cs typeface="Times New Roman" panose="02020603050405020304" pitchFamily="18" charset="0"/>
              </a:rPr>
              <a:t>Điều</a:t>
            </a:r>
            <a:r>
              <a:rPr lang="en-US" b="1" dirty="0" smtClean="0">
                <a:solidFill>
                  <a:srgbClr val="FF5050"/>
                </a:solidFill>
                <a:latin typeface="Times New Roman" panose="02020603050405020304" pitchFamily="18" charset="0"/>
                <a:cs typeface="Times New Roman" panose="02020603050405020304" pitchFamily="18" charset="0"/>
              </a:rPr>
              <a:t> 6 – 22) </a:t>
            </a:r>
            <a:r>
              <a:rPr lang="en-US" b="1" dirty="0" err="1">
                <a:solidFill>
                  <a:srgbClr val="FF5050"/>
                </a:solidFill>
                <a:latin typeface="Times New Roman" panose="02020603050405020304" pitchFamily="18" charset="0"/>
                <a:cs typeface="Times New Roman" panose="02020603050405020304" pitchFamily="18" charset="0"/>
              </a:rPr>
              <a:t>quy</a:t>
            </a:r>
            <a:r>
              <a:rPr lang="en-US" b="1" dirty="0">
                <a:solidFill>
                  <a:srgbClr val="FF5050"/>
                </a:solidFill>
                <a:latin typeface="Times New Roman" panose="02020603050405020304" pitchFamily="18" charset="0"/>
                <a:cs typeface="Times New Roman" panose="02020603050405020304" pitchFamily="18" charset="0"/>
              </a:rPr>
              <a:t> </a:t>
            </a:r>
            <a:r>
              <a:rPr lang="en-US" b="1" dirty="0" err="1">
                <a:solidFill>
                  <a:srgbClr val="FF5050"/>
                </a:solidFill>
                <a:latin typeface="Times New Roman" panose="02020603050405020304" pitchFamily="18" charset="0"/>
                <a:cs typeface="Times New Roman" panose="02020603050405020304" pitchFamily="18" charset="0"/>
              </a:rPr>
              <a:t>định</a:t>
            </a:r>
            <a:r>
              <a:rPr lang="en-US" b="1" dirty="0">
                <a:solidFill>
                  <a:srgbClr val="FF5050"/>
                </a:solidFill>
                <a:latin typeface="Times New Roman" panose="02020603050405020304" pitchFamily="18" charset="0"/>
                <a:cs typeface="Times New Roman" panose="02020603050405020304" pitchFamily="18" charset="0"/>
              </a:rPr>
              <a:t> </a:t>
            </a:r>
            <a:r>
              <a:rPr lang="en-US" b="1" dirty="0" err="1">
                <a:solidFill>
                  <a:srgbClr val="FF5050"/>
                </a:solidFill>
                <a:latin typeface="Times New Roman" panose="02020603050405020304" pitchFamily="18" charset="0"/>
                <a:cs typeface="Times New Roman" panose="02020603050405020304" pitchFamily="18" charset="0"/>
              </a:rPr>
              <a:t>về</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Sở</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hữu</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smtClean="0">
                <a:solidFill>
                  <a:schemeClr val="accent6">
                    <a:lumMod val="75000"/>
                  </a:schemeClr>
                </a:solidFill>
                <a:latin typeface="Times New Roman" panose="02020603050405020304" pitchFamily="18" charset="0"/>
                <a:cs typeface="Times New Roman" panose="02020603050405020304" pitchFamily="18" charset="0"/>
              </a:rPr>
              <a:t>ở (q</a:t>
            </a:r>
            <a:r>
              <a:rPr lang="pt-BR" dirty="0">
                <a:solidFill>
                  <a:schemeClr val="accent6">
                    <a:lumMod val="75000"/>
                  </a:schemeClr>
                </a:solidFill>
                <a:latin typeface="Times New Roman" panose="02020603050405020304" pitchFamily="18" charset="0"/>
                <a:cs typeface="Times New Roman" panose="02020603050405020304" pitchFamily="18" charset="0"/>
              </a:rPr>
              <a:t>uyền, nghĩa vụ, bảo hộ, công nhận, thời điểm xác lập quyền sở hữu nhà ở, đối tượng và điều kiện được sở hữu nhà ở tại </a:t>
            </a:r>
            <a:r>
              <a:rPr lang="pt-BR" dirty="0" smtClean="0">
                <a:solidFill>
                  <a:schemeClr val="accent6">
                    <a:lumMod val="75000"/>
                  </a:schemeClr>
                </a:solidFill>
                <a:latin typeface="Times New Roman" panose="02020603050405020304" pitchFamily="18" charset="0"/>
                <a:cs typeface="Times New Roman" panose="02020603050405020304" pitchFamily="18" charset="0"/>
              </a:rPr>
              <a:t>...); Nhà </a:t>
            </a:r>
            <a:r>
              <a:rPr lang="pt-BR" dirty="0">
                <a:solidFill>
                  <a:schemeClr val="accent6">
                    <a:lumMod val="75000"/>
                  </a:schemeClr>
                </a:solidFill>
                <a:latin typeface="Times New Roman" panose="02020603050405020304" pitchFamily="18" charset="0"/>
                <a:cs typeface="Times New Roman" panose="02020603050405020304" pitchFamily="18" charset="0"/>
              </a:rPr>
              <a:t>ở thuộc tài sản </a:t>
            </a:r>
            <a:r>
              <a:rPr lang="pt-BR" dirty="0" smtClean="0">
                <a:solidFill>
                  <a:schemeClr val="accent6">
                    <a:lumMod val="75000"/>
                  </a:schemeClr>
                </a:solidFill>
                <a:latin typeface="Times New Roman" panose="02020603050405020304" pitchFamily="18" charset="0"/>
                <a:cs typeface="Times New Roman" panose="02020603050405020304" pitchFamily="18" charset="0"/>
              </a:rPr>
              <a:t>công; Sở </a:t>
            </a:r>
            <a:r>
              <a:rPr lang="pt-BR" dirty="0">
                <a:solidFill>
                  <a:schemeClr val="accent6">
                    <a:lumMod val="75000"/>
                  </a:schemeClr>
                </a:solidFill>
                <a:latin typeface="Times New Roman" panose="02020603050405020304" pitchFamily="18" charset="0"/>
                <a:cs typeface="Times New Roman" panose="02020603050405020304" pitchFamily="18" charset="0"/>
              </a:rPr>
              <a:t>hữu nhà ở tại Việt Nam của tổ chức, cá nhân nước </a:t>
            </a:r>
            <a:r>
              <a:rPr lang="pt-BR" dirty="0" smtClean="0">
                <a:solidFill>
                  <a:schemeClr val="accent6">
                    <a:lumMod val="75000"/>
                  </a:schemeClr>
                </a:solidFill>
                <a:latin typeface="Times New Roman" panose="02020603050405020304" pitchFamily="18" charset="0"/>
                <a:cs typeface="Times New Roman" panose="02020603050405020304" pitchFamily="18" charset="0"/>
              </a:rPr>
              <a:t>ngoài (khu </a:t>
            </a:r>
            <a:r>
              <a:rPr lang="pt-BR" dirty="0">
                <a:solidFill>
                  <a:schemeClr val="accent6">
                    <a:lumMod val="75000"/>
                  </a:schemeClr>
                </a:solidFill>
                <a:latin typeface="Times New Roman" panose="02020603050405020304" pitchFamily="18" charset="0"/>
                <a:cs typeface="Times New Roman" panose="02020603050405020304" pitchFamily="18" charset="0"/>
              </a:rPr>
              <a:t>vực được sở hữu, hình thức sở hữu, điều kiện, nghĩa vụ, các trường hợp không được cấp </a:t>
            </a:r>
            <a:r>
              <a:rPr lang="pt-BR" dirty="0" smtClean="0">
                <a:solidFill>
                  <a:schemeClr val="accent6">
                    <a:lumMod val="75000"/>
                  </a:schemeClr>
                </a:solidFill>
                <a:latin typeface="Times New Roman" panose="02020603050405020304" pitchFamily="18" charset="0"/>
                <a:cs typeface="Times New Roman" panose="02020603050405020304" pitchFamily="18" charset="0"/>
              </a:rPr>
              <a:t>GCN,...)</a:t>
            </a:r>
            <a:endParaRPr lang="pt-BR" dirty="0">
              <a:solidFill>
                <a:schemeClr val="accent6">
                  <a:lumMod val="75000"/>
                </a:schemeClr>
              </a:solidFill>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   </a:t>
            </a:r>
            <a:endParaRPr lang="en-US" dirty="0"/>
          </a:p>
        </p:txBody>
      </p:sp>
      <p:sp>
        <p:nvSpPr>
          <p:cNvPr id="31" name="Rectangle 30"/>
          <p:cNvSpPr/>
          <p:nvPr/>
        </p:nvSpPr>
        <p:spPr>
          <a:xfrm>
            <a:off x="450154" y="2053961"/>
            <a:ext cx="8525017" cy="1384995"/>
          </a:xfrm>
          <a:prstGeom prst="rect">
            <a:avLst/>
          </a:prstGeom>
        </p:spPr>
        <p:txBody>
          <a:bodyPr wrap="square">
            <a:spAutoFit/>
          </a:bodyPr>
          <a:lstStyle/>
          <a:p>
            <a:pPr algn="just"/>
            <a:r>
              <a:rPr lang="en-US" b="1" dirty="0" smtClean="0">
                <a:solidFill>
                  <a:schemeClr val="accent6">
                    <a:lumMod val="75000"/>
                  </a:schemeClr>
                </a:solidFill>
                <a:latin typeface="Times New Roman" panose="02020603050405020304" pitchFamily="18" charset="0"/>
                <a:cs typeface="Times New Roman" panose="02020603050405020304" pitchFamily="18" charset="0"/>
              </a:rPr>
              <a:t>(1)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Bảo</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hộ</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quyền</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sở</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hữu</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7)</a:t>
            </a:r>
          </a:p>
          <a:p>
            <a:pPr algn="just"/>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dirty="0" smtClean="0">
                <a:solidFill>
                  <a:schemeClr val="accent6">
                    <a:lumMod val="75000"/>
                  </a:schemeClr>
                </a:solidFill>
                <a:latin typeface="Times New Roman" panose="02020603050405020304" pitchFamily="18" charset="0"/>
                <a:cs typeface="Times New Roman" panose="02020603050405020304" pitchFamily="18" charset="0"/>
              </a:rPr>
              <a:t>Nhà </a:t>
            </a:r>
            <a:r>
              <a:rPr lang="vi-VN" dirty="0">
                <a:solidFill>
                  <a:schemeClr val="accent6">
                    <a:lumMod val="75000"/>
                  </a:schemeClr>
                </a:solidFill>
                <a:latin typeface="Times New Roman" panose="02020603050405020304" pitchFamily="18" charset="0"/>
                <a:cs typeface="Times New Roman" panose="02020603050405020304" pitchFamily="18" charset="0"/>
              </a:rPr>
              <a:t>nước công nhận và bảo hộ quyền sở hữu hợp pháp về nhà ở của chủ sở hữu theo quy định của Luật </a:t>
            </a:r>
            <a:r>
              <a:rPr lang="vi-VN" dirty="0" smtClean="0">
                <a:solidFill>
                  <a:schemeClr val="accent6">
                    <a:lumMod val="75000"/>
                  </a:schemeClr>
                </a:solidFill>
                <a:latin typeface="Times New Roman" panose="02020603050405020304" pitchFamily="18" charset="0"/>
                <a:cs typeface="Times New Roman" panose="02020603050405020304" pitchFamily="18" charset="0"/>
              </a:rPr>
              <a:t>này</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p>
          <a:p>
            <a:pPr algn="just"/>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dirty="0" smtClean="0">
                <a:solidFill>
                  <a:schemeClr val="accent6">
                    <a:lumMod val="75000"/>
                  </a:schemeClr>
                </a:solidFill>
                <a:latin typeface="Times New Roman" panose="02020603050405020304" pitchFamily="18" charset="0"/>
                <a:cs typeface="Times New Roman" panose="02020603050405020304" pitchFamily="18" charset="0"/>
              </a:rPr>
              <a:t>Nhà </a:t>
            </a:r>
            <a:r>
              <a:rPr lang="vi-VN" dirty="0">
                <a:solidFill>
                  <a:schemeClr val="accent6">
                    <a:lumMod val="75000"/>
                  </a:schemeClr>
                </a:solidFill>
                <a:latin typeface="Times New Roman" panose="02020603050405020304" pitchFamily="18" charset="0"/>
                <a:cs typeface="Times New Roman" panose="02020603050405020304" pitchFamily="18" charset="0"/>
              </a:rPr>
              <a:t>ở thuộc sở hữu hợp pháp của tổ chức, cá nhân không bị quốc hữu </a:t>
            </a:r>
            <a:r>
              <a:rPr lang="vi-VN" dirty="0" smtClean="0">
                <a:solidFill>
                  <a:schemeClr val="accent6">
                    <a:lumMod val="75000"/>
                  </a:schemeClr>
                </a:solidFill>
                <a:latin typeface="Times New Roman" panose="02020603050405020304" pitchFamily="18" charset="0"/>
                <a:cs typeface="Times New Roman" panose="02020603050405020304" pitchFamily="18" charset="0"/>
              </a:rPr>
              <a:t>hóa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Trường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hợp</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thật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cần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thiết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vì</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lý</a:t>
            </a:r>
            <a:r>
              <a:rPr lang="en-US" dirty="0" smtClean="0">
                <a:solidFill>
                  <a:srgbClr val="FF0000"/>
                </a:solidFill>
                <a:latin typeface="Times New Roman" panose="02020603050405020304" pitchFamily="18" charset="0"/>
                <a:cs typeface="Times New Roman" panose="02020603050405020304" pitchFamily="18" charset="0"/>
              </a:rPr>
              <a:t> do QP, AN </a:t>
            </a:r>
            <a:r>
              <a:rPr lang="en-US" dirty="0" err="1" smtClean="0">
                <a:solidFill>
                  <a:srgbClr val="FF0000"/>
                </a:solidFill>
                <a:latin typeface="Times New Roman" panose="02020603050405020304" pitchFamily="18" charset="0"/>
                <a:cs typeface="Times New Roman" panose="02020603050405020304" pitchFamily="18" charset="0"/>
              </a:rPr>
              <a:t>hoặc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lợi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ích</a:t>
            </a:r>
            <a:r>
              <a:rPr lang="en-US" dirty="0" smtClean="0">
                <a:solidFill>
                  <a:srgbClr val="FF0000"/>
                </a:solidFill>
                <a:latin typeface="Times New Roman" panose="02020603050405020304" pitchFamily="18" charset="0"/>
                <a:cs typeface="Times New Roman" panose="02020603050405020304" pitchFamily="18" charset="0"/>
              </a:rPr>
              <a:t> QG, </a:t>
            </a:r>
            <a:r>
              <a:rPr lang="en-US" dirty="0" err="1" smtClean="0">
                <a:solidFill>
                  <a:srgbClr val="FF0000"/>
                </a:solidFill>
                <a:latin typeface="Times New Roman" panose="02020603050405020304" pitchFamily="18" charset="0"/>
                <a:cs typeface="Times New Roman" panose="02020603050405020304" pitchFamily="18" charset="0"/>
              </a:rPr>
              <a:t>tình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trạng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khẩn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cấp</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phòng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chống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thiên</a:t>
            </a:r>
            <a:r>
              <a:rPr lang="en-US" dirty="0" smtClean="0">
                <a:solidFill>
                  <a:srgbClr val="FF0000"/>
                </a:solidFill>
                <a:latin typeface="Times New Roman" panose="02020603050405020304" pitchFamily="18" charset="0"/>
                <a:cs typeface="Times New Roman" panose="02020603050405020304" pitchFamily="18" charset="0"/>
              </a:rPr>
              <a:t> tai </a:t>
            </a:r>
            <a:r>
              <a:rPr lang="en-US" dirty="0" err="1" smtClean="0">
                <a:solidFill>
                  <a:srgbClr val="FF0000"/>
                </a:solidFill>
                <a:latin typeface="Times New Roman" panose="02020603050405020304" pitchFamily="18" charset="0"/>
                <a:cs typeface="Times New Roman" panose="02020603050405020304" pitchFamily="18" charset="0"/>
              </a:rPr>
              <a:t>thì</a:t>
            </a:r>
            <a:r>
              <a:rPr lang="en-US" dirty="0" smtClean="0">
                <a:solidFill>
                  <a:srgbClr val="FF0000"/>
                </a:solidFill>
                <a:latin typeface="Times New Roman" panose="02020603050405020304" pitchFamily="18" charset="0"/>
                <a:cs typeface="Times New Roman" panose="02020603050405020304" pitchFamily="18" charset="0"/>
              </a:rPr>
              <a:t> NN </a:t>
            </a:r>
            <a:r>
              <a:rPr lang="en-US" dirty="0" err="1" smtClean="0">
                <a:solidFill>
                  <a:srgbClr val="FF0000"/>
                </a:solidFill>
                <a:latin typeface="Times New Roman" panose="02020603050405020304" pitchFamily="18" charset="0"/>
                <a:cs typeface="Times New Roman" panose="02020603050405020304" pitchFamily="18" charset="0"/>
              </a:rPr>
              <a:t>quyết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định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mua</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trước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theo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giá</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thị</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trường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hoặc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giải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tỏa</a:t>
            </a:r>
            <a:r>
              <a:rPr lang="en-US" dirty="0" smtClean="0">
                <a:solidFill>
                  <a:srgbClr val="FF0000"/>
                </a:solidFill>
                <a:latin typeface="Times New Roman" panose="02020603050405020304" pitchFamily="18" charset="0"/>
                <a:cs typeface="Times New Roman" panose="02020603050405020304" pitchFamily="18" charset="0"/>
              </a:rPr>
              <a:t> NO </a:t>
            </a:r>
            <a:r>
              <a:rPr lang="en-US" dirty="0" err="1" smtClean="0">
                <a:solidFill>
                  <a:srgbClr val="FF0000"/>
                </a:solidFill>
                <a:latin typeface="Times New Roman" panose="02020603050405020304" pitchFamily="18" charset="0"/>
                <a:cs typeface="Times New Roman" panose="02020603050405020304" pitchFamily="18" charset="0"/>
              </a:rPr>
              <a:t>và</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bối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thường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hỗ</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trợ</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và</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thực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hiện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chính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sách</a:t>
            </a:r>
            <a:r>
              <a:rPr lang="en-US" dirty="0" smtClean="0">
                <a:solidFill>
                  <a:srgbClr val="FF0000"/>
                </a:solidFill>
                <a:latin typeface="Times New Roman" panose="02020603050405020304" pitchFamily="18" charset="0"/>
                <a:cs typeface="Times New Roman" panose="02020603050405020304" pitchFamily="18" charset="0"/>
              </a:rPr>
              <a:t> TĐC, t/h </a:t>
            </a:r>
            <a:r>
              <a:rPr lang="en-US" dirty="0" err="1" smtClean="0">
                <a:solidFill>
                  <a:srgbClr val="FF0000"/>
                </a:solidFill>
                <a:latin typeface="Times New Roman" panose="02020603050405020304" pitchFamily="18" charset="0"/>
                <a:cs typeface="Times New Roman" panose="02020603050405020304" pitchFamily="18" charset="0"/>
              </a:rPr>
              <a:t>trưng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mua</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trưng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dụng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thì</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thực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hiện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theo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quy</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định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của</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pháp</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luật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về</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trưng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mua</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trưng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dụng</a:t>
            </a:r>
            <a:r>
              <a:rPr lang="en-US" dirty="0" smtClean="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450155" y="1442897"/>
            <a:ext cx="8525017" cy="523220"/>
          </a:xfrm>
          <a:prstGeom prst="rect">
            <a:avLst/>
          </a:prstGeom>
        </p:spPr>
        <p:txBody>
          <a:bodyPr wrap="square">
            <a:spAutoFit/>
          </a:bodyPr>
          <a:lstStyle/>
          <a:p>
            <a:pPr algn="just"/>
            <a:r>
              <a:rPr lang="en-US" b="1" dirty="0" smtClean="0">
                <a:solidFill>
                  <a:schemeClr val="accent6">
                    <a:lumMod val="75000"/>
                  </a:schemeClr>
                </a:solidFill>
                <a:latin typeface="Times New Roman" panose="02020603050405020304" pitchFamily="18" charset="0"/>
                <a:cs typeface="Times New Roman" panose="02020603050405020304" pitchFamily="18" charset="0"/>
              </a:rPr>
              <a:t>1.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Sở</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hữu</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ở</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Kế</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thừa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ở </a:t>
            </a:r>
            <a:r>
              <a:rPr lang="en-US" dirty="0" smtClean="0">
                <a:solidFill>
                  <a:schemeClr val="accent6">
                    <a:lumMod val="75000"/>
                  </a:schemeClr>
                </a:solidFill>
                <a:latin typeface="Times New Roman" panose="02020603050405020304" pitchFamily="18" charset="0"/>
                <a:cs typeface="Times New Roman" panose="02020603050405020304" pitchFamily="18" charset="0"/>
              </a:rPr>
              <a:t>2014, </a:t>
            </a:r>
            <a:r>
              <a:rPr lang="en-US" dirty="0" err="1">
                <a:solidFill>
                  <a:schemeClr val="accent6">
                    <a:lumMod val="75000"/>
                  </a:schemeClr>
                </a:solidFill>
                <a:latin typeface="Times New Roman" panose="02020603050405020304" pitchFamily="18" charset="0"/>
                <a:cs typeface="Times New Roman" panose="02020603050405020304" pitchFamily="18" charset="0"/>
              </a:rPr>
              <a:t>Nghị</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số</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smtClean="0">
                <a:solidFill>
                  <a:schemeClr val="accent6">
                    <a:lumMod val="75000"/>
                  </a:schemeClr>
                </a:solidFill>
                <a:latin typeface="Times New Roman" panose="02020603050405020304" pitchFamily="18" charset="0"/>
                <a:cs typeface="Times New Roman" panose="02020603050405020304" pitchFamily="18" charset="0"/>
              </a:rPr>
              <a:t>99/2015/NĐ-CP </a:t>
            </a:r>
            <a:r>
              <a:rPr lang="en-US" dirty="0" err="1" smtClean="0">
                <a:solidFill>
                  <a:srgbClr val="FF0000"/>
                </a:solidFill>
                <a:latin typeface="Times New Roman" panose="02020603050405020304" pitchFamily="18" charset="0"/>
                <a:cs typeface="Times New Roman" panose="02020603050405020304" pitchFamily="18" charset="0"/>
              </a:rPr>
              <a:t>và</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chỉnh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lý</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các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điều</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kiện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về</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đối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tượng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hình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thức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sở</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hữu</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nhà</a:t>
            </a:r>
            <a:r>
              <a:rPr lang="en-US" dirty="0" smtClean="0">
                <a:solidFill>
                  <a:srgbClr val="FF0000"/>
                </a:solidFill>
                <a:latin typeface="Times New Roman" panose="02020603050405020304" pitchFamily="18" charset="0"/>
                <a:cs typeface="Times New Roman" panose="02020603050405020304" pitchFamily="18" charset="0"/>
              </a:rPr>
              <a:t> ở… </a:t>
            </a:r>
            <a:r>
              <a:rPr lang="en-US" dirty="0">
                <a:solidFill>
                  <a:srgbClr val="FF0000"/>
                </a:solidFill>
                <a:latin typeface="Times New Roman" panose="02020603050405020304" pitchFamily="18" charset="0"/>
                <a:cs typeface="Times New Roman" panose="02020603050405020304" pitchFamily="18" charset="0"/>
              </a:rPr>
              <a:t>(</a:t>
            </a:r>
            <a:r>
              <a:rPr lang="en-US" dirty="0" err="1">
                <a:solidFill>
                  <a:srgbClr val="FF0000"/>
                </a:solidFill>
                <a:latin typeface="Times New Roman" panose="02020603050405020304" pitchFamily="18" charset="0"/>
                <a:cs typeface="Times New Roman" panose="02020603050405020304" pitchFamily="18" charset="0"/>
              </a:rPr>
              <a:t>Điều</a:t>
            </a:r>
            <a:r>
              <a:rPr lang="en-US" dirty="0">
                <a:solidFill>
                  <a:srgbClr val="FF0000"/>
                </a:solidFill>
                <a:latin typeface="Times New Roman" panose="02020603050405020304" pitchFamily="18" charset="0"/>
                <a:cs typeface="Times New Roman" panose="02020603050405020304" pitchFamily="18" charset="0"/>
              </a:rPr>
              <a:t> 8</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cho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thống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nhất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với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quy</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định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của</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Luật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Đất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đai</a:t>
            </a:r>
            <a:r>
              <a:rPr lang="en-US" dirty="0" smtClean="0">
                <a:solidFill>
                  <a:srgbClr val="FF0000"/>
                </a:solidFill>
                <a:latin typeface="Times New Roman" panose="02020603050405020304" pitchFamily="18" charset="0"/>
                <a:cs typeface="Times New Roman" panose="02020603050405020304" pitchFamily="18" charset="0"/>
              </a:rPr>
              <a:t>. </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4" name="Rectangle 33"/>
          <p:cNvSpPr/>
          <p:nvPr/>
        </p:nvSpPr>
        <p:spPr>
          <a:xfrm>
            <a:off x="450154" y="3463300"/>
            <a:ext cx="8525017" cy="307777"/>
          </a:xfrm>
          <a:prstGeom prst="rect">
            <a:avLst/>
          </a:prstGeom>
        </p:spPr>
        <p:txBody>
          <a:bodyPr wrap="square">
            <a:spAutoFit/>
          </a:bodyPr>
          <a:lstStyle/>
          <a:p>
            <a:pPr algn="just"/>
            <a:r>
              <a:rPr lang="en-US" b="1" dirty="0" smtClean="0">
                <a:solidFill>
                  <a:schemeClr val="accent6">
                    <a:lumMod val="75000"/>
                  </a:schemeClr>
                </a:solidFill>
                <a:latin typeface="Times New Roman" panose="02020603050405020304" pitchFamily="18" charset="0"/>
                <a:cs typeface="Times New Roman" panose="02020603050405020304" pitchFamily="18" charset="0"/>
              </a:rPr>
              <a:t>(2)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Đối</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tượng</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và</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kiện</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sở</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hữu</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8)</a:t>
            </a:r>
          </a:p>
        </p:txBody>
      </p:sp>
      <p:sp>
        <p:nvSpPr>
          <p:cNvPr id="35" name="Rectangle 34"/>
          <p:cNvSpPr/>
          <p:nvPr/>
        </p:nvSpPr>
        <p:spPr>
          <a:xfrm>
            <a:off x="387888" y="4084440"/>
            <a:ext cx="8525017" cy="954107"/>
          </a:xfrm>
          <a:prstGeom prst="rect">
            <a:avLst/>
          </a:prstGeom>
        </p:spPr>
        <p:txBody>
          <a:bodyPr wrap="square">
            <a:spAutoFit/>
          </a:bodyPr>
          <a:lstStyle/>
          <a:p>
            <a:pPr algn="just"/>
            <a:r>
              <a:rPr lang="en-US" smtClean="0">
                <a:solidFill>
                  <a:schemeClr val="accent6">
                    <a:lumMod val="75000"/>
                  </a:schemeClr>
                </a:solidFill>
                <a:latin typeface="Times New Roman" panose="02020603050405020304" pitchFamily="18" charset="0"/>
                <a:cs typeface="Times New Roman" panose="02020603050405020304" pitchFamily="18" charset="0"/>
              </a:rPr>
              <a:t>- Tổ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chức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cá</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nhân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trong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nước</a:t>
            </a:r>
            <a:endParaRPr lang="en-US" dirty="0" smtClean="0">
              <a:solidFill>
                <a:schemeClr val="accent6">
                  <a:lumMod val="75000"/>
                </a:schemeClr>
              </a:solidFill>
              <a:latin typeface="Times New Roman" panose="02020603050405020304" pitchFamily="18" charset="0"/>
              <a:cs typeface="Times New Roman" panose="02020603050405020304" pitchFamily="18" charset="0"/>
            </a:endParaRPr>
          </a:p>
          <a:p>
            <a:pPr algn="just"/>
            <a:r>
              <a:rPr lang="en-US" smtClean="0">
                <a:solidFill>
                  <a:schemeClr val="accent6">
                    <a:lumMod val="75000"/>
                  </a:schemeClr>
                </a:solidFill>
                <a:latin typeface="Times New Roman" panose="02020603050405020304" pitchFamily="18" charset="0"/>
                <a:cs typeface="Times New Roman" panose="02020603050405020304" pitchFamily="18" charset="0"/>
              </a:rPr>
              <a:t>- Người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Việt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Nam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cư</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nước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ngoài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theo</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quy</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của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pháp</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về</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err="1" smtClean="0">
                <a:solidFill>
                  <a:schemeClr val="accent6">
                    <a:lumMod val="75000"/>
                  </a:schemeClr>
                </a:solidFill>
                <a:latin typeface="Times New Roman" panose="02020603050405020304" pitchFamily="18" charset="0"/>
                <a:cs typeface="Times New Roman" panose="02020603050405020304" pitchFamily="18" charset="0"/>
              </a:rPr>
              <a:t>quốc</a:t>
            </a:r>
            <a:r>
              <a:rPr lang="en-US" smtClean="0">
                <a:solidFill>
                  <a:schemeClr val="accent6">
                    <a:lumMod val="75000"/>
                  </a:schemeClr>
                </a:solidFill>
                <a:latin typeface="Times New Roman" panose="02020603050405020304" pitchFamily="18" charset="0"/>
                <a:cs typeface="Times New Roman" panose="02020603050405020304" pitchFamily="18" charset="0"/>
              </a:rPr>
              <a:t> tịch (còn quốc tich VN và kg còn quốc tịch VN)</a:t>
            </a:r>
            <a:endParaRPr lang="en-US" dirty="0" smtClean="0">
              <a:solidFill>
                <a:schemeClr val="accent6">
                  <a:lumMod val="75000"/>
                </a:schemeClr>
              </a:solidFill>
              <a:latin typeface="Times New Roman" panose="02020603050405020304" pitchFamily="18" charset="0"/>
              <a:cs typeface="Times New Roman" panose="02020603050405020304" pitchFamily="18" charset="0"/>
            </a:endParaRPr>
          </a:p>
          <a:p>
            <a:pPr algn="just"/>
            <a:r>
              <a:rPr lang="en-US" smtClean="0">
                <a:solidFill>
                  <a:schemeClr val="accent6">
                    <a:lumMod val="75000"/>
                  </a:schemeClr>
                </a:solidFill>
                <a:latin typeface="Times New Roman" panose="02020603050405020304" pitchFamily="18" charset="0"/>
                <a:cs typeface="Times New Roman" panose="02020603050405020304" pitchFamily="18" charset="0"/>
              </a:rPr>
              <a:t>- Tổ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chức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cá</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nhân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nước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ngoài</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7" name="Rectangle 36"/>
          <p:cNvSpPr/>
          <p:nvPr/>
        </p:nvSpPr>
        <p:spPr>
          <a:xfrm>
            <a:off x="512422" y="3778236"/>
            <a:ext cx="2954677" cy="307777"/>
          </a:xfrm>
          <a:prstGeom prst="rect">
            <a:avLst/>
          </a:prstGeom>
        </p:spPr>
        <p:txBody>
          <a:bodyPr wrap="square">
            <a:spAutoFit/>
          </a:bodyPr>
          <a:lstStyle/>
          <a:p>
            <a:pPr algn="just"/>
            <a:r>
              <a:rPr lang="en-US" b="1" smtClean="0">
                <a:solidFill>
                  <a:schemeClr val="accent6">
                    <a:lumMod val="75000"/>
                  </a:schemeClr>
                </a:solidFill>
                <a:latin typeface="Times New Roman" panose="02020603050405020304" pitchFamily="18" charset="0"/>
                <a:cs typeface="Times New Roman" panose="02020603050405020304" pitchFamily="18" charset="0"/>
              </a:rPr>
              <a:t>ĐỐI </a:t>
            </a:r>
            <a:r>
              <a:rPr lang="en-US" b="1" smtClean="0">
                <a:solidFill>
                  <a:schemeClr val="accent6">
                    <a:lumMod val="75000"/>
                  </a:schemeClr>
                </a:solidFill>
                <a:latin typeface="Times New Roman" panose="02020603050405020304" pitchFamily="18" charset="0"/>
                <a:cs typeface="Times New Roman" panose="02020603050405020304" pitchFamily="18" charset="0"/>
              </a:rPr>
              <a:t>TƯỢNG ĐƯỢC SH NHF Ở</a:t>
            </a:r>
            <a:endParaRPr lang="en-US" b="1" dirty="0" smtClean="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38437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0" y="12031"/>
            <a:ext cx="9144000"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09</a:t>
            </a:r>
            <a:r>
              <a:rPr lang="en-US" sz="1800" dirty="0" smtClean="0">
                <a:solidFill>
                  <a:srgbClr val="ED2727"/>
                </a:solidFill>
                <a:latin typeface="Times New Roman" panose="02020603050405020304" pitchFamily="18" charset="0"/>
                <a:cs typeface="Times New Roman" panose="02020603050405020304" pitchFamily="18" charset="0"/>
              </a:rPr>
              <a:t>. </a:t>
            </a:r>
            <a:r>
              <a:rPr lang="en" sz="1800" dirty="0" smtClean="0">
                <a:solidFill>
                  <a:srgbClr val="ED2727"/>
                </a:solidFill>
                <a:latin typeface="Times New Roman" panose="02020603050405020304" pitchFamily="18" charset="0"/>
                <a:cs typeface="Times New Roman" panose="02020603050405020304" pitchFamily="18" charset="0"/>
              </a:rPr>
              <a:t>QUẢN LÝ, SỬ DỤNG NHÀ CHUNG CƯ</a:t>
            </a:r>
            <a:endParaRPr sz="1800" dirty="0">
              <a:solidFill>
                <a:srgbClr val="ED2727"/>
              </a:solidFill>
            </a:endParaRPr>
          </a:p>
        </p:txBody>
      </p:sp>
      <p:sp>
        <p:nvSpPr>
          <p:cNvPr id="7" name="Rectangle 6"/>
          <p:cNvSpPr/>
          <p:nvPr/>
        </p:nvSpPr>
        <p:spPr>
          <a:xfrm>
            <a:off x="368860" y="451057"/>
            <a:ext cx="8589552" cy="861774"/>
          </a:xfrm>
          <a:prstGeom prst="rect">
            <a:avLst/>
          </a:prstGeom>
        </p:spPr>
        <p:txBody>
          <a:bodyPr wrap="square">
            <a:spAutoFit/>
          </a:bodyPr>
          <a:lstStyle/>
          <a:p>
            <a:pPr algn="just"/>
            <a:r>
              <a:rPr lang="en-US" b="1" dirty="0" smtClean="0">
                <a:solidFill>
                  <a:srgbClr val="C00000"/>
                </a:solidFill>
                <a:latin typeface="Times New Roman" panose="02020603050405020304" pitchFamily="18" charset="0"/>
                <a:cs typeface="Times New Roman" panose="02020603050405020304" pitchFamily="18" charset="0"/>
              </a:rPr>
              <a:t>2. HỘI NGHỊ NHÀ CHUNG CƯ, BAN QUẢN TRỊ NHÀ CHUNG CƯ</a:t>
            </a:r>
          </a:p>
          <a:p>
            <a:pPr algn="just"/>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Kế</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thừa</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a:solidFill>
                  <a:schemeClr val="accent6">
                    <a:lumMod val="75000"/>
                  </a:schemeClr>
                </a:solidFill>
                <a:latin typeface="Times New Roman" panose="02020603050405020304" pitchFamily="18" charset="0"/>
                <a:cs typeface="Times New Roman" panose="02020603050405020304" pitchFamily="18" charset="0"/>
              </a:rPr>
              <a:t> ở 2014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về</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H</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ội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nghị</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chung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cư</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Ban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quản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trị</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chung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cư</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bổ</a:t>
            </a:r>
            <a:r>
              <a:rPr lang="en-US" sz="1200" dirty="0" smtClean="0">
                <a:solidFill>
                  <a:srgbClr val="7030A0"/>
                </a:solidFill>
                <a:latin typeface="Times New Roman" panose="02020603050405020304" pitchFamily="18" charset="0"/>
                <a:cs typeface="Times New Roman" panose="02020603050405020304" pitchFamily="18" charset="0"/>
              </a:rPr>
              <a:t> sung </a:t>
            </a:r>
            <a:r>
              <a:rPr lang="en-US" sz="1200" dirty="0" err="1" smtClean="0">
                <a:solidFill>
                  <a:srgbClr val="7030A0"/>
                </a:solidFill>
                <a:latin typeface="Times New Roman" panose="02020603050405020304" pitchFamily="18" charset="0"/>
                <a:cs typeface="Times New Roman" panose="02020603050405020304" pitchFamily="18" charset="0"/>
              </a:rPr>
              <a:t>quy</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định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xử</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lý</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đối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với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trường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hợp</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lợi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dụng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quyền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hạn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vượt</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quá</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quyền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và</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trách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nhiệm</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của</a:t>
            </a:r>
            <a:r>
              <a:rPr lang="en-US" sz="1200" dirty="0" smtClean="0">
                <a:solidFill>
                  <a:srgbClr val="7030A0"/>
                </a:solidFill>
                <a:latin typeface="Times New Roman" panose="02020603050405020304" pitchFamily="18" charset="0"/>
                <a:cs typeface="Times New Roman" panose="02020603050405020304" pitchFamily="18" charset="0"/>
              </a:rPr>
              <a:t> Ban </a:t>
            </a:r>
            <a:r>
              <a:rPr lang="en-US" sz="1200" dirty="0" err="1" smtClean="0">
                <a:solidFill>
                  <a:srgbClr val="7030A0"/>
                </a:solidFill>
                <a:latin typeface="Times New Roman" panose="02020603050405020304" pitchFamily="18" charset="0"/>
                <a:cs typeface="Times New Roman" panose="02020603050405020304" pitchFamily="18" charset="0"/>
              </a:rPr>
              <a:t>quản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trị</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Luật</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hóa</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trách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nhiệm</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của</a:t>
            </a:r>
            <a:r>
              <a:rPr lang="en-US" sz="1200" dirty="0" smtClean="0">
                <a:solidFill>
                  <a:srgbClr val="7030A0"/>
                </a:solidFill>
                <a:latin typeface="Times New Roman" panose="02020603050405020304" pitchFamily="18" charset="0"/>
                <a:cs typeface="Times New Roman" panose="02020603050405020304" pitchFamily="18" charset="0"/>
              </a:rPr>
              <a:t> UBND </a:t>
            </a:r>
            <a:r>
              <a:rPr lang="en-US" sz="1200" dirty="0" err="1" smtClean="0">
                <a:solidFill>
                  <a:srgbClr val="7030A0"/>
                </a:solidFill>
                <a:latin typeface="Times New Roman" panose="02020603050405020304" pitchFamily="18" charset="0"/>
                <a:cs typeface="Times New Roman" panose="02020603050405020304" pitchFamily="18" charset="0"/>
              </a:rPr>
              <a:t>cấp</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xã</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tham</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gia</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quản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lý</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sử</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dụng</a:t>
            </a:r>
            <a:r>
              <a:rPr lang="en-US" sz="1200" dirty="0" smtClean="0">
                <a:solidFill>
                  <a:srgbClr val="7030A0"/>
                </a:solidFill>
                <a:latin typeface="Times New Roman" panose="02020603050405020304" pitchFamily="18" charset="0"/>
                <a:cs typeface="Times New Roman" panose="02020603050405020304" pitchFamily="18" charset="0"/>
              </a:rPr>
              <a:t> NCC </a:t>
            </a:r>
            <a:r>
              <a:rPr lang="en-US" sz="1200" dirty="0" err="1" smtClean="0">
                <a:solidFill>
                  <a:srgbClr val="7030A0"/>
                </a:solidFill>
                <a:latin typeface="Times New Roman" panose="02020603050405020304" pitchFamily="18" charset="0"/>
                <a:cs typeface="Times New Roman" panose="02020603050405020304" pitchFamily="18" charset="0"/>
              </a:rPr>
              <a:t>khi</a:t>
            </a:r>
            <a:r>
              <a:rPr lang="en-US" sz="1200" dirty="0" smtClean="0">
                <a:solidFill>
                  <a:srgbClr val="7030A0"/>
                </a:solidFill>
                <a:latin typeface="Times New Roman" panose="02020603050405020304" pitchFamily="18" charset="0"/>
                <a:cs typeface="Times New Roman" panose="02020603050405020304" pitchFamily="18" charset="0"/>
              </a:rPr>
              <a:t> Ban </a:t>
            </a:r>
            <a:r>
              <a:rPr lang="en-US" sz="1200" dirty="0" err="1" smtClean="0">
                <a:solidFill>
                  <a:srgbClr val="7030A0"/>
                </a:solidFill>
                <a:latin typeface="Times New Roman" panose="02020603050405020304" pitchFamily="18" charset="0"/>
                <a:cs typeface="Times New Roman" panose="02020603050405020304" pitchFamily="18" charset="0"/>
              </a:rPr>
              <a:t>quản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trị</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cũ</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chấm</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dứt</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hoạt</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động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mà</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chưa</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có</a:t>
            </a:r>
            <a:r>
              <a:rPr lang="en-US" sz="1200" dirty="0" smtClean="0">
                <a:solidFill>
                  <a:srgbClr val="7030A0"/>
                </a:solidFill>
                <a:latin typeface="Times New Roman" panose="02020603050405020304" pitchFamily="18" charset="0"/>
                <a:cs typeface="Times New Roman" panose="02020603050405020304" pitchFamily="18" charset="0"/>
              </a:rPr>
              <a:t> Ban </a:t>
            </a:r>
            <a:r>
              <a:rPr lang="en-US" sz="1200" dirty="0" err="1" smtClean="0">
                <a:solidFill>
                  <a:srgbClr val="7030A0"/>
                </a:solidFill>
                <a:latin typeface="Times New Roman" panose="02020603050405020304" pitchFamily="18" charset="0"/>
                <a:cs typeface="Times New Roman" panose="02020603050405020304" pitchFamily="18" charset="0"/>
              </a:rPr>
              <a:t>quản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trị</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mới</a:t>
            </a:r>
            <a:r>
              <a:rPr lang="en-US" sz="1200" dirty="0">
                <a:solidFill>
                  <a:srgbClr val="7030A0"/>
                </a:solidFill>
                <a:latin typeface="Times New Roman" panose="02020603050405020304" pitchFamily="18" charset="0"/>
                <a:cs typeface="Times New Roman" panose="02020603050405020304" pitchFamily="18" charset="0"/>
              </a:rPr>
              <a:t>.</a:t>
            </a:r>
          </a:p>
        </p:txBody>
      </p:sp>
      <p:cxnSp>
        <p:nvCxnSpPr>
          <p:cNvPr id="14" name="Elbow Connector 13"/>
          <p:cNvCxnSpPr/>
          <p:nvPr/>
        </p:nvCxnSpPr>
        <p:spPr>
          <a:xfrm>
            <a:off x="632558" y="2012527"/>
            <a:ext cx="874295" cy="281489"/>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506853" y="2012527"/>
            <a:ext cx="7474284" cy="461665"/>
          </a:xfrm>
          <a:prstGeom prst="rect">
            <a:avLst/>
          </a:prstGeom>
        </p:spPr>
        <p:txBody>
          <a:bodyPr wrap="square">
            <a:spAutoFit/>
          </a:bodyPr>
          <a:lstStyle/>
          <a:p>
            <a:pPr algn="just"/>
            <a:r>
              <a:rPr lang="en-US" sz="1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05/2024/TT-BXD </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ban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hành</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chế</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QL,SD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cư</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cụ</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tổ</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chức</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Hội</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nghị</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cư</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lần</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bất</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niên</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368860" y="1345853"/>
            <a:ext cx="8589552" cy="307777"/>
          </a:xfrm>
          <a:prstGeom prst="rect">
            <a:avLst/>
          </a:prstGeom>
        </p:spPr>
        <p:txBody>
          <a:bodyPr wrap="square">
            <a:spAutoFit/>
          </a:bodyPr>
          <a:lstStyle/>
          <a:p>
            <a:pPr algn="just"/>
            <a:r>
              <a:rPr lang="en-US" b="1" dirty="0" smtClean="0">
                <a:solidFill>
                  <a:schemeClr val="accent6">
                    <a:lumMod val="75000"/>
                  </a:schemeClr>
                </a:solidFill>
                <a:latin typeface="Times New Roman" panose="02020603050405020304" pitchFamily="18" charset="0"/>
                <a:cs typeface="Times New Roman" panose="02020603050405020304" pitchFamily="18" charset="0"/>
              </a:rPr>
              <a:t>2.1.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Hội</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nghị</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chung</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cư</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145)</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68860" y="1550862"/>
            <a:ext cx="8589552" cy="461665"/>
          </a:xfrm>
          <a:prstGeom prst="rect">
            <a:avLst/>
          </a:prstGeom>
        </p:spPr>
        <p:txBody>
          <a:bodyPr wrap="square">
            <a:spAutoFit/>
          </a:bodyPr>
          <a:lstStyle/>
          <a:p>
            <a:r>
              <a:rPr lang="en-US" sz="1200" dirty="0" smtClean="0">
                <a:solidFill>
                  <a:srgbClr val="FF0000"/>
                </a:solidFill>
                <a:latin typeface="Times New Roman" panose="02020603050405020304" pitchFamily="18" charset="0"/>
                <a:cs typeface="Times New Roman" panose="02020603050405020304" pitchFamily="18" charset="0"/>
              </a:rPr>
              <a:t>1</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Hội </a:t>
            </a:r>
            <a:r>
              <a:rPr lang="vi-VN" sz="1200" dirty="0">
                <a:solidFill>
                  <a:schemeClr val="accent6">
                    <a:lumMod val="75000"/>
                  </a:schemeClr>
                </a:solidFill>
                <a:latin typeface="Times New Roman" panose="02020603050405020304" pitchFamily="18" charset="0"/>
                <a:cs typeface="Times New Roman" panose="02020603050405020304" pitchFamily="18" charset="0"/>
              </a:rPr>
              <a:t>nghị nhà chung cư là hội nghị của các chủ sở hữu hoặc người sử dụng nhà chung cư nếu chủ sở hữu nhà chung cư không tham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dự</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được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tổ</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chức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khi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có</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đủ</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kiện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theo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quy</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định</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368860" y="2474192"/>
            <a:ext cx="8589552" cy="2580194"/>
          </a:xfrm>
          <a:prstGeom prst="rect">
            <a:avLst/>
          </a:prstGeom>
        </p:spPr>
        <p:txBody>
          <a:bodyPr wrap="square">
            <a:spAutoFit/>
          </a:bodyPr>
          <a:lstStyle/>
          <a:p>
            <a:pPr algn="just">
              <a:lnSpc>
                <a:spcPts val="1800"/>
              </a:lnSpc>
              <a:spcBef>
                <a:spcPts val="100"/>
              </a:spcBef>
              <a:spcAft>
                <a:spcPts val="100"/>
              </a:spcAft>
            </a:pPr>
            <a:r>
              <a:rPr lang="en-US" sz="1200" dirty="0" smtClean="0">
                <a:solidFill>
                  <a:srgbClr val="FF0000"/>
                </a:solidFill>
                <a:latin typeface="Times New Roman" panose="02020603050405020304" pitchFamily="18" charset="0"/>
                <a:cs typeface="Times New Roman" panose="02020603050405020304" pitchFamily="18" charset="0"/>
              </a:rPr>
              <a:t>2</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Hội </a:t>
            </a:r>
            <a:r>
              <a:rPr lang="vi-VN" sz="1200" dirty="0">
                <a:solidFill>
                  <a:schemeClr val="accent6">
                    <a:lumMod val="75000"/>
                  </a:schemeClr>
                </a:solidFill>
                <a:latin typeface="Times New Roman" panose="02020603050405020304" pitchFamily="18" charset="0"/>
                <a:cs typeface="Times New Roman" panose="02020603050405020304" pitchFamily="18" charset="0"/>
              </a:rPr>
              <a:t>nghị nhà chung cư quyết định các vấn đề sau đây:</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800"/>
              </a:lnSpc>
              <a:spcBef>
                <a:spcPts val="100"/>
              </a:spcBef>
              <a:spcAft>
                <a:spcPts val="100"/>
              </a:spcAft>
            </a:pPr>
            <a:r>
              <a:rPr lang="vi-VN" sz="1200" dirty="0">
                <a:solidFill>
                  <a:schemeClr val="accent6">
                    <a:lumMod val="75000"/>
                  </a:schemeClr>
                </a:solidFill>
                <a:latin typeface="Times New Roman" panose="02020603050405020304" pitchFamily="18" charset="0"/>
                <a:cs typeface="Times New Roman" panose="02020603050405020304" pitchFamily="18" charset="0"/>
              </a:rPr>
              <a:t>a) Đề cử, bầu, miễn nhiệm, bãi nhiệm thành viên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BQT</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a:solidFill>
                  <a:schemeClr val="accent6">
                    <a:lumMod val="75000"/>
                  </a:schemeClr>
                </a:solidFill>
                <a:latin typeface="Times New Roman" panose="02020603050405020304" pitchFamily="18" charset="0"/>
                <a:cs typeface="Times New Roman" panose="02020603050405020304" pitchFamily="18" charset="0"/>
              </a:rPr>
              <a:t>thông qua, sửa đổi, bổ sung nội quy quản lý, sử dụng nhà chung cư;</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800"/>
              </a:lnSpc>
              <a:spcBef>
                <a:spcPts val="100"/>
              </a:spcBef>
              <a:spcAft>
                <a:spcPts val="100"/>
              </a:spcAft>
            </a:pPr>
            <a:r>
              <a:rPr lang="vi-VN" sz="1200" dirty="0">
                <a:solidFill>
                  <a:schemeClr val="accent6">
                    <a:lumMod val="75000"/>
                  </a:schemeClr>
                </a:solidFill>
                <a:latin typeface="Times New Roman" panose="02020603050405020304" pitchFamily="18" charset="0"/>
                <a:cs typeface="Times New Roman" panose="02020603050405020304" pitchFamily="18" charset="0"/>
              </a:rPr>
              <a:t>b) Thông qua, sửa đổi, bổ sung quy chế hoạt động, quy chế thu, chi tài chính của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BQT</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a:solidFill>
                  <a:schemeClr val="accent6">
                    <a:lumMod val="75000"/>
                  </a:schemeClr>
                </a:solidFill>
                <a:latin typeface="Times New Roman" panose="02020603050405020304" pitchFamily="18" charset="0"/>
                <a:cs typeface="Times New Roman" panose="02020603050405020304" pitchFamily="18" charset="0"/>
              </a:rPr>
              <a:t>quyết định mức thù lao của thành viên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BQT</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và </a:t>
            </a:r>
            <a:r>
              <a:rPr lang="vi-VN" sz="1200" dirty="0">
                <a:solidFill>
                  <a:schemeClr val="accent6">
                    <a:lumMod val="75000"/>
                  </a:schemeClr>
                </a:solidFill>
                <a:latin typeface="Times New Roman" panose="02020603050405020304" pitchFamily="18" charset="0"/>
                <a:cs typeface="Times New Roman" panose="02020603050405020304" pitchFamily="18" charset="0"/>
              </a:rPr>
              <a:t>chi phí khác phục vụ hoạt động của Ban quản trị nhà chung cư; </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800"/>
              </a:lnSpc>
              <a:spcBef>
                <a:spcPts val="100"/>
              </a:spcBef>
              <a:spcAft>
                <a:spcPts val="100"/>
              </a:spcAft>
            </a:pPr>
            <a:r>
              <a:rPr lang="vi-VN" sz="1200" dirty="0">
                <a:solidFill>
                  <a:schemeClr val="accent6">
                    <a:lumMod val="75000"/>
                  </a:schemeClr>
                </a:solidFill>
                <a:latin typeface="Times New Roman" panose="02020603050405020304" pitchFamily="18" charset="0"/>
                <a:cs typeface="Times New Roman" panose="02020603050405020304" pitchFamily="18" charset="0"/>
              </a:rPr>
              <a:t>c) Thông qua mức giá dịch vụ quản lý vận hành nhà chung cư và việc sử dụng kinh phí bảo trì; việc phân chia tỷ lệ kinh phí bảo trì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đối với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NCC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hỗn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hợp</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phân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chia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riêng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biệt</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các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khu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chức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năng</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800"/>
              </a:lnSpc>
              <a:spcBef>
                <a:spcPts val="100"/>
              </a:spcBef>
              <a:spcAft>
                <a:spcPts val="100"/>
              </a:spcAft>
            </a:pPr>
            <a:r>
              <a:rPr lang="vi-VN" sz="1200" dirty="0">
                <a:solidFill>
                  <a:schemeClr val="accent6">
                    <a:lumMod val="75000"/>
                  </a:schemeClr>
                </a:solidFill>
                <a:latin typeface="Times New Roman" panose="02020603050405020304" pitchFamily="18" charset="0"/>
                <a:cs typeface="Times New Roman" panose="02020603050405020304" pitchFamily="18" charset="0"/>
              </a:rPr>
              <a:t>d) Quyết định lựa chọn đơn vị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QLVH</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800"/>
              </a:lnSpc>
              <a:spcBef>
                <a:spcPts val="100"/>
              </a:spcBef>
              <a:spcAft>
                <a:spcPts val="100"/>
              </a:spcAft>
            </a:pPr>
            <a:r>
              <a:rPr lang="vi-VN" sz="1200" dirty="0">
                <a:solidFill>
                  <a:schemeClr val="accent6">
                    <a:lumMod val="75000"/>
                  </a:schemeClr>
                </a:solidFill>
                <a:latin typeface="Times New Roman" panose="02020603050405020304" pitchFamily="18" charset="0"/>
                <a:cs typeface="Times New Roman" panose="02020603050405020304" pitchFamily="18" charset="0"/>
              </a:rPr>
              <a:t>đ) Thông qua kế hoạch bảo trì phần sở hữu chung của nhà chung cư;</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800"/>
              </a:lnSpc>
              <a:spcBef>
                <a:spcPts val="100"/>
              </a:spcBef>
              <a:spcAft>
                <a:spcPts val="100"/>
              </a:spcAft>
            </a:pPr>
            <a:r>
              <a:rPr lang="vi-VN" sz="1200" dirty="0">
                <a:solidFill>
                  <a:schemeClr val="accent6">
                    <a:lumMod val="75000"/>
                  </a:schemeClr>
                </a:solidFill>
                <a:latin typeface="Times New Roman" panose="02020603050405020304" pitchFamily="18" charset="0"/>
                <a:cs typeface="Times New Roman" panose="02020603050405020304" pitchFamily="18" charset="0"/>
              </a:rPr>
              <a:t>e) Thông qua báo cáo về hoạt động quản lý vận hành, hoạt động bảo trì phần sở hữu chung của nhà chung cư;</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800"/>
              </a:lnSpc>
              <a:spcBef>
                <a:spcPts val="100"/>
              </a:spcBef>
              <a:spcAft>
                <a:spcPts val="100"/>
              </a:spcAft>
            </a:pPr>
            <a:r>
              <a:rPr lang="vi-VN" sz="1200" dirty="0">
                <a:solidFill>
                  <a:schemeClr val="accent6">
                    <a:lumMod val="75000"/>
                  </a:schemeClr>
                </a:solidFill>
                <a:latin typeface="Times New Roman" panose="02020603050405020304" pitchFamily="18" charset="0"/>
                <a:cs typeface="Times New Roman" panose="02020603050405020304" pitchFamily="18" charset="0"/>
              </a:rPr>
              <a:t>g) Nội dung khác có liên quan đến việc quản lý, sử dụng nhà chung cư.</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33265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0" y="12031"/>
            <a:ext cx="9144000"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09</a:t>
            </a:r>
            <a:r>
              <a:rPr lang="en-US" sz="1800" dirty="0" smtClean="0">
                <a:solidFill>
                  <a:srgbClr val="ED2727"/>
                </a:solidFill>
                <a:latin typeface="Times New Roman" panose="02020603050405020304" pitchFamily="18" charset="0"/>
                <a:cs typeface="Times New Roman" panose="02020603050405020304" pitchFamily="18" charset="0"/>
              </a:rPr>
              <a:t>. </a:t>
            </a:r>
            <a:r>
              <a:rPr lang="en" sz="1800" dirty="0" smtClean="0">
                <a:solidFill>
                  <a:srgbClr val="ED2727"/>
                </a:solidFill>
                <a:latin typeface="Times New Roman" panose="02020603050405020304" pitchFamily="18" charset="0"/>
                <a:cs typeface="Times New Roman" panose="02020603050405020304" pitchFamily="18" charset="0"/>
              </a:rPr>
              <a:t>QUẢN LÝ, SỬ DỤNG NHÀ CHUNG CƯ</a:t>
            </a:r>
            <a:endParaRPr sz="1800" dirty="0">
              <a:solidFill>
                <a:srgbClr val="ED2727"/>
              </a:solidFill>
            </a:endParaRPr>
          </a:p>
        </p:txBody>
      </p:sp>
      <p:cxnSp>
        <p:nvCxnSpPr>
          <p:cNvPr id="14" name="Elbow Connector 13"/>
          <p:cNvCxnSpPr/>
          <p:nvPr/>
        </p:nvCxnSpPr>
        <p:spPr>
          <a:xfrm>
            <a:off x="692200" y="4049807"/>
            <a:ext cx="874295" cy="281489"/>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566495" y="4108120"/>
            <a:ext cx="7474284" cy="954107"/>
          </a:xfrm>
          <a:prstGeom prst="rect">
            <a:avLst/>
          </a:prstGeom>
        </p:spPr>
        <p:txBody>
          <a:bodyPr wrap="square">
            <a:spAutoFit/>
          </a:bodyPr>
          <a:lstStyle/>
          <a:p>
            <a:pPr algn="just"/>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05/2024/TT-BXD </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ban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hành</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chế</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QL,SD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cư</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đã</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cụ</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chế</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chế</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chi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tài</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Ban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trị</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lựa</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ký</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HĐ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dịch</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vụ</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lý</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hành</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cư</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bảo</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cư</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kế</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hoạch</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bảo</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ký</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bảo</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giám</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sát</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bảo</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368860" y="487235"/>
            <a:ext cx="3859191" cy="307777"/>
          </a:xfrm>
          <a:prstGeom prst="rect">
            <a:avLst/>
          </a:prstGeom>
        </p:spPr>
        <p:txBody>
          <a:bodyPr wrap="square">
            <a:spAutoFit/>
          </a:bodyPr>
          <a:lstStyle/>
          <a:p>
            <a:pPr algn="just"/>
            <a:r>
              <a:rPr lang="en-US" b="1" dirty="0" smtClean="0">
                <a:solidFill>
                  <a:schemeClr val="accent6">
                    <a:lumMod val="75000"/>
                  </a:schemeClr>
                </a:solidFill>
                <a:latin typeface="Times New Roman" panose="02020603050405020304" pitchFamily="18" charset="0"/>
                <a:cs typeface="Times New Roman" panose="02020603050405020304" pitchFamily="18" charset="0"/>
              </a:rPr>
              <a:t>2.2. Ban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quản</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trị</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chung</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cư</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146 - 148)</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68860" y="1053872"/>
            <a:ext cx="2361393" cy="73866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smtClean="0">
                <a:solidFill>
                  <a:schemeClr val="accent6">
                    <a:lumMod val="75000"/>
                  </a:schemeClr>
                </a:solidFill>
                <a:latin typeface="Times New Roman" panose="02020603050405020304" pitchFamily="18" charset="0"/>
                <a:cs typeface="Times New Roman" panose="02020603050405020304" pitchFamily="18" charset="0"/>
              </a:rPr>
              <a:t>NCC </a:t>
            </a:r>
            <a:r>
              <a:rPr lang="vi-VN" dirty="0" smtClean="0">
                <a:solidFill>
                  <a:schemeClr val="accent6">
                    <a:lumMod val="75000"/>
                  </a:schemeClr>
                </a:solidFill>
                <a:latin typeface="Times New Roman" panose="02020603050405020304" pitchFamily="18" charset="0"/>
                <a:cs typeface="Times New Roman" panose="02020603050405020304" pitchFamily="18" charset="0"/>
              </a:rPr>
              <a:t>có </a:t>
            </a:r>
            <a:r>
              <a:rPr lang="vi-VN" dirty="0">
                <a:solidFill>
                  <a:schemeClr val="accent6">
                    <a:lumMod val="75000"/>
                  </a:schemeClr>
                </a:solidFill>
                <a:latin typeface="Times New Roman" panose="02020603050405020304" pitchFamily="18" charset="0"/>
                <a:cs typeface="Times New Roman" panose="02020603050405020304" pitchFamily="18" charset="0"/>
              </a:rPr>
              <a:t>một chủ sở hữu hoặc nhà chung cư có nhiều chủ sở hữu nhưng có dưới 20 căn hộ </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9" name="Rectangle 8"/>
          <p:cNvSpPr/>
          <p:nvPr/>
        </p:nvSpPr>
        <p:spPr>
          <a:xfrm>
            <a:off x="3711765" y="797005"/>
            <a:ext cx="1379881" cy="5232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err="1" smtClean="0">
                <a:solidFill>
                  <a:schemeClr val="accent6">
                    <a:lumMod val="75000"/>
                  </a:schemeClr>
                </a:solidFill>
                <a:latin typeface="Times New Roman" panose="02020603050405020304" pitchFamily="18" charset="0"/>
                <a:cs typeface="Times New Roman" panose="02020603050405020304" pitchFamily="18" charset="0"/>
              </a:rPr>
              <a:t>Không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thành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lập</a:t>
            </a:r>
            <a:r>
              <a:rPr lang="en-US" dirty="0" smtClean="0">
                <a:solidFill>
                  <a:schemeClr val="accent6">
                    <a:lumMod val="75000"/>
                  </a:schemeClr>
                </a:solidFill>
                <a:latin typeface="Times New Roman" panose="02020603050405020304" pitchFamily="18" charset="0"/>
                <a:cs typeface="Times New Roman" panose="02020603050405020304" pitchFamily="18" charset="0"/>
              </a:rPr>
              <a:t> BQT</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711765" y="1638647"/>
            <a:ext cx="1434518" cy="30777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Thành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lập</a:t>
            </a:r>
            <a:r>
              <a:rPr lang="en-US" dirty="0" smtClean="0">
                <a:solidFill>
                  <a:schemeClr val="accent6">
                    <a:lumMod val="75000"/>
                  </a:schemeClr>
                </a:solidFill>
                <a:latin typeface="Times New Roman" panose="02020603050405020304" pitchFamily="18" charset="0"/>
                <a:cs typeface="Times New Roman" panose="02020603050405020304" pitchFamily="18" charset="0"/>
              </a:rPr>
              <a:t> BQT</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cxnSp>
        <p:nvCxnSpPr>
          <p:cNvPr id="5" name="Elbow Connector 4"/>
          <p:cNvCxnSpPr>
            <a:stCxn id="3" idx="3"/>
          </p:cNvCxnSpPr>
          <p:nvPr/>
        </p:nvCxnSpPr>
        <p:spPr>
          <a:xfrm flipV="1">
            <a:off x="2730253" y="957108"/>
            <a:ext cx="981512" cy="466096"/>
          </a:xfrm>
          <a:prstGeom prst="bentConnector3">
            <a:avLst>
              <a:gd name="adj1" fmla="val 84188"/>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3" idx="3"/>
          </p:cNvCxnSpPr>
          <p:nvPr/>
        </p:nvCxnSpPr>
        <p:spPr>
          <a:xfrm>
            <a:off x="2730253" y="1423204"/>
            <a:ext cx="1057013" cy="369332"/>
          </a:xfrm>
          <a:prstGeom prst="bentConnector3">
            <a:avLst>
              <a:gd name="adj1" fmla="val 7857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159583" y="1653329"/>
            <a:ext cx="2881196" cy="276999"/>
          </a:xfrm>
          <a:prstGeom prst="rect">
            <a:avLst/>
          </a:prstGeom>
          <a:solidFill>
            <a:srgbClr val="FFFF00"/>
          </a:solid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BQT</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đại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diện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CSH,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người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sử</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dụng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CĐT</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6236898" y="956717"/>
            <a:ext cx="2481078" cy="276999"/>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BQT</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đại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diện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CSH,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người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sử</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dụng</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cxnSp>
        <p:nvCxnSpPr>
          <p:cNvPr id="15" name="Elbow Connector 14"/>
          <p:cNvCxnSpPr/>
          <p:nvPr/>
        </p:nvCxnSpPr>
        <p:spPr>
          <a:xfrm flipV="1">
            <a:off x="4918250" y="1110997"/>
            <a:ext cx="1260134" cy="689908"/>
          </a:xfrm>
          <a:prstGeom prst="bentConnector3">
            <a:avLst>
              <a:gd name="adj1" fmla="val 30028"/>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68860" y="2175057"/>
            <a:ext cx="3974165" cy="307777"/>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a:solidFill>
                  <a:schemeClr val="accent6">
                    <a:lumMod val="75000"/>
                  </a:schemeClr>
                </a:solidFill>
                <a:latin typeface="Times New Roman" panose="02020603050405020304" pitchFamily="18" charset="0"/>
                <a:ea typeface="+mn-ea"/>
                <a:cs typeface="Times New Roman" panose="02020603050405020304" pitchFamily="18" charset="0"/>
              </a:rPr>
              <a:t>NCC </a:t>
            </a:r>
            <a:r>
              <a:rPr lang="vi-VN" dirty="0">
                <a:solidFill>
                  <a:schemeClr val="accent6">
                    <a:lumMod val="75000"/>
                  </a:schemeClr>
                </a:solidFill>
                <a:latin typeface="Times New Roman" panose="02020603050405020304" pitchFamily="18" charset="0"/>
                <a:ea typeface="+mn-ea"/>
                <a:cs typeface="Times New Roman" panose="02020603050405020304" pitchFamily="18" charset="0"/>
              </a:rPr>
              <a:t>có nhiều chủ sở hữu và có từ 20 căn hộ trở lên </a:t>
            </a:r>
            <a:endParaRPr lang="en-US" dirty="0">
              <a:solidFill>
                <a:schemeClr val="accent6">
                  <a:lumMod val="75000"/>
                </a:schemeClr>
              </a:solidFill>
              <a:latin typeface="Times New Roman" panose="02020603050405020304" pitchFamily="18" charset="0"/>
              <a:ea typeface="+mn-ea"/>
              <a:cs typeface="Times New Roman" panose="02020603050405020304" pitchFamily="18" charset="0"/>
            </a:endParaRPr>
          </a:p>
        </p:txBody>
      </p:sp>
      <p:cxnSp>
        <p:nvCxnSpPr>
          <p:cNvPr id="34" name="Straight Arrow Connector 33"/>
          <p:cNvCxnSpPr>
            <a:stCxn id="11" idx="3"/>
          </p:cNvCxnSpPr>
          <p:nvPr/>
        </p:nvCxnSpPr>
        <p:spPr>
          <a:xfrm flipV="1">
            <a:off x="5146283" y="1792535"/>
            <a:ext cx="1013300"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24" idx="3"/>
          </p:cNvCxnSpPr>
          <p:nvPr/>
        </p:nvCxnSpPr>
        <p:spPr>
          <a:xfrm flipV="1">
            <a:off x="4343025" y="1962776"/>
            <a:ext cx="2582857" cy="366170"/>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713289" y="2328945"/>
            <a:ext cx="1359869" cy="27699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Bắt</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buộc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thành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lập</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2" name="Rectangle 41"/>
          <p:cNvSpPr/>
          <p:nvPr/>
        </p:nvSpPr>
        <p:spPr>
          <a:xfrm>
            <a:off x="385799" y="2719447"/>
            <a:ext cx="8654980" cy="1336263"/>
          </a:xfrm>
          <a:prstGeom prst="rect">
            <a:avLst/>
          </a:prstGeom>
        </p:spPr>
        <p:txBody>
          <a:bodyPr wrap="square">
            <a:spAutoFit/>
          </a:bodyPr>
          <a:lstStyle/>
          <a:p>
            <a:pPr algn="just">
              <a:lnSpc>
                <a:spcPts val="1700"/>
              </a:lnSpc>
              <a:spcBef>
                <a:spcPts val="600"/>
              </a:spcBef>
              <a:spcAft>
                <a:spcPts val="600"/>
              </a:spcAft>
            </a:pPr>
            <a:r>
              <a:rPr lang="en-US" dirty="0" smtClean="0">
                <a:solidFill>
                  <a:srgbClr val="FF0000"/>
                </a:solidFill>
                <a:latin typeface="Times New Roman" panose="02020603050405020304" pitchFamily="18" charset="0"/>
                <a:ea typeface="+mn-ea"/>
                <a:cs typeface="Times New Roman" panose="02020603050405020304" pitchFamily="18" charset="0"/>
              </a:rPr>
              <a:t>1. </a:t>
            </a:r>
            <a:r>
              <a:rPr lang="en-US" dirty="0" smtClean="0">
                <a:solidFill>
                  <a:schemeClr val="accent6">
                    <a:lumMod val="75000"/>
                  </a:schemeClr>
                </a:solidFill>
                <a:latin typeface="Times New Roman" panose="02020603050405020304" pitchFamily="18" charset="0"/>
                <a:ea typeface="+mn-ea"/>
                <a:cs typeface="Times New Roman" panose="02020603050405020304" pitchFamily="18" charset="0"/>
              </a:rPr>
              <a:t>BQT </a:t>
            </a:r>
            <a:r>
              <a:rPr lang="vi-VN" dirty="0" smtClean="0">
                <a:solidFill>
                  <a:schemeClr val="accent6">
                    <a:lumMod val="75000"/>
                  </a:schemeClr>
                </a:solidFill>
                <a:latin typeface="Times New Roman" panose="02020603050405020304" pitchFamily="18" charset="0"/>
                <a:ea typeface="+mn-ea"/>
                <a:cs typeface="Times New Roman" panose="02020603050405020304" pitchFamily="18" charset="0"/>
              </a:rPr>
              <a:t>nhà </a:t>
            </a:r>
            <a:r>
              <a:rPr lang="vi-VN" dirty="0">
                <a:solidFill>
                  <a:schemeClr val="accent6">
                    <a:lumMod val="75000"/>
                  </a:schemeClr>
                </a:solidFill>
                <a:latin typeface="Times New Roman" panose="02020603050405020304" pitchFamily="18" charset="0"/>
                <a:ea typeface="+mn-ea"/>
                <a:cs typeface="Times New Roman" panose="02020603050405020304" pitchFamily="18" charset="0"/>
              </a:rPr>
              <a:t>chung cư có một chủ sở hữu hoạt động theo mô hình tự quản. Trường hợp nhà ở thuộc </a:t>
            </a:r>
            <a:r>
              <a:rPr lang="en-US" dirty="0" smtClean="0">
                <a:solidFill>
                  <a:schemeClr val="accent6">
                    <a:lumMod val="75000"/>
                  </a:schemeClr>
                </a:solidFill>
                <a:latin typeface="Times New Roman" panose="02020603050405020304" pitchFamily="18" charset="0"/>
                <a:ea typeface="+mn-ea"/>
                <a:cs typeface="Times New Roman" panose="02020603050405020304" pitchFamily="18" charset="0"/>
              </a:rPr>
              <a:t>TS </a:t>
            </a:r>
            <a:r>
              <a:rPr lang="vi-VN" dirty="0" smtClean="0">
                <a:solidFill>
                  <a:schemeClr val="accent6">
                    <a:lumMod val="75000"/>
                  </a:schemeClr>
                </a:solidFill>
                <a:latin typeface="Times New Roman" panose="02020603050405020304" pitchFamily="18" charset="0"/>
                <a:ea typeface="+mn-ea"/>
                <a:cs typeface="Times New Roman" panose="02020603050405020304" pitchFamily="18" charset="0"/>
              </a:rPr>
              <a:t>công </a:t>
            </a:r>
            <a:r>
              <a:rPr lang="vi-VN" dirty="0">
                <a:solidFill>
                  <a:schemeClr val="accent6">
                    <a:lumMod val="75000"/>
                  </a:schemeClr>
                </a:solidFill>
                <a:latin typeface="Times New Roman" panose="02020603050405020304" pitchFamily="18" charset="0"/>
                <a:ea typeface="+mn-ea"/>
                <a:cs typeface="Times New Roman" panose="02020603050405020304" pitchFamily="18" charset="0"/>
              </a:rPr>
              <a:t>thì đại diện </a:t>
            </a:r>
            <a:r>
              <a:rPr lang="en-US" dirty="0" smtClean="0">
                <a:solidFill>
                  <a:schemeClr val="accent6">
                    <a:lumMod val="75000"/>
                  </a:schemeClr>
                </a:solidFill>
                <a:latin typeface="Times New Roman" panose="02020603050405020304" pitchFamily="18" charset="0"/>
                <a:ea typeface="+mn-ea"/>
                <a:cs typeface="Times New Roman" panose="02020603050405020304" pitchFamily="18" charset="0"/>
              </a:rPr>
              <a:t>CSH</a:t>
            </a:r>
            <a:r>
              <a:rPr lang="vi-VN"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vi-VN" dirty="0">
                <a:solidFill>
                  <a:schemeClr val="accent6">
                    <a:lumMod val="75000"/>
                  </a:schemeClr>
                </a:solidFill>
                <a:latin typeface="Times New Roman" panose="02020603050405020304" pitchFamily="18" charset="0"/>
                <a:ea typeface="+mn-ea"/>
                <a:cs typeface="Times New Roman" panose="02020603050405020304" pitchFamily="18" charset="0"/>
              </a:rPr>
              <a:t>hoặc cơ quan quản lý nhà ở thành lập </a:t>
            </a:r>
            <a:r>
              <a:rPr lang="en-US" dirty="0" smtClean="0">
                <a:solidFill>
                  <a:schemeClr val="accent6">
                    <a:lumMod val="75000"/>
                  </a:schemeClr>
                </a:solidFill>
                <a:latin typeface="Times New Roman" panose="02020603050405020304" pitchFamily="18" charset="0"/>
                <a:ea typeface="+mn-ea"/>
                <a:cs typeface="Times New Roman" panose="02020603050405020304" pitchFamily="18" charset="0"/>
              </a:rPr>
              <a:t>BQT</a:t>
            </a:r>
            <a:r>
              <a:rPr lang="vi-VN"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vi-VN" dirty="0">
                <a:solidFill>
                  <a:schemeClr val="accent6">
                    <a:lumMod val="75000"/>
                  </a:schemeClr>
                </a:solidFill>
                <a:latin typeface="Times New Roman" panose="02020603050405020304" pitchFamily="18" charset="0"/>
                <a:ea typeface="+mn-ea"/>
                <a:cs typeface="Times New Roman" panose="02020603050405020304" pitchFamily="18" charset="0"/>
              </a:rPr>
              <a:t>hoặc giao đơn vị </a:t>
            </a:r>
            <a:r>
              <a:rPr lang="en-US" dirty="0" smtClean="0">
                <a:solidFill>
                  <a:schemeClr val="accent6">
                    <a:lumMod val="75000"/>
                  </a:schemeClr>
                </a:solidFill>
                <a:latin typeface="Times New Roman" panose="02020603050405020304" pitchFamily="18" charset="0"/>
                <a:ea typeface="+mn-ea"/>
                <a:cs typeface="Times New Roman" panose="02020603050405020304" pitchFamily="18" charset="0"/>
              </a:rPr>
              <a:t>QLVH </a:t>
            </a:r>
            <a:r>
              <a:rPr lang="en-US" dirty="0" err="1" smtClean="0">
                <a:solidFill>
                  <a:schemeClr val="accent6">
                    <a:lumMod val="75000"/>
                  </a:schemeClr>
                </a:solidFill>
                <a:latin typeface="Times New Roman" panose="02020603050405020304" pitchFamily="18" charset="0"/>
                <a:ea typeface="+mn-ea"/>
                <a:cs typeface="Times New Roman" panose="02020603050405020304" pitchFamily="18" charset="0"/>
              </a:rPr>
              <a:t>thực</a:t>
            </a:r>
            <a:r>
              <a:rPr lang="en-US"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ea typeface="+mn-ea"/>
                <a:cs typeface="Times New Roman" panose="02020603050405020304" pitchFamily="18" charset="0"/>
              </a:rPr>
              <a:t>hiện</a:t>
            </a:r>
            <a:r>
              <a:rPr lang="en-US"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ea typeface="+mn-ea"/>
                <a:cs typeface="Times New Roman" panose="02020603050405020304" pitchFamily="18" charset="0"/>
              </a:rPr>
              <a:t>quản</a:t>
            </a:r>
            <a:r>
              <a:rPr lang="en-US"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ea typeface="+mn-ea"/>
                <a:cs typeface="Times New Roman" panose="02020603050405020304" pitchFamily="18" charset="0"/>
              </a:rPr>
              <a:t>lý</a:t>
            </a:r>
            <a:r>
              <a:rPr lang="vi-VN" dirty="0" smtClean="0">
                <a:solidFill>
                  <a:schemeClr val="accent6">
                    <a:lumMod val="75000"/>
                  </a:schemeClr>
                </a:solidFill>
                <a:latin typeface="Times New Roman" panose="02020603050405020304" pitchFamily="18" charset="0"/>
                <a:ea typeface="+mn-ea"/>
                <a:cs typeface="Times New Roman" panose="02020603050405020304" pitchFamily="18" charset="0"/>
              </a:rPr>
              <a:t>.</a:t>
            </a:r>
            <a:endParaRPr lang="en-US" dirty="0">
              <a:solidFill>
                <a:schemeClr val="accent6">
                  <a:lumMod val="75000"/>
                </a:schemeClr>
              </a:solidFill>
              <a:latin typeface="Times New Roman" panose="02020603050405020304" pitchFamily="18" charset="0"/>
              <a:ea typeface="+mn-ea"/>
              <a:cs typeface="Times New Roman" panose="02020603050405020304" pitchFamily="18" charset="0"/>
            </a:endParaRPr>
          </a:p>
          <a:p>
            <a:pPr algn="just">
              <a:lnSpc>
                <a:spcPts val="1650"/>
              </a:lnSpc>
              <a:spcBef>
                <a:spcPts val="600"/>
              </a:spcBef>
              <a:spcAft>
                <a:spcPts val="600"/>
              </a:spcAft>
            </a:pPr>
            <a:r>
              <a:rPr lang="en-US" dirty="0" smtClean="0">
                <a:solidFill>
                  <a:srgbClr val="FF0000"/>
                </a:solidFill>
                <a:latin typeface="Times New Roman" panose="02020603050405020304" pitchFamily="18" charset="0"/>
                <a:ea typeface="+mn-ea"/>
                <a:cs typeface="Times New Roman" panose="02020603050405020304" pitchFamily="18" charset="0"/>
              </a:rPr>
              <a:t>2. </a:t>
            </a:r>
            <a:r>
              <a:rPr lang="vi-VN" dirty="0" smtClean="0">
                <a:solidFill>
                  <a:schemeClr val="accent6">
                    <a:lumMod val="75000"/>
                  </a:schemeClr>
                </a:solidFill>
                <a:latin typeface="Times New Roman" panose="02020603050405020304" pitchFamily="18" charset="0"/>
                <a:ea typeface="+mn-ea"/>
                <a:cs typeface="Times New Roman" panose="02020603050405020304" pitchFamily="18" charset="0"/>
              </a:rPr>
              <a:t>Đối </a:t>
            </a:r>
            <a:r>
              <a:rPr lang="vi-VN" dirty="0">
                <a:solidFill>
                  <a:schemeClr val="accent6">
                    <a:lumMod val="75000"/>
                  </a:schemeClr>
                </a:solidFill>
                <a:latin typeface="Times New Roman" panose="02020603050405020304" pitchFamily="18" charset="0"/>
                <a:ea typeface="+mn-ea"/>
                <a:cs typeface="Times New Roman" panose="02020603050405020304" pitchFamily="18" charset="0"/>
              </a:rPr>
              <a:t>với </a:t>
            </a:r>
            <a:r>
              <a:rPr lang="en-US" dirty="0" smtClean="0">
                <a:solidFill>
                  <a:schemeClr val="accent6">
                    <a:lumMod val="75000"/>
                  </a:schemeClr>
                </a:solidFill>
                <a:latin typeface="Times New Roman" panose="02020603050405020304" pitchFamily="18" charset="0"/>
                <a:ea typeface="+mn-ea"/>
                <a:cs typeface="Times New Roman" panose="02020603050405020304" pitchFamily="18" charset="0"/>
              </a:rPr>
              <a:t>NCC </a:t>
            </a:r>
            <a:r>
              <a:rPr lang="vi-VN" dirty="0" smtClean="0">
                <a:solidFill>
                  <a:schemeClr val="accent6">
                    <a:lumMod val="75000"/>
                  </a:schemeClr>
                </a:solidFill>
                <a:latin typeface="Times New Roman" panose="02020603050405020304" pitchFamily="18" charset="0"/>
                <a:ea typeface="+mn-ea"/>
                <a:cs typeface="Times New Roman" panose="02020603050405020304" pitchFamily="18" charset="0"/>
              </a:rPr>
              <a:t>có </a:t>
            </a:r>
            <a:r>
              <a:rPr lang="vi-VN" dirty="0">
                <a:solidFill>
                  <a:schemeClr val="accent6">
                    <a:lumMod val="75000"/>
                  </a:schemeClr>
                </a:solidFill>
                <a:latin typeface="Times New Roman" panose="02020603050405020304" pitchFamily="18" charset="0"/>
                <a:ea typeface="+mn-ea"/>
                <a:cs typeface="Times New Roman" panose="02020603050405020304" pitchFamily="18" charset="0"/>
              </a:rPr>
              <a:t>nhiều </a:t>
            </a:r>
            <a:r>
              <a:rPr lang="en-US" dirty="0" smtClean="0">
                <a:solidFill>
                  <a:schemeClr val="accent6">
                    <a:lumMod val="75000"/>
                  </a:schemeClr>
                </a:solidFill>
                <a:latin typeface="Times New Roman" panose="02020603050405020304" pitchFamily="18" charset="0"/>
                <a:ea typeface="+mn-ea"/>
                <a:cs typeface="Times New Roman" panose="02020603050405020304" pitchFamily="18" charset="0"/>
              </a:rPr>
              <a:t>CSH </a:t>
            </a:r>
            <a:r>
              <a:rPr lang="vi-VN" dirty="0" smtClean="0">
                <a:solidFill>
                  <a:schemeClr val="accent6">
                    <a:lumMod val="75000"/>
                  </a:schemeClr>
                </a:solidFill>
                <a:latin typeface="Times New Roman" panose="02020603050405020304" pitchFamily="18" charset="0"/>
                <a:ea typeface="+mn-ea"/>
                <a:cs typeface="Times New Roman" panose="02020603050405020304" pitchFamily="18" charset="0"/>
              </a:rPr>
              <a:t>thì </a:t>
            </a:r>
            <a:r>
              <a:rPr lang="en-US" dirty="0" smtClean="0">
                <a:solidFill>
                  <a:schemeClr val="accent6">
                    <a:lumMod val="75000"/>
                  </a:schemeClr>
                </a:solidFill>
                <a:latin typeface="Times New Roman" panose="02020603050405020304" pitchFamily="18" charset="0"/>
                <a:ea typeface="+mn-ea"/>
                <a:cs typeface="Times New Roman" panose="02020603050405020304" pitchFamily="18" charset="0"/>
              </a:rPr>
              <a:t>BQT</a:t>
            </a:r>
            <a:r>
              <a:rPr lang="vi-VN" dirty="0" smtClean="0">
                <a:solidFill>
                  <a:schemeClr val="accent6">
                    <a:lumMod val="75000"/>
                  </a:schemeClr>
                </a:solidFill>
                <a:latin typeface="Times New Roman" panose="02020603050405020304" pitchFamily="18" charset="0"/>
                <a:ea typeface="+mn-ea"/>
                <a:cs typeface="Times New Roman" panose="02020603050405020304" pitchFamily="18" charset="0"/>
              </a:rPr>
              <a:t>có </a:t>
            </a:r>
            <a:r>
              <a:rPr lang="vi-VN" dirty="0">
                <a:solidFill>
                  <a:schemeClr val="accent6">
                    <a:lumMod val="75000"/>
                  </a:schemeClr>
                </a:solidFill>
                <a:latin typeface="Times New Roman" panose="02020603050405020304" pitchFamily="18" charset="0"/>
                <a:ea typeface="+mn-ea"/>
                <a:cs typeface="Times New Roman" panose="02020603050405020304" pitchFamily="18" charset="0"/>
              </a:rPr>
              <a:t>con dấu, tài khoản để hoạt động và thực hiện các quyền, trách nhiệm quy định tại Điều 147 và Điều 148 </a:t>
            </a:r>
            <a:r>
              <a:rPr lang="en-US" dirty="0" smtClean="0">
                <a:solidFill>
                  <a:schemeClr val="accent6">
                    <a:lumMod val="75000"/>
                  </a:schemeClr>
                </a:solidFill>
                <a:latin typeface="Times New Roman" panose="02020603050405020304" pitchFamily="18" charset="0"/>
                <a:ea typeface="+mn-ea"/>
                <a:cs typeface="Times New Roman" panose="02020603050405020304" pitchFamily="18" charset="0"/>
              </a:rPr>
              <a:t>LNO</a:t>
            </a:r>
            <a:r>
              <a:rPr lang="vi-VN"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vi-VN" dirty="0">
                <a:solidFill>
                  <a:schemeClr val="accent6">
                    <a:lumMod val="75000"/>
                  </a:schemeClr>
                </a:solidFill>
                <a:latin typeface="Times New Roman" panose="02020603050405020304" pitchFamily="18" charset="0"/>
                <a:ea typeface="+mn-ea"/>
                <a:cs typeface="Times New Roman" panose="02020603050405020304" pitchFamily="18" charset="0"/>
              </a:rPr>
              <a:t>Việc triệu tập họp </a:t>
            </a:r>
            <a:r>
              <a:rPr lang="en-US" dirty="0" smtClean="0">
                <a:solidFill>
                  <a:schemeClr val="accent6">
                    <a:lumMod val="75000"/>
                  </a:schemeClr>
                </a:solidFill>
                <a:latin typeface="Times New Roman" panose="02020603050405020304" pitchFamily="18" charset="0"/>
                <a:ea typeface="+mn-ea"/>
                <a:cs typeface="Times New Roman" panose="02020603050405020304" pitchFamily="18" charset="0"/>
              </a:rPr>
              <a:t>BQT</a:t>
            </a:r>
            <a:r>
              <a:rPr lang="vi-VN" dirty="0" smtClean="0">
                <a:solidFill>
                  <a:schemeClr val="accent6">
                    <a:lumMod val="75000"/>
                  </a:schemeClr>
                </a:solidFill>
                <a:latin typeface="Times New Roman" panose="02020603050405020304" pitchFamily="18" charset="0"/>
                <a:ea typeface="+mn-ea"/>
                <a:cs typeface="Times New Roman" panose="02020603050405020304" pitchFamily="18" charset="0"/>
              </a:rPr>
              <a:t>, </a:t>
            </a:r>
            <a:r>
              <a:rPr lang="vi-VN" dirty="0">
                <a:solidFill>
                  <a:schemeClr val="accent6">
                    <a:lumMod val="75000"/>
                  </a:schemeClr>
                </a:solidFill>
                <a:latin typeface="Times New Roman" panose="02020603050405020304" pitchFamily="18" charset="0"/>
                <a:ea typeface="+mn-ea"/>
                <a:cs typeface="Times New Roman" panose="02020603050405020304" pitchFamily="18" charset="0"/>
              </a:rPr>
              <a:t>điều kiện họp, cách thức biểu quyết và các nội dung khác có liên quan được thực hiện theo quy chế hoạt động của </a:t>
            </a:r>
            <a:r>
              <a:rPr lang="en-US" dirty="0" smtClean="0">
                <a:solidFill>
                  <a:schemeClr val="accent6">
                    <a:lumMod val="75000"/>
                  </a:schemeClr>
                </a:solidFill>
                <a:latin typeface="Times New Roman" panose="02020603050405020304" pitchFamily="18" charset="0"/>
                <a:ea typeface="+mn-ea"/>
                <a:cs typeface="Times New Roman" panose="02020603050405020304" pitchFamily="18" charset="0"/>
              </a:rPr>
              <a:t>BQT </a:t>
            </a:r>
            <a:r>
              <a:rPr lang="vi-VN" dirty="0" smtClean="0">
                <a:solidFill>
                  <a:schemeClr val="accent6">
                    <a:lumMod val="75000"/>
                  </a:schemeClr>
                </a:solidFill>
                <a:latin typeface="Times New Roman" panose="02020603050405020304" pitchFamily="18" charset="0"/>
                <a:ea typeface="+mn-ea"/>
                <a:cs typeface="Times New Roman" panose="02020603050405020304" pitchFamily="18" charset="0"/>
              </a:rPr>
              <a:t>được </a:t>
            </a:r>
            <a:r>
              <a:rPr lang="vi-VN" dirty="0">
                <a:solidFill>
                  <a:schemeClr val="accent6">
                    <a:lumMod val="75000"/>
                  </a:schemeClr>
                </a:solidFill>
                <a:latin typeface="Times New Roman" panose="02020603050405020304" pitchFamily="18" charset="0"/>
                <a:ea typeface="+mn-ea"/>
                <a:cs typeface="Times New Roman" panose="02020603050405020304" pitchFamily="18" charset="0"/>
              </a:rPr>
              <a:t>Hội nghị </a:t>
            </a:r>
            <a:r>
              <a:rPr lang="en-US" dirty="0" smtClean="0">
                <a:solidFill>
                  <a:schemeClr val="accent6">
                    <a:lumMod val="75000"/>
                  </a:schemeClr>
                </a:solidFill>
                <a:latin typeface="Times New Roman" panose="02020603050405020304" pitchFamily="18" charset="0"/>
                <a:ea typeface="+mn-ea"/>
                <a:cs typeface="Times New Roman" panose="02020603050405020304" pitchFamily="18" charset="0"/>
              </a:rPr>
              <a:t>NCC </a:t>
            </a:r>
            <a:r>
              <a:rPr lang="vi-VN" dirty="0" smtClean="0">
                <a:solidFill>
                  <a:schemeClr val="accent6">
                    <a:lumMod val="75000"/>
                  </a:schemeClr>
                </a:solidFill>
                <a:latin typeface="Times New Roman" panose="02020603050405020304" pitchFamily="18" charset="0"/>
                <a:ea typeface="+mn-ea"/>
                <a:cs typeface="Times New Roman" panose="02020603050405020304" pitchFamily="18" charset="0"/>
              </a:rPr>
              <a:t>thông </a:t>
            </a:r>
            <a:r>
              <a:rPr lang="vi-VN" dirty="0">
                <a:solidFill>
                  <a:schemeClr val="accent6">
                    <a:lumMod val="75000"/>
                  </a:schemeClr>
                </a:solidFill>
                <a:latin typeface="Times New Roman" panose="02020603050405020304" pitchFamily="18" charset="0"/>
                <a:ea typeface="+mn-ea"/>
                <a:cs typeface="Times New Roman" panose="02020603050405020304" pitchFamily="18" charset="0"/>
              </a:rPr>
              <a:t>qua. </a:t>
            </a:r>
            <a:endParaRPr lang="en-US" dirty="0">
              <a:solidFill>
                <a:schemeClr val="accent6">
                  <a:lumMod val="75000"/>
                </a:schemeClr>
              </a:solidFill>
              <a:latin typeface="Times New Roman" panose="02020603050405020304" pitchFamily="18" charset="0"/>
              <a:ea typeface="+mn-ea"/>
              <a:cs typeface="Times New Roman" panose="02020603050405020304" pitchFamily="18" charset="0"/>
            </a:endParaRPr>
          </a:p>
        </p:txBody>
      </p:sp>
      <p:sp>
        <p:nvSpPr>
          <p:cNvPr id="45" name="Rectangle 44"/>
          <p:cNvSpPr/>
          <p:nvPr/>
        </p:nvSpPr>
        <p:spPr>
          <a:xfrm>
            <a:off x="2730253" y="1129853"/>
            <a:ext cx="1359869" cy="27699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sz="1200" i="1" dirty="0" err="1" smtClean="0">
                <a:solidFill>
                  <a:schemeClr val="accent6">
                    <a:lumMod val="75000"/>
                  </a:schemeClr>
                </a:solidFill>
                <a:latin typeface="Times New Roman" panose="02020603050405020304" pitchFamily="18" charset="0"/>
                <a:cs typeface="Times New Roman" panose="02020603050405020304" pitchFamily="18" charset="0"/>
              </a:rPr>
              <a:t>Quyết</a:t>
            </a:r>
            <a:r>
              <a:rPr lang="en-US" sz="1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i="1" dirty="0" err="1" smtClean="0">
                <a:solidFill>
                  <a:schemeClr val="accent6">
                    <a:lumMod val="75000"/>
                  </a:schemeClr>
                </a:solidFill>
                <a:latin typeface="Times New Roman" panose="02020603050405020304" pitchFamily="18" charset="0"/>
                <a:cs typeface="Times New Roman" panose="02020603050405020304" pitchFamily="18" charset="0"/>
              </a:rPr>
              <a:t>định</a:t>
            </a:r>
            <a:endParaRPr lang="en-US" sz="1200" i="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8" name="Rectangle 47"/>
          <p:cNvSpPr/>
          <p:nvPr/>
        </p:nvSpPr>
        <p:spPr>
          <a:xfrm>
            <a:off x="5457167" y="840018"/>
            <a:ext cx="764237" cy="27699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sz="1200" i="1" dirty="0" err="1" smtClean="0">
                <a:solidFill>
                  <a:schemeClr val="accent6">
                    <a:lumMod val="75000"/>
                  </a:schemeClr>
                </a:solidFill>
                <a:latin typeface="Times New Roman" panose="02020603050405020304" pitchFamily="18" charset="0"/>
                <a:cs typeface="Times New Roman" panose="02020603050405020304" pitchFamily="18" charset="0"/>
              </a:rPr>
              <a:t>Một</a:t>
            </a:r>
            <a:r>
              <a:rPr lang="en-US" sz="1200" i="1" dirty="0" smtClean="0">
                <a:solidFill>
                  <a:schemeClr val="accent6">
                    <a:lumMod val="75000"/>
                  </a:schemeClr>
                </a:solidFill>
                <a:latin typeface="Times New Roman" panose="02020603050405020304" pitchFamily="18" charset="0"/>
                <a:cs typeface="Times New Roman" panose="02020603050405020304" pitchFamily="18" charset="0"/>
              </a:rPr>
              <a:t> CSH</a:t>
            </a:r>
            <a:endParaRPr lang="en-US" sz="1200" i="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0" name="Rectangle 49"/>
          <p:cNvSpPr/>
          <p:nvPr/>
        </p:nvSpPr>
        <p:spPr>
          <a:xfrm>
            <a:off x="5328667" y="1531054"/>
            <a:ext cx="878974" cy="27699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sz="1200" i="1" dirty="0" err="1" smtClean="0">
                <a:solidFill>
                  <a:schemeClr val="accent6">
                    <a:lumMod val="75000"/>
                  </a:schemeClr>
                </a:solidFill>
                <a:latin typeface="Times New Roman" panose="02020603050405020304" pitchFamily="18" charset="0"/>
                <a:cs typeface="Times New Roman" panose="02020603050405020304" pitchFamily="18" charset="0"/>
              </a:rPr>
              <a:t>Nhiều</a:t>
            </a:r>
            <a:r>
              <a:rPr lang="en-US" sz="1200" i="1" dirty="0" smtClean="0">
                <a:solidFill>
                  <a:schemeClr val="accent6">
                    <a:lumMod val="75000"/>
                  </a:schemeClr>
                </a:solidFill>
                <a:latin typeface="Times New Roman" panose="02020603050405020304" pitchFamily="18" charset="0"/>
                <a:cs typeface="Times New Roman" panose="02020603050405020304" pitchFamily="18" charset="0"/>
              </a:rPr>
              <a:t> CSH</a:t>
            </a:r>
            <a:endParaRPr lang="en-US" sz="1200" i="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11612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0" y="12031"/>
            <a:ext cx="9144000"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09</a:t>
            </a:r>
            <a:r>
              <a:rPr lang="en-US" sz="1800" dirty="0" smtClean="0">
                <a:solidFill>
                  <a:srgbClr val="ED2727"/>
                </a:solidFill>
                <a:latin typeface="Times New Roman" panose="02020603050405020304" pitchFamily="18" charset="0"/>
                <a:cs typeface="Times New Roman" panose="02020603050405020304" pitchFamily="18" charset="0"/>
              </a:rPr>
              <a:t>. </a:t>
            </a:r>
            <a:r>
              <a:rPr lang="en" sz="1800" dirty="0" smtClean="0">
                <a:solidFill>
                  <a:srgbClr val="ED2727"/>
                </a:solidFill>
                <a:latin typeface="Times New Roman" panose="02020603050405020304" pitchFamily="18" charset="0"/>
                <a:cs typeface="Times New Roman" panose="02020603050405020304" pitchFamily="18" charset="0"/>
              </a:rPr>
              <a:t>QUẢN LÝ, SỬ DỤNG NHÀ CHUNG CƯ</a:t>
            </a:r>
            <a:endParaRPr sz="1800" dirty="0">
              <a:solidFill>
                <a:srgbClr val="ED2727"/>
              </a:solidFill>
            </a:endParaRPr>
          </a:p>
        </p:txBody>
      </p:sp>
      <p:sp>
        <p:nvSpPr>
          <p:cNvPr id="11" name="Rectangle 10"/>
          <p:cNvSpPr/>
          <p:nvPr/>
        </p:nvSpPr>
        <p:spPr>
          <a:xfrm>
            <a:off x="402416" y="361314"/>
            <a:ext cx="8477257" cy="677108"/>
          </a:xfrm>
          <a:prstGeom prst="rect">
            <a:avLst/>
          </a:prstGeom>
        </p:spPr>
        <p:txBody>
          <a:bodyPr wrap="square">
            <a:spAutoFit/>
          </a:bodyPr>
          <a:lstStyle/>
          <a:p>
            <a:pPr algn="just"/>
            <a:r>
              <a:rPr lang="en-US" b="1" dirty="0" smtClean="0">
                <a:solidFill>
                  <a:srgbClr val="C00000"/>
                </a:solidFill>
                <a:latin typeface="Times New Roman" panose="02020603050405020304" pitchFamily="18" charset="0"/>
                <a:cs typeface="Times New Roman" panose="02020603050405020304" pitchFamily="18" charset="0"/>
              </a:rPr>
              <a:t>3. ĐƠN VỊ QUẢN LÝ VẬN HÀNH NHÀ CHUNG CƯ </a:t>
            </a:r>
            <a:r>
              <a:rPr lang="en-US" dirty="0" smtClean="0">
                <a:solidFill>
                  <a:srgbClr val="C00000"/>
                </a:solidFill>
                <a:latin typeface="Times New Roman" panose="02020603050405020304" pitchFamily="18" charset="0"/>
                <a:cs typeface="Times New Roman" panose="02020603050405020304" pitchFamily="18" charset="0"/>
              </a:rPr>
              <a:t>(</a:t>
            </a:r>
            <a:r>
              <a:rPr lang="en-US" dirty="0" err="1" smtClean="0">
                <a:solidFill>
                  <a:srgbClr val="C00000"/>
                </a:solidFill>
                <a:latin typeface="Times New Roman" panose="02020603050405020304" pitchFamily="18" charset="0"/>
                <a:cs typeface="Times New Roman" panose="02020603050405020304" pitchFamily="18" charset="0"/>
              </a:rPr>
              <a:t>Điều</a:t>
            </a:r>
            <a:r>
              <a:rPr lang="en-US" dirty="0" smtClean="0">
                <a:solidFill>
                  <a:srgbClr val="C00000"/>
                </a:solidFill>
                <a:latin typeface="Times New Roman" panose="02020603050405020304" pitchFamily="18" charset="0"/>
                <a:cs typeface="Times New Roman" panose="02020603050405020304" pitchFamily="18" charset="0"/>
              </a:rPr>
              <a:t> 149-151)</a:t>
            </a:r>
          </a:p>
          <a:p>
            <a:pPr algn="just"/>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Kế</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thừa</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a:solidFill>
                  <a:schemeClr val="accent6">
                    <a:lumMod val="75000"/>
                  </a:schemeClr>
                </a:solidFill>
                <a:latin typeface="Times New Roman" panose="02020603050405020304" pitchFamily="18" charset="0"/>
                <a:cs typeface="Times New Roman" panose="02020603050405020304" pitchFamily="18" charset="0"/>
              </a:rPr>
              <a:t> ở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2014,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Nghị</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99/2015/NĐ-CP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về</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đơn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vị</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quản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lý</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vận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hành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chung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cư</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giá</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dịch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vụ</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quản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lý</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vận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hành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bổ</a:t>
            </a:r>
            <a:r>
              <a:rPr lang="en-US" sz="1200" dirty="0" smtClean="0">
                <a:solidFill>
                  <a:srgbClr val="7030A0"/>
                </a:solidFill>
                <a:latin typeface="Times New Roman" panose="02020603050405020304" pitchFamily="18" charset="0"/>
                <a:cs typeface="Times New Roman" panose="02020603050405020304" pitchFamily="18" charset="0"/>
              </a:rPr>
              <a:t> sung </a:t>
            </a:r>
            <a:r>
              <a:rPr lang="en-US" sz="1200" dirty="0" err="1" smtClean="0">
                <a:solidFill>
                  <a:srgbClr val="7030A0"/>
                </a:solidFill>
                <a:latin typeface="Times New Roman" panose="02020603050405020304" pitchFamily="18" charset="0"/>
                <a:cs typeface="Times New Roman" panose="02020603050405020304" pitchFamily="18" charset="0"/>
              </a:rPr>
              <a:t>trách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nhiệm</a:t>
            </a:r>
            <a:r>
              <a:rPr lang="en-US" sz="1200" dirty="0" smtClean="0">
                <a:solidFill>
                  <a:srgbClr val="7030A0"/>
                </a:solidFill>
                <a:latin typeface="Times New Roman" panose="02020603050405020304" pitchFamily="18" charset="0"/>
                <a:cs typeface="Times New Roman" panose="02020603050405020304" pitchFamily="18" charset="0"/>
              </a:rPr>
              <a:t> ban </a:t>
            </a:r>
            <a:r>
              <a:rPr lang="en-US" sz="1200" dirty="0" err="1" smtClean="0">
                <a:solidFill>
                  <a:srgbClr val="7030A0"/>
                </a:solidFill>
                <a:latin typeface="Times New Roman" panose="02020603050405020304" pitchFamily="18" charset="0"/>
                <a:cs typeface="Times New Roman" panose="02020603050405020304" pitchFamily="18" charset="0"/>
              </a:rPr>
              <a:t>hành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khung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giá</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dịch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vụ</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quản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lý</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vận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hành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nhà</a:t>
            </a:r>
            <a:r>
              <a:rPr lang="en-US" sz="1200" dirty="0" smtClean="0">
                <a:solidFill>
                  <a:srgbClr val="7030A0"/>
                </a:solidFill>
                <a:latin typeface="Times New Roman" panose="02020603050405020304" pitchFamily="18" charset="0"/>
                <a:cs typeface="Times New Roman" panose="02020603050405020304" pitchFamily="18" charset="0"/>
              </a:rPr>
              <a:t> CC </a:t>
            </a:r>
            <a:r>
              <a:rPr lang="en-US" sz="1200" dirty="0" err="1" smtClean="0">
                <a:solidFill>
                  <a:srgbClr val="7030A0"/>
                </a:solidFill>
                <a:latin typeface="Times New Roman" panose="02020603050405020304" pitchFamily="18" charset="0"/>
                <a:cs typeface="Times New Roman" panose="02020603050405020304" pitchFamily="18" charset="0"/>
              </a:rPr>
              <a:t>của</a:t>
            </a:r>
            <a:r>
              <a:rPr lang="en-US" sz="1200" dirty="0" smtClean="0">
                <a:solidFill>
                  <a:srgbClr val="7030A0"/>
                </a:solidFill>
                <a:latin typeface="Times New Roman" panose="02020603050405020304" pitchFamily="18" charset="0"/>
                <a:cs typeface="Times New Roman" panose="02020603050405020304" pitchFamily="18" charset="0"/>
              </a:rPr>
              <a:t> UBND </a:t>
            </a:r>
            <a:r>
              <a:rPr lang="en-US" sz="1200" dirty="0" err="1" smtClean="0">
                <a:solidFill>
                  <a:srgbClr val="7030A0"/>
                </a:solidFill>
                <a:latin typeface="Times New Roman" panose="02020603050405020304" pitchFamily="18" charset="0"/>
                <a:cs typeface="Times New Roman" panose="02020603050405020304" pitchFamily="18" charset="0"/>
              </a:rPr>
              <a:t>cấp</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tỉnh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để</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áp</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dụng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trên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địa</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bàn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Điều</a:t>
            </a:r>
            <a:r>
              <a:rPr lang="en-US" sz="1200" dirty="0" smtClean="0">
                <a:solidFill>
                  <a:srgbClr val="7030A0"/>
                </a:solidFill>
                <a:latin typeface="Times New Roman" panose="02020603050405020304" pitchFamily="18" charset="0"/>
                <a:cs typeface="Times New Roman" panose="02020603050405020304" pitchFamily="18" charset="0"/>
              </a:rPr>
              <a:t> 151)</a:t>
            </a:r>
            <a:endParaRPr lang="en-US" sz="1200" dirty="0">
              <a:solidFill>
                <a:srgbClr val="7030A0"/>
              </a:solidFill>
              <a:latin typeface="Times New Roman" panose="02020603050405020304" pitchFamily="18" charset="0"/>
              <a:cs typeface="Times New Roman" panose="02020603050405020304" pitchFamily="18" charset="0"/>
            </a:endParaRPr>
          </a:p>
        </p:txBody>
      </p:sp>
      <p:cxnSp>
        <p:nvCxnSpPr>
          <p:cNvPr id="13" name="Elbow Connector 12"/>
          <p:cNvCxnSpPr/>
          <p:nvPr/>
        </p:nvCxnSpPr>
        <p:spPr>
          <a:xfrm>
            <a:off x="711607" y="2646183"/>
            <a:ext cx="874295" cy="281489"/>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585902" y="2604507"/>
            <a:ext cx="7411591" cy="646331"/>
          </a:xfrm>
          <a:prstGeom prst="rect">
            <a:avLst/>
          </a:prstGeom>
        </p:spPr>
        <p:txBody>
          <a:bodyPr wrap="square">
            <a:spAutoFit/>
          </a:bodyPr>
          <a:lstStyle/>
          <a:p>
            <a:pPr algn="just"/>
            <a:r>
              <a:rPr lang="en-US" sz="1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Nghị</a:t>
            </a:r>
            <a:r>
              <a:rPr 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95/2024/NĐ-CP </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1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84 – </a:t>
            </a:r>
            <a:r>
              <a:rPr lang="en-US" sz="1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Diều</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86</a:t>
            </a:r>
            <a:r>
              <a:rPr 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 định cụ thể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sơ</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nghị</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báo</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vị</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đủ</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quản</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lý</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hành</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cư</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đăng</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tải</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vụ</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đủ</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quản</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lý</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hành</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cư</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tin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BXD, SXD</a:t>
            </a:r>
            <a:endPar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402416" y="1304061"/>
            <a:ext cx="8595077" cy="1323439"/>
          </a:xfrm>
          <a:prstGeom prst="rect">
            <a:avLst/>
          </a:prstGeom>
        </p:spPr>
        <p:txBody>
          <a:bodyPr wrap="square">
            <a:spAutoFit/>
          </a:bodyPr>
          <a:lstStyle/>
          <a:p>
            <a:pPr algn="just">
              <a:lnSpc>
                <a:spcPts val="1800"/>
              </a:lnSpc>
              <a:spcBef>
                <a:spcPts val="100"/>
              </a:spcBef>
              <a:spcAft>
                <a:spcPts val="100"/>
              </a:spcAft>
            </a:pPr>
            <a:r>
              <a:rPr lang="en-US" sz="1200" dirty="0" smtClean="0">
                <a:solidFill>
                  <a:srgbClr val="FF0000"/>
                </a:solidFill>
                <a:latin typeface="Times New Roman" panose="02020603050405020304" pitchFamily="18" charset="0"/>
                <a:cs typeface="Times New Roman" panose="02020603050405020304" pitchFamily="18" charset="0"/>
              </a:rPr>
              <a:t>1</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a:solidFill>
                  <a:schemeClr val="accent6">
                    <a:lumMod val="75000"/>
                  </a:schemeClr>
                </a:solidFill>
                <a:latin typeface="Times New Roman" panose="02020603050405020304" pitchFamily="18" charset="0"/>
                <a:cs typeface="Times New Roman" panose="02020603050405020304" pitchFamily="18" charset="0"/>
              </a:rPr>
              <a:t>Là đơn vị sự nghiệp công lập hoặc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DN</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HTX</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a:solidFill>
                  <a:schemeClr val="accent6">
                    <a:lumMod val="75000"/>
                  </a:schemeClr>
                </a:solidFill>
                <a:latin typeface="Times New Roman" panose="02020603050405020304" pitchFamily="18" charset="0"/>
                <a:cs typeface="Times New Roman" panose="02020603050405020304" pitchFamily="18" charset="0"/>
              </a:rPr>
              <a:t>liên hiệp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HTX</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a:solidFill>
                  <a:schemeClr val="accent6">
                    <a:lumMod val="75000"/>
                  </a:schemeClr>
                </a:solidFill>
                <a:latin typeface="Times New Roman" panose="02020603050405020304" pitchFamily="18" charset="0"/>
                <a:cs typeface="Times New Roman" panose="02020603050405020304" pitchFamily="18" charset="0"/>
              </a:rPr>
              <a:t>có chức năng quản lý vận hành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NCC</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 </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800"/>
              </a:lnSpc>
              <a:spcBef>
                <a:spcPts val="100"/>
              </a:spcBef>
              <a:spcAft>
                <a:spcPts val="100"/>
              </a:spcAft>
            </a:pPr>
            <a:r>
              <a:rPr lang="en-US" sz="1200" dirty="0" smtClean="0">
                <a:solidFill>
                  <a:srgbClr val="FF0000"/>
                </a:solidFill>
                <a:latin typeface="Times New Roman" panose="02020603050405020304" pitchFamily="18" charset="0"/>
                <a:cs typeface="Times New Roman" panose="02020603050405020304" pitchFamily="18" charset="0"/>
              </a:rPr>
              <a:t>2</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Phải </a:t>
            </a:r>
            <a:r>
              <a:rPr lang="vi-VN" sz="1200" dirty="0">
                <a:solidFill>
                  <a:schemeClr val="accent6">
                    <a:lumMod val="75000"/>
                  </a:schemeClr>
                </a:solidFill>
                <a:latin typeface="Times New Roman" panose="02020603050405020304" pitchFamily="18" charset="0"/>
                <a:cs typeface="Times New Roman" panose="02020603050405020304" pitchFamily="18" charset="0"/>
              </a:rPr>
              <a:t>có các phòng, ban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kỹ </a:t>
            </a:r>
            <a:r>
              <a:rPr lang="vi-VN" sz="1200" dirty="0">
                <a:solidFill>
                  <a:schemeClr val="accent6">
                    <a:lumMod val="75000"/>
                  </a:schemeClr>
                </a:solidFill>
                <a:latin typeface="Times New Roman" panose="02020603050405020304" pitchFamily="18" charset="0"/>
                <a:cs typeface="Times New Roman" panose="02020603050405020304" pitchFamily="18" charset="0"/>
              </a:rPr>
              <a:t>thuật, chăm sóc khách hàng, bảo vệ an ninh,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PCCC</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a:solidFill>
                  <a:schemeClr val="accent6">
                    <a:lumMod val="75000"/>
                  </a:schemeClr>
                </a:solidFill>
                <a:latin typeface="Times New Roman" panose="02020603050405020304" pitchFamily="18" charset="0"/>
                <a:cs typeface="Times New Roman" panose="02020603050405020304" pitchFamily="18" charset="0"/>
              </a:rPr>
              <a:t>vệ sinh, môi trường và bộ phận khác có liên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quan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800"/>
              </a:lnSpc>
              <a:spcBef>
                <a:spcPts val="100"/>
              </a:spcBef>
              <a:spcAft>
                <a:spcPts val="100"/>
              </a:spcAft>
            </a:pPr>
            <a:r>
              <a:rPr lang="en-US" sz="1200" dirty="0" smtClean="0">
                <a:solidFill>
                  <a:srgbClr val="FF0000"/>
                </a:solidFill>
                <a:latin typeface="Times New Roman" panose="02020603050405020304" pitchFamily="18" charset="0"/>
                <a:cs typeface="Times New Roman" panose="02020603050405020304" pitchFamily="18" charset="0"/>
              </a:rPr>
              <a:t>3</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Người </a:t>
            </a:r>
            <a:r>
              <a:rPr lang="vi-VN" sz="1200" dirty="0">
                <a:solidFill>
                  <a:schemeClr val="accent6">
                    <a:lumMod val="75000"/>
                  </a:schemeClr>
                </a:solidFill>
                <a:latin typeface="Times New Roman" panose="02020603050405020304" pitchFamily="18" charset="0"/>
                <a:cs typeface="Times New Roman" panose="02020603050405020304" pitchFamily="18" charset="0"/>
              </a:rPr>
              <a:t>quản lý, nhân viên trực tiếp tham gia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QLVH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phải </a:t>
            </a:r>
            <a:r>
              <a:rPr lang="vi-VN" sz="1200" dirty="0">
                <a:solidFill>
                  <a:schemeClr val="accent6">
                    <a:lumMod val="75000"/>
                  </a:schemeClr>
                </a:solidFill>
                <a:latin typeface="Times New Roman" panose="02020603050405020304" pitchFamily="18" charset="0"/>
                <a:cs typeface="Times New Roman" panose="02020603050405020304" pitchFamily="18" charset="0"/>
              </a:rPr>
              <a:t>có trình độ chuyên môn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về</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xây </a:t>
            </a:r>
            <a:r>
              <a:rPr lang="vi-VN" sz="1200" dirty="0">
                <a:solidFill>
                  <a:schemeClr val="accent6">
                    <a:lumMod val="75000"/>
                  </a:schemeClr>
                </a:solidFill>
                <a:latin typeface="Times New Roman" panose="02020603050405020304" pitchFamily="18" charset="0"/>
                <a:cs typeface="Times New Roman" panose="02020603050405020304" pitchFamily="18" charset="0"/>
              </a:rPr>
              <a:t>dựng, kỹ thuật điện, nước,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PCCC</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a:solidFill>
                  <a:schemeClr val="accent6">
                    <a:lumMod val="75000"/>
                  </a:schemeClr>
                </a:solidFill>
                <a:latin typeface="Times New Roman" panose="02020603050405020304" pitchFamily="18" charset="0"/>
                <a:cs typeface="Times New Roman" panose="02020603050405020304" pitchFamily="18" charset="0"/>
              </a:rPr>
              <a:t>vận hành trang thiết bị gắn với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NCC)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và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GCN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hoàn </a:t>
            </a:r>
            <a:r>
              <a:rPr lang="vi-VN" sz="1200" dirty="0">
                <a:solidFill>
                  <a:schemeClr val="accent6">
                    <a:lumMod val="75000"/>
                  </a:schemeClr>
                </a:solidFill>
                <a:latin typeface="Times New Roman" panose="02020603050405020304" pitchFamily="18" charset="0"/>
                <a:cs typeface="Times New Roman" panose="02020603050405020304" pitchFamily="18" charset="0"/>
              </a:rPr>
              <a:t>thành khóa đào tạo, bồi dưỡng kiến thức chuyên môn, nghiệp vụ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QLVH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nhà </a:t>
            </a:r>
            <a:r>
              <a:rPr lang="vi-VN" sz="1200" dirty="0">
                <a:solidFill>
                  <a:schemeClr val="accent6">
                    <a:lumMod val="75000"/>
                  </a:schemeClr>
                </a:solidFill>
                <a:latin typeface="Times New Roman" panose="02020603050405020304" pitchFamily="18" charset="0"/>
                <a:cs typeface="Times New Roman" panose="02020603050405020304" pitchFamily="18" charset="0"/>
              </a:rPr>
              <a:t>chung cư.</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800"/>
              </a:lnSpc>
              <a:spcBef>
                <a:spcPts val="100"/>
              </a:spcBef>
              <a:spcAft>
                <a:spcPts val="100"/>
              </a:spcAft>
            </a:pPr>
            <a:r>
              <a:rPr lang="en-US" sz="1200" dirty="0" smtClean="0">
                <a:solidFill>
                  <a:srgbClr val="FF0000"/>
                </a:solidFill>
                <a:latin typeface="Times New Roman" panose="02020603050405020304" pitchFamily="18" charset="0"/>
                <a:cs typeface="Times New Roman" panose="02020603050405020304" pitchFamily="18" charset="0"/>
              </a:rPr>
              <a:t>4</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C</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ó </a:t>
            </a:r>
            <a:r>
              <a:rPr lang="vi-VN" sz="1200" dirty="0">
                <a:solidFill>
                  <a:schemeClr val="accent6">
                    <a:lumMod val="75000"/>
                  </a:schemeClr>
                </a:solidFill>
                <a:latin typeface="Times New Roman" panose="02020603050405020304" pitchFamily="18" charset="0"/>
                <a:cs typeface="Times New Roman" panose="02020603050405020304" pitchFamily="18" charset="0"/>
              </a:rPr>
              <a:t>văn bản thông báo đơn vị đủ điều kiện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QLVH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nhà </a:t>
            </a:r>
            <a:r>
              <a:rPr lang="vi-VN" sz="1200" dirty="0">
                <a:solidFill>
                  <a:schemeClr val="accent6">
                    <a:lumMod val="75000"/>
                  </a:schemeClr>
                </a:solidFill>
                <a:latin typeface="Times New Roman" panose="02020603050405020304" pitchFamily="18" charset="0"/>
                <a:cs typeface="Times New Roman" panose="02020603050405020304" pitchFamily="18" charset="0"/>
              </a:rPr>
              <a:t>chung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cư. </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402416" y="1054059"/>
            <a:ext cx="3483646" cy="307585"/>
          </a:xfrm>
          <a:prstGeom prst="rect">
            <a:avLst/>
          </a:prstGeom>
        </p:spPr>
        <p:txBody>
          <a:bodyPr wrap="none">
            <a:spAutoFit/>
          </a:bodyPr>
          <a:lstStyle/>
          <a:p>
            <a:pPr algn="just">
              <a:lnSpc>
                <a:spcPts val="1800"/>
              </a:lnSpc>
              <a:spcBef>
                <a:spcPts val="600"/>
              </a:spcBef>
              <a:spcAft>
                <a:spcPts val="600"/>
              </a:spcAft>
            </a:pPr>
            <a:r>
              <a:rPr lang="en-US" b="1" dirty="0" smtClean="0">
                <a:solidFill>
                  <a:schemeClr val="accent6">
                    <a:lumMod val="75000"/>
                  </a:schemeClr>
                </a:solidFill>
                <a:latin typeface="Times New Roman" panose="02020603050405020304" pitchFamily="18" charset="0"/>
                <a:cs typeface="Times New Roman" panose="02020603050405020304" pitchFamily="18" charset="0"/>
              </a:rPr>
              <a:t>3.1. </a:t>
            </a:r>
            <a:r>
              <a:rPr lang="vi-VN" b="1" dirty="0" smtClean="0">
                <a:solidFill>
                  <a:schemeClr val="accent6">
                    <a:lumMod val="75000"/>
                  </a:schemeClr>
                </a:solidFill>
                <a:latin typeface="Times New Roman" panose="02020603050405020304" pitchFamily="18" charset="0"/>
                <a:cs typeface="Times New Roman" panose="02020603050405020304" pitchFamily="18" charset="0"/>
              </a:rPr>
              <a:t>Điều </a:t>
            </a:r>
            <a:r>
              <a:rPr lang="vi-VN" b="1" dirty="0">
                <a:solidFill>
                  <a:schemeClr val="accent6">
                    <a:lumMod val="75000"/>
                  </a:schemeClr>
                </a:solidFill>
                <a:latin typeface="Times New Roman" panose="02020603050405020304" pitchFamily="18" charset="0"/>
                <a:cs typeface="Times New Roman" panose="02020603050405020304" pitchFamily="18" charset="0"/>
              </a:rPr>
              <a:t>kiện của đơn vị </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QLVH </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err="1">
                <a:solidFill>
                  <a:schemeClr val="accent6">
                    <a:lumMod val="75000"/>
                  </a:schemeClr>
                </a:solidFill>
                <a:latin typeface="Times New Roman" panose="02020603050405020304" pitchFamily="18" charset="0"/>
                <a:cs typeface="Times New Roman" panose="02020603050405020304" pitchFamily="18" charset="0"/>
              </a:rPr>
              <a:t>Đ</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150)</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8" name="Rectangle 7"/>
          <p:cNvSpPr/>
          <p:nvPr/>
        </p:nvSpPr>
        <p:spPr>
          <a:xfrm>
            <a:off x="472786" y="3227323"/>
            <a:ext cx="3865161" cy="307585"/>
          </a:xfrm>
          <a:prstGeom prst="rect">
            <a:avLst/>
          </a:prstGeom>
        </p:spPr>
        <p:txBody>
          <a:bodyPr wrap="none">
            <a:spAutoFit/>
          </a:bodyPr>
          <a:lstStyle/>
          <a:p>
            <a:pPr algn="just">
              <a:lnSpc>
                <a:spcPts val="1800"/>
              </a:lnSpc>
              <a:spcBef>
                <a:spcPts val="600"/>
              </a:spcBef>
              <a:spcAft>
                <a:spcPts val="600"/>
              </a:spcAft>
            </a:pPr>
            <a:r>
              <a:rPr lang="en-US" b="1" dirty="0" smtClean="0">
                <a:solidFill>
                  <a:schemeClr val="accent6">
                    <a:lumMod val="75000"/>
                  </a:schemeClr>
                </a:solidFill>
                <a:latin typeface="Times New Roman" panose="02020603050405020304" pitchFamily="18" charset="0"/>
                <a:cs typeface="Times New Roman" panose="02020603050405020304" pitchFamily="18" charset="0"/>
              </a:rPr>
              <a:t>3.2.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Giá</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dịch</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vụ</a:t>
            </a:r>
            <a:r>
              <a:rPr lang="vi-VN"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QLVH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chung</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cư</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151)</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472785" y="3527495"/>
            <a:ext cx="8524707" cy="746358"/>
          </a:xfrm>
          <a:prstGeom prst="rect">
            <a:avLst/>
          </a:prstGeom>
        </p:spPr>
        <p:txBody>
          <a:bodyPr wrap="square">
            <a:spAutoFit/>
          </a:bodyPr>
          <a:lstStyle/>
          <a:p>
            <a:pPr algn="just">
              <a:lnSpc>
                <a:spcPts val="1700"/>
              </a:lnSpc>
              <a:spcBef>
                <a:spcPts val="600"/>
              </a:spcBef>
              <a:spcAft>
                <a:spcPts val="600"/>
              </a:spcAft>
            </a:pPr>
            <a:r>
              <a:rPr lang="en-US" sz="1200" dirty="0" smtClean="0">
                <a:solidFill>
                  <a:srgbClr val="FF0000"/>
                </a:solidFill>
                <a:latin typeface="Times New Roman" panose="02020603050405020304" pitchFamily="18" charset="0"/>
                <a:cs typeface="Times New Roman" panose="02020603050405020304" pitchFamily="18" charset="0"/>
              </a:rPr>
              <a:t>1.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Giá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DV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không </a:t>
            </a:r>
            <a:r>
              <a:rPr lang="vi-VN" sz="1200" dirty="0">
                <a:solidFill>
                  <a:schemeClr val="accent6">
                    <a:lumMod val="75000"/>
                  </a:schemeClr>
                </a:solidFill>
                <a:latin typeface="Times New Roman" panose="02020603050405020304" pitchFamily="18" charset="0"/>
                <a:cs typeface="Times New Roman" panose="02020603050405020304" pitchFamily="18" charset="0"/>
              </a:rPr>
              <a:t>bao gồm kinh phí mua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BH</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1200" dirty="0">
                <a:solidFill>
                  <a:schemeClr val="accent6">
                    <a:lumMod val="75000"/>
                  </a:schemeClr>
                </a:solidFill>
                <a:latin typeface="Times New Roman" panose="02020603050405020304" pitchFamily="18" charset="0"/>
                <a:cs typeface="Times New Roman" panose="02020603050405020304" pitchFamily="18" charset="0"/>
              </a:rPr>
              <a:t>cháy, nổ, kinh phí bảo trì, chi phí trông giữ xe, chi phí sử dụng nhiên liệu, năng lượng, nước sinh hoạt, dịch vụ truyền hình, thông tin liên lạc, thù lao cho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BQT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và </a:t>
            </a:r>
            <a:r>
              <a:rPr lang="vi-VN" sz="1200" dirty="0">
                <a:solidFill>
                  <a:schemeClr val="accent6">
                    <a:lumMod val="75000"/>
                  </a:schemeClr>
                </a:solidFill>
                <a:latin typeface="Times New Roman" panose="02020603050405020304" pitchFamily="18" charset="0"/>
                <a:cs typeface="Times New Roman" panose="02020603050405020304" pitchFamily="18" charset="0"/>
              </a:rPr>
              <a:t>chi phí dịch vụ khác phục vụ cho việc sử dụng riêng của chủ sở hữu, người sử dụng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NCC</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Giá</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DV QLVH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được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tính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trên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mỗi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m</a:t>
            </a:r>
            <a:r>
              <a:rPr lang="en-US" sz="1200" baseline="30000" dirty="0" smtClean="0">
                <a:solidFill>
                  <a:schemeClr val="accent6">
                    <a:lumMod val="75000"/>
                  </a:schemeClr>
                </a:solidFill>
                <a:latin typeface="Times New Roman" panose="02020603050405020304" pitchFamily="18" charset="0"/>
                <a:cs typeface="Times New Roman" panose="02020603050405020304" pitchFamily="18" charset="0"/>
              </a:rPr>
              <a:t>2</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diện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tích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sử</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dụng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căn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hộ</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hoặc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phần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diện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tích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khác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trong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NCC</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0" name="Rectangle 9"/>
          <p:cNvSpPr/>
          <p:nvPr/>
        </p:nvSpPr>
        <p:spPr>
          <a:xfrm>
            <a:off x="472784" y="4243254"/>
            <a:ext cx="8524707" cy="900246"/>
          </a:xfrm>
          <a:prstGeom prst="rect">
            <a:avLst/>
          </a:prstGeom>
        </p:spPr>
        <p:txBody>
          <a:bodyPr wrap="square">
            <a:spAutoFit/>
          </a:bodyPr>
          <a:lstStyle/>
          <a:p>
            <a:pPr algn="just">
              <a:lnSpc>
                <a:spcPts val="1700"/>
              </a:lnSpc>
              <a:spcBef>
                <a:spcPts val="600"/>
              </a:spcBef>
              <a:spcAft>
                <a:spcPts val="600"/>
              </a:spcAft>
            </a:pPr>
            <a:r>
              <a:rPr lang="en-US" sz="1200" dirty="0" smtClean="0">
                <a:solidFill>
                  <a:srgbClr val="FF0000"/>
                </a:solidFill>
                <a:latin typeface="Times New Roman" panose="02020603050405020304" pitchFamily="18" charset="0"/>
                <a:cs typeface="Times New Roman" panose="02020603050405020304" pitchFamily="18" charset="0"/>
              </a:rPr>
              <a:t>2.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T/h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chưa</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tổ</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chức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Hội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nghị</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NCC: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Giá</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DV QLVH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theo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thỏa</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thuận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trong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HĐ; </a:t>
            </a:r>
            <a:r>
              <a:rPr lang="en-US" sz="1200" dirty="0">
                <a:solidFill>
                  <a:schemeClr val="accent6">
                    <a:lumMod val="75000"/>
                  </a:schemeClr>
                </a:solidFill>
                <a:latin typeface="Times New Roman" panose="02020603050405020304" pitchFamily="18" charset="0"/>
                <a:cs typeface="Times New Roman" panose="02020603050405020304" pitchFamily="18" charset="0"/>
              </a:rPr>
              <a:t>T/h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đã</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tổ</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chức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Hội</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nghị</a:t>
            </a:r>
            <a:r>
              <a:rPr lang="en-US" sz="1200" dirty="0">
                <a:solidFill>
                  <a:schemeClr val="accent6">
                    <a:lumMod val="75000"/>
                  </a:schemeClr>
                </a:solidFill>
                <a:latin typeface="Times New Roman" panose="02020603050405020304" pitchFamily="18" charset="0"/>
                <a:cs typeface="Times New Roman" panose="02020603050405020304" pitchFamily="18" charset="0"/>
              </a:rPr>
              <a:t> NCC: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Giá</a:t>
            </a:r>
            <a:r>
              <a:rPr lang="en-US" sz="1200" dirty="0">
                <a:solidFill>
                  <a:schemeClr val="accent6">
                    <a:lumMod val="75000"/>
                  </a:schemeClr>
                </a:solidFill>
                <a:latin typeface="Times New Roman" panose="02020603050405020304" pitchFamily="18" charset="0"/>
                <a:cs typeface="Times New Roman" panose="02020603050405020304" pitchFamily="18" charset="0"/>
              </a:rPr>
              <a:t> DV QLVH do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đơn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vj</a:t>
            </a:r>
            <a:r>
              <a:rPr lang="en-US" sz="1200" dirty="0">
                <a:solidFill>
                  <a:schemeClr val="accent6">
                    <a:lumMod val="75000"/>
                  </a:schemeClr>
                </a:solidFill>
                <a:latin typeface="Times New Roman" panose="02020603050405020304" pitchFamily="18" charset="0"/>
                <a:cs typeface="Times New Roman" panose="02020603050405020304" pitchFamily="18" charset="0"/>
              </a:rPr>
              <a:t> QLVH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và</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Hội</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nghị</a:t>
            </a:r>
            <a:r>
              <a:rPr lang="en-US" sz="1200" dirty="0">
                <a:solidFill>
                  <a:schemeClr val="accent6">
                    <a:lumMod val="75000"/>
                  </a:schemeClr>
                </a:solidFill>
                <a:latin typeface="Times New Roman" panose="02020603050405020304" pitchFamily="18" charset="0"/>
                <a:cs typeface="Times New Roman" panose="02020603050405020304" pitchFamily="18" charset="0"/>
              </a:rPr>
              <a:t> NCC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thỏa</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thuận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thống</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nhất</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quyết</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định</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lnSpc>
                <a:spcPts val="1700"/>
              </a:lnSpc>
              <a:spcBef>
                <a:spcPts val="600"/>
              </a:spcBef>
              <a:spcAft>
                <a:spcPts val="600"/>
              </a:spcAft>
            </a:pP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72784" y="4711421"/>
            <a:ext cx="8671216" cy="310341"/>
          </a:xfrm>
          <a:prstGeom prst="rect">
            <a:avLst/>
          </a:prstGeom>
        </p:spPr>
        <p:txBody>
          <a:bodyPr wrap="square">
            <a:spAutoFit/>
          </a:bodyPr>
          <a:lstStyle/>
          <a:p>
            <a:pPr algn="just">
              <a:lnSpc>
                <a:spcPts val="1700"/>
              </a:lnSpc>
              <a:spcBef>
                <a:spcPts val="600"/>
              </a:spcBef>
              <a:spcAft>
                <a:spcPts val="600"/>
              </a:spcAft>
            </a:pPr>
            <a:r>
              <a:rPr lang="en-US" sz="1200" dirty="0" smtClean="0">
                <a:solidFill>
                  <a:srgbClr val="FF0000"/>
                </a:solidFill>
                <a:latin typeface="Times New Roman" panose="02020603050405020304" pitchFamily="18" charset="0"/>
                <a:cs typeface="Times New Roman" panose="02020603050405020304" pitchFamily="18" charset="0"/>
              </a:rPr>
              <a:t>3.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UBND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tỉnh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ban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hành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khung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giá</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DV QLVH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để</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(1)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kinh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phí</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QLVH NCC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thuộc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TS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công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(2)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Làm</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cơ</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sở</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tham</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khảo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khi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có</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tranh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chấp</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15982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89692" y="12031"/>
            <a:ext cx="9459866"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09</a:t>
            </a:r>
            <a:r>
              <a:rPr lang="en-US" sz="1800" dirty="0" smtClean="0">
                <a:solidFill>
                  <a:srgbClr val="ED2727"/>
                </a:solidFill>
                <a:latin typeface="Times New Roman" panose="02020603050405020304" pitchFamily="18" charset="0"/>
                <a:cs typeface="Times New Roman" panose="02020603050405020304" pitchFamily="18" charset="0"/>
              </a:rPr>
              <a:t>. </a:t>
            </a:r>
            <a:r>
              <a:rPr lang="en" sz="1800" dirty="0" smtClean="0">
                <a:solidFill>
                  <a:srgbClr val="ED2727"/>
                </a:solidFill>
                <a:latin typeface="Times New Roman" panose="02020603050405020304" pitchFamily="18" charset="0"/>
                <a:cs typeface="Times New Roman" panose="02020603050405020304" pitchFamily="18" charset="0"/>
              </a:rPr>
              <a:t>QUẢN LÝ, SỬ DỤNG NHÀ CHUNG CƯ</a:t>
            </a:r>
            <a:endParaRPr sz="1800" dirty="0">
              <a:solidFill>
                <a:srgbClr val="ED2727"/>
              </a:solidFill>
            </a:endParaRPr>
          </a:p>
        </p:txBody>
      </p:sp>
      <p:sp>
        <p:nvSpPr>
          <p:cNvPr id="6" name="Rectangle 5"/>
          <p:cNvSpPr/>
          <p:nvPr/>
        </p:nvSpPr>
        <p:spPr>
          <a:xfrm>
            <a:off x="348208" y="448338"/>
            <a:ext cx="8494802" cy="738664"/>
          </a:xfrm>
          <a:prstGeom prst="rect">
            <a:avLst/>
          </a:prstGeom>
        </p:spPr>
        <p:txBody>
          <a:bodyPr wrap="square">
            <a:spAutoFit/>
          </a:bodyPr>
          <a:lstStyle/>
          <a:p>
            <a:pPr algn="just"/>
            <a:r>
              <a:rPr lang="en-US" b="1" dirty="0" smtClean="0">
                <a:solidFill>
                  <a:srgbClr val="C00000"/>
                </a:solidFill>
                <a:latin typeface="Times New Roman" panose="02020603050405020304" pitchFamily="18" charset="0"/>
                <a:cs typeface="Times New Roman" panose="02020603050405020304" pitchFamily="18" charset="0"/>
              </a:rPr>
              <a:t>4. QUẢN LÝ, SỬ DỤNG KINH PHÍ BẢO TRÌ </a:t>
            </a:r>
            <a:r>
              <a:rPr lang="en-US" dirty="0" smtClean="0">
                <a:solidFill>
                  <a:srgbClr val="C00000"/>
                </a:solidFill>
                <a:latin typeface="Times New Roman" panose="02020603050405020304" pitchFamily="18" charset="0"/>
                <a:cs typeface="Times New Roman" panose="02020603050405020304" pitchFamily="18" charset="0"/>
              </a:rPr>
              <a:t>(</a:t>
            </a:r>
            <a:r>
              <a:rPr lang="en-US" dirty="0" err="1" smtClean="0">
                <a:solidFill>
                  <a:srgbClr val="C00000"/>
                </a:solidFill>
                <a:latin typeface="Times New Roman" panose="02020603050405020304" pitchFamily="18" charset="0"/>
                <a:cs typeface="Times New Roman" panose="02020603050405020304" pitchFamily="18" charset="0"/>
              </a:rPr>
              <a:t>Điều</a:t>
            </a:r>
            <a:r>
              <a:rPr lang="en-US" dirty="0" smtClean="0">
                <a:solidFill>
                  <a:srgbClr val="C00000"/>
                </a:solidFill>
                <a:latin typeface="Times New Roman" panose="02020603050405020304" pitchFamily="18" charset="0"/>
                <a:cs typeface="Times New Roman" panose="02020603050405020304" pitchFamily="18" charset="0"/>
              </a:rPr>
              <a:t> 152 -155)</a:t>
            </a:r>
            <a:r>
              <a:rPr lang="en-US" b="1" dirty="0" smtClean="0">
                <a:solidFill>
                  <a:srgbClr val="C00000"/>
                </a:solidFill>
                <a:latin typeface="Times New Roman" panose="02020603050405020304" pitchFamily="18" charset="0"/>
                <a:cs typeface="Times New Roman" panose="02020603050405020304" pitchFamily="18" charset="0"/>
              </a:rPr>
              <a:t> </a:t>
            </a:r>
          </a:p>
          <a:p>
            <a:pPr algn="just"/>
            <a:r>
              <a:rPr lang="en-US" dirty="0" err="1" smtClean="0">
                <a:solidFill>
                  <a:srgbClr val="0070C0"/>
                </a:solidFill>
                <a:latin typeface="Times New Roman" panose="02020603050405020304" pitchFamily="18" charset="0"/>
                <a:cs typeface="Times New Roman" panose="02020603050405020304" pitchFamily="18" charset="0"/>
              </a:rPr>
              <a:t>Kế</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thừa</a:t>
            </a:r>
            <a:r>
              <a:rPr lang="en-US" dirty="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Luật</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Nhà</a:t>
            </a:r>
            <a:r>
              <a:rPr lang="en-US" dirty="0">
                <a:solidFill>
                  <a:srgbClr val="0070C0"/>
                </a:solidFill>
                <a:latin typeface="Times New Roman" panose="02020603050405020304" pitchFamily="18" charset="0"/>
                <a:cs typeface="Times New Roman" panose="02020603050405020304" pitchFamily="18" charset="0"/>
              </a:rPr>
              <a:t> ở </a:t>
            </a:r>
            <a:r>
              <a:rPr lang="en-US" dirty="0" smtClean="0">
                <a:solidFill>
                  <a:srgbClr val="0070C0"/>
                </a:solidFill>
                <a:latin typeface="Times New Roman" panose="02020603050405020304" pitchFamily="18" charset="0"/>
                <a:cs typeface="Times New Roman" panose="02020603050405020304" pitchFamily="18" charset="0"/>
              </a:rPr>
              <a:t>2014 </a:t>
            </a:r>
            <a:r>
              <a:rPr lang="en-US" dirty="0" err="1" smtClean="0">
                <a:solidFill>
                  <a:srgbClr val="0070C0"/>
                </a:solidFill>
                <a:latin typeface="Times New Roman" panose="02020603050405020304" pitchFamily="18" charset="0"/>
                <a:cs typeface="Times New Roman" panose="02020603050405020304" pitchFamily="18" charset="0"/>
              </a:rPr>
              <a:t>về</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việc</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nộp</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kinh</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phí</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bảo</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trì</a:t>
            </a:r>
            <a:r>
              <a:rPr lang="en-US" dirty="0" smtClean="0">
                <a:solidFill>
                  <a:srgbClr val="0070C0"/>
                </a:solidFill>
                <a:latin typeface="Times New Roman" panose="02020603050405020304" pitchFamily="18" charset="0"/>
                <a:cs typeface="Times New Roman" panose="02020603050405020304" pitchFamily="18" charset="0"/>
              </a:rPr>
              <a:t> 2% </a:t>
            </a:r>
            <a:r>
              <a:rPr lang="en-US" dirty="0" err="1" smtClean="0">
                <a:solidFill>
                  <a:srgbClr val="0070C0"/>
                </a:solidFill>
                <a:latin typeface="Times New Roman" panose="02020603050405020304" pitchFamily="18" charset="0"/>
                <a:cs typeface="Times New Roman" panose="02020603050405020304" pitchFamily="18" charset="0"/>
              </a:rPr>
              <a:t>giá</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trị</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căn</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hộ</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phần</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diện</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tích</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giữ</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lại</a:t>
            </a:r>
            <a:r>
              <a:rPr lang="en-US" dirty="0" smtClean="0">
                <a:solidFill>
                  <a:srgbClr val="0070C0"/>
                </a:solidFill>
                <a:latin typeface="Times New Roman" panose="02020603050405020304" pitchFamily="18" charset="0"/>
                <a:cs typeface="Times New Roman" panose="02020603050405020304" pitchFamily="18" charset="0"/>
              </a:rPr>
              <a:t> (2% </a:t>
            </a:r>
            <a:r>
              <a:rPr lang="en-US" dirty="0" err="1" smtClean="0">
                <a:solidFill>
                  <a:srgbClr val="0070C0"/>
                </a:solidFill>
                <a:latin typeface="Times New Roman" panose="02020603050405020304" pitchFamily="18" charset="0"/>
                <a:cs typeface="Times New Roman" panose="02020603050405020304" pitchFamily="18" charset="0"/>
              </a:rPr>
              <a:t>này</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không</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tính</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vào</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giá</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bán</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thuê</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mua</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chỉnh</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lý</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bổ</a:t>
            </a:r>
            <a:r>
              <a:rPr lang="en-US" dirty="0" smtClean="0">
                <a:solidFill>
                  <a:srgbClr val="0070C0"/>
                </a:solidFill>
                <a:latin typeface="Times New Roman" panose="02020603050405020304" pitchFamily="18" charset="0"/>
                <a:cs typeface="Times New Roman" panose="02020603050405020304" pitchFamily="18" charset="0"/>
              </a:rPr>
              <a:t> sung </a:t>
            </a:r>
            <a:r>
              <a:rPr lang="en-US" dirty="0" err="1" smtClean="0">
                <a:solidFill>
                  <a:srgbClr val="0070C0"/>
                </a:solidFill>
                <a:latin typeface="Times New Roman" panose="02020603050405020304" pitchFamily="18" charset="0"/>
                <a:cs typeface="Times New Roman" panose="02020603050405020304" pitchFamily="18" charset="0"/>
              </a:rPr>
              <a:t>một</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số</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quy</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định</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như</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sau</a:t>
            </a:r>
            <a:r>
              <a:rPr lang="en-US" dirty="0" smtClean="0">
                <a:solidFill>
                  <a:srgbClr val="0070C0"/>
                </a:solidFill>
                <a:latin typeface="Times New Roman" panose="02020603050405020304" pitchFamily="18" charset="0"/>
                <a:cs typeface="Times New Roman" panose="02020603050405020304" pitchFamily="18" charset="0"/>
              </a:rPr>
              <a:t>:</a:t>
            </a:r>
          </a:p>
        </p:txBody>
      </p:sp>
      <p:sp>
        <p:nvSpPr>
          <p:cNvPr id="3" name="Rectangle 2"/>
          <p:cNvSpPr/>
          <p:nvPr/>
        </p:nvSpPr>
        <p:spPr>
          <a:xfrm>
            <a:off x="348208" y="1135825"/>
            <a:ext cx="8494803" cy="954107"/>
          </a:xfrm>
          <a:prstGeom prst="rect">
            <a:avLst/>
          </a:prstGeom>
        </p:spPr>
        <p:txBody>
          <a:bodyPr wrap="square">
            <a:spAutoFit/>
          </a:bodyPr>
          <a:lstStyle/>
          <a:p>
            <a:pPr algn="just"/>
            <a:r>
              <a:rPr lang="en-US" b="1" dirty="0" smtClean="0">
                <a:solidFill>
                  <a:srgbClr val="FF0000"/>
                </a:solidFill>
                <a:latin typeface="Times New Roman" panose="02020603050405020304" pitchFamily="18" charset="0"/>
                <a:cs typeface="Times New Roman" panose="02020603050405020304" pitchFamily="18" charset="0"/>
              </a:rPr>
              <a:t>4.1</a:t>
            </a:r>
            <a:r>
              <a:rPr lang="en-US" b="1" dirty="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Quản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lý</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kinh</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phí</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bảo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trì</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phần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sở</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hữu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chung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cư</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nhà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chung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cư</a:t>
            </a:r>
            <a:r>
              <a:rPr lang="en-US" b="1" dirty="0">
                <a:solidFill>
                  <a:srgbClr val="0070C0"/>
                </a:solidFill>
                <a:latin typeface="Times New Roman" panose="02020603050405020304" pitchFamily="18" charset="0"/>
                <a:cs typeface="Times New Roman" panose="02020603050405020304" pitchFamily="18" charset="0"/>
              </a:rPr>
              <a:t> </a:t>
            </a:r>
            <a:r>
              <a:rPr lang="en-US" dirty="0">
                <a:solidFill>
                  <a:srgbClr val="0070C0"/>
                </a:solidFill>
                <a:latin typeface="Times New Roman" panose="02020603050405020304" pitchFamily="18" charset="0"/>
                <a:cs typeface="Times New Roman" panose="02020603050405020304" pitchFamily="18" charset="0"/>
              </a:rPr>
              <a:t>(</a:t>
            </a:r>
            <a:r>
              <a:rPr lang="en-US" dirty="0" err="1">
                <a:solidFill>
                  <a:srgbClr val="0070C0"/>
                </a:solidFill>
                <a:latin typeface="Times New Roman" panose="02020603050405020304" pitchFamily="18" charset="0"/>
                <a:cs typeface="Times New Roman" panose="02020603050405020304" pitchFamily="18" charset="0"/>
              </a:rPr>
              <a:t>Điều</a:t>
            </a:r>
            <a:r>
              <a:rPr lang="en-US" dirty="0">
                <a:solidFill>
                  <a:srgbClr val="0070C0"/>
                </a:solidFill>
                <a:latin typeface="Times New Roman" panose="02020603050405020304" pitchFamily="18" charset="0"/>
                <a:cs typeface="Times New Roman" panose="02020603050405020304" pitchFamily="18" charset="0"/>
              </a:rPr>
              <a:t> </a:t>
            </a:r>
            <a:r>
              <a:rPr lang="en-US" dirty="0" smtClean="0">
                <a:solidFill>
                  <a:srgbClr val="0070C0"/>
                </a:solidFill>
                <a:latin typeface="Times New Roman" panose="02020603050405020304" pitchFamily="18" charset="0"/>
                <a:cs typeface="Times New Roman" panose="02020603050405020304" pitchFamily="18" charset="0"/>
              </a:rPr>
              <a:t>153)</a:t>
            </a:r>
          </a:p>
          <a:p>
            <a:pPr algn="just"/>
            <a:r>
              <a:rPr lang="en-US" dirty="0" err="1" smtClean="0">
                <a:solidFill>
                  <a:srgbClr val="0070C0"/>
                </a:solidFill>
                <a:latin typeface="Times New Roman" panose="02020603050405020304" pitchFamily="18" charset="0"/>
                <a:cs typeface="Times New Roman" panose="02020603050405020304" pitchFamily="18" charset="0"/>
              </a:rPr>
              <a:t>Bổ</a:t>
            </a:r>
            <a:r>
              <a:rPr lang="en-US" dirty="0" smtClean="0">
                <a:solidFill>
                  <a:srgbClr val="0070C0"/>
                </a:solidFill>
                <a:latin typeface="Times New Roman" panose="02020603050405020304" pitchFamily="18" charset="0"/>
                <a:cs typeface="Times New Roman" panose="02020603050405020304" pitchFamily="18" charset="0"/>
              </a:rPr>
              <a:t> sung </a:t>
            </a:r>
            <a:r>
              <a:rPr lang="en-US" dirty="0" err="1" smtClean="0">
                <a:solidFill>
                  <a:srgbClr val="0070C0"/>
                </a:solidFill>
                <a:latin typeface="Times New Roman" panose="02020603050405020304" pitchFamily="18" charset="0"/>
                <a:cs typeface="Times New Roman" panose="02020603050405020304" pitchFamily="18" charset="0"/>
              </a:rPr>
              <a:t>quy</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định</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về</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việc</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sử</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dụng</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nguồn</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thu</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từ</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việc</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khai</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thác</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dịch</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vụ</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để</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bảo</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trì</a:t>
            </a:r>
            <a:r>
              <a:rPr lang="en-US" dirty="0" smtClean="0">
                <a:solidFill>
                  <a:srgbClr val="0070C0"/>
                </a:solidFill>
                <a:latin typeface="Times New Roman" panose="02020603050405020304" pitchFamily="18" charset="0"/>
                <a:cs typeface="Times New Roman" panose="02020603050405020304" pitchFamily="18" charset="0"/>
              </a:rPr>
              <a:t> NCC, </a:t>
            </a:r>
            <a:r>
              <a:rPr lang="en-US" dirty="0" err="1" smtClean="0">
                <a:solidFill>
                  <a:srgbClr val="0070C0"/>
                </a:solidFill>
                <a:latin typeface="Times New Roman" panose="02020603050405020304" pitchFamily="18" charset="0"/>
                <a:cs typeface="Times New Roman" panose="02020603050405020304" pitchFamily="18" charset="0"/>
              </a:rPr>
              <a:t>chỉnh</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lý</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quy</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định</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về</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tài</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khoản</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kinh</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phí</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bảo</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trì</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của</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chủ</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đầu</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tư</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và</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bổ</a:t>
            </a:r>
            <a:r>
              <a:rPr lang="en-US" dirty="0" smtClean="0">
                <a:solidFill>
                  <a:srgbClr val="0070C0"/>
                </a:solidFill>
                <a:latin typeface="Times New Roman" panose="02020603050405020304" pitchFamily="18" charset="0"/>
                <a:cs typeface="Times New Roman" panose="02020603050405020304" pitchFamily="18" charset="0"/>
              </a:rPr>
              <a:t> sung </a:t>
            </a:r>
            <a:r>
              <a:rPr lang="en-US" dirty="0" err="1" smtClean="0">
                <a:solidFill>
                  <a:srgbClr val="0070C0"/>
                </a:solidFill>
                <a:latin typeface="Times New Roman" panose="02020603050405020304" pitchFamily="18" charset="0"/>
                <a:cs typeface="Times New Roman" panose="02020603050405020304" pitchFamily="18" charset="0"/>
              </a:rPr>
              <a:t>quy</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định</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cụ</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thể</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về</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bàn</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giao</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kinh</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phí</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bảo</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trì</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từ</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tài</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khoản</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thanh</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toán</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của</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chủ</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đầu</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tư</a:t>
            </a:r>
            <a:r>
              <a:rPr lang="en-US" dirty="0" smtClean="0">
                <a:solidFill>
                  <a:srgbClr val="0070C0"/>
                </a:solidFill>
                <a:latin typeface="Times New Roman" panose="02020603050405020304" pitchFamily="18" charset="0"/>
                <a:cs typeface="Times New Roman" panose="02020603050405020304" pitchFamily="18" charset="0"/>
              </a:rPr>
              <a:t> sang </a:t>
            </a:r>
            <a:r>
              <a:rPr lang="en-US" dirty="0" err="1" smtClean="0">
                <a:solidFill>
                  <a:srgbClr val="0070C0"/>
                </a:solidFill>
                <a:latin typeface="Times New Roman" panose="02020603050405020304" pitchFamily="18" charset="0"/>
                <a:cs typeface="Times New Roman" panose="02020603050405020304" pitchFamily="18" charset="0"/>
              </a:rPr>
              <a:t>tài</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khoản</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quản</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lý</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kinh</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phí</a:t>
            </a:r>
            <a:r>
              <a:rPr lang="en-US" dirty="0" smtClean="0">
                <a:solidFill>
                  <a:srgbClr val="0070C0"/>
                </a:solidFill>
                <a:latin typeface="Times New Roman" panose="02020603050405020304" pitchFamily="18" charset="0"/>
                <a:cs typeface="Times New Roman" panose="02020603050405020304" pitchFamily="18" charset="0"/>
              </a:rPr>
              <a:t> do Ban </a:t>
            </a:r>
            <a:r>
              <a:rPr lang="en-US" dirty="0" err="1" smtClean="0">
                <a:solidFill>
                  <a:srgbClr val="0070C0"/>
                </a:solidFill>
                <a:latin typeface="Times New Roman" panose="02020603050405020304" pitchFamily="18" charset="0"/>
                <a:cs typeface="Times New Roman" panose="02020603050405020304" pitchFamily="18" charset="0"/>
              </a:rPr>
              <a:t>quản</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trị</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nhà</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chung</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cư</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lập</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cụ</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thể</a:t>
            </a:r>
            <a:r>
              <a:rPr lang="en-US" dirty="0" smtClean="0">
                <a:solidFill>
                  <a:srgbClr val="0070C0"/>
                </a:solidFill>
                <a:latin typeface="Times New Roman" panose="02020603050405020304" pitchFamily="18" charset="0"/>
                <a:cs typeface="Times New Roman" panose="02020603050405020304" pitchFamily="18" charset="0"/>
              </a:rPr>
              <a:t>:</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692980" y="2619197"/>
            <a:ext cx="1259871" cy="276999"/>
          </a:xfrm>
          <a:prstGeom prst="rect">
            <a:avLst/>
          </a:prstGeom>
          <a:ln w="952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Chủ</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đầu</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tư</a:t>
            </a:r>
            <a:endPar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p:cNvSpPr/>
          <p:nvPr/>
        </p:nvSpPr>
        <p:spPr>
          <a:xfrm>
            <a:off x="2816571" y="2619128"/>
            <a:ext cx="1519128" cy="276999"/>
          </a:xfrm>
          <a:prstGeom prst="rect">
            <a:avLst/>
          </a:prstGeom>
          <a:solidFill>
            <a:schemeClr val="bg2">
              <a:lumMod val="9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Tài</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khoản</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thanh</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toán</a:t>
            </a:r>
            <a:endPar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Rectangle 18"/>
          <p:cNvSpPr/>
          <p:nvPr/>
        </p:nvSpPr>
        <p:spPr>
          <a:xfrm>
            <a:off x="1750732" y="2426883"/>
            <a:ext cx="1280183" cy="261610"/>
          </a:xfrm>
          <a:prstGeom prst="rect">
            <a:avLst/>
          </a:prstGeom>
        </p:spPr>
        <p:txBody>
          <a:bodyPr wrap="square">
            <a:spAutoFit/>
          </a:bodyPr>
          <a:lstStyle/>
          <a:p>
            <a:pPr algn="ctr">
              <a:spcBef>
                <a:spcPts val="400"/>
              </a:spcBef>
              <a:spcAft>
                <a:spcPts val="400"/>
              </a:spcAft>
            </a:pPr>
            <a:r>
              <a:rPr lang="en-US" sz="1100" b="1" dirty="0" smtClean="0">
                <a:solidFill>
                  <a:srgbClr val="FF5050"/>
                </a:solidFill>
                <a:latin typeface="Times New Roman" panose="02020603050405020304" pitchFamily="18" charset="0"/>
                <a:ea typeface="Calibri" panose="020F0502020204030204" pitchFamily="34" charset="0"/>
                <a:cs typeface="Times New Roman" panose="02020603050405020304" pitchFamily="18" charset="0"/>
              </a:rPr>
              <a:t>1.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mở</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TK</a:t>
            </a:r>
          </a:p>
        </p:txBody>
      </p:sp>
      <p:cxnSp>
        <p:nvCxnSpPr>
          <p:cNvPr id="20" name="Straight Arrow Connector 19"/>
          <p:cNvCxnSpPr>
            <a:stCxn id="17" idx="3"/>
            <a:endCxn id="18" idx="1"/>
          </p:cNvCxnSpPr>
          <p:nvPr/>
        </p:nvCxnSpPr>
        <p:spPr>
          <a:xfrm flipV="1">
            <a:off x="1952851" y="2757628"/>
            <a:ext cx="863720" cy="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2954916" y="3423637"/>
            <a:ext cx="1259871" cy="461665"/>
          </a:xfrm>
          <a:prstGeom prst="rect">
            <a:avLst/>
          </a:prstGeom>
          <a:ln w="952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mua</a:t>
            </a:r>
            <a:r>
              <a:rPr lang="en-US" sz="120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nhà, chủ đầu tư</a:t>
            </a:r>
            <a:endPar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Rectangle 24"/>
          <p:cNvSpPr/>
          <p:nvPr/>
        </p:nvSpPr>
        <p:spPr>
          <a:xfrm>
            <a:off x="2720179" y="2953477"/>
            <a:ext cx="909123" cy="430887"/>
          </a:xfrm>
          <a:prstGeom prst="rect">
            <a:avLst/>
          </a:prstGeom>
        </p:spPr>
        <p:txBody>
          <a:bodyPr wrap="square">
            <a:spAutoFit/>
          </a:bodyPr>
          <a:lstStyle/>
          <a:p>
            <a:pPr algn="ctr">
              <a:spcBef>
                <a:spcPts val="400"/>
              </a:spcBef>
              <a:spcAft>
                <a:spcPts val="400"/>
              </a:spcAft>
            </a:pP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Nộp</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kinh</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phí</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bảo</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trì</a:t>
            </a:r>
            <a:endPar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Rectangle 27"/>
          <p:cNvSpPr/>
          <p:nvPr/>
        </p:nvSpPr>
        <p:spPr>
          <a:xfrm>
            <a:off x="699845" y="3404620"/>
            <a:ext cx="1259871" cy="461665"/>
          </a:xfrm>
          <a:prstGeom prst="rect">
            <a:avLst/>
          </a:prstGeom>
          <a:ln w="952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Cơ</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quan</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quản</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lý</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ở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cấp</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tỉnh</a:t>
            </a:r>
            <a:endPar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Rectangle 30"/>
          <p:cNvSpPr/>
          <p:nvPr/>
        </p:nvSpPr>
        <p:spPr>
          <a:xfrm>
            <a:off x="984272" y="2937294"/>
            <a:ext cx="1319643" cy="430887"/>
          </a:xfrm>
          <a:prstGeom prst="rect">
            <a:avLst/>
          </a:prstGeom>
        </p:spPr>
        <p:txBody>
          <a:bodyPr wrap="square">
            <a:spAutoFit/>
          </a:bodyPr>
          <a:lstStyle/>
          <a:p>
            <a:pPr algn="ctr">
              <a:spcBef>
                <a:spcPts val="400"/>
              </a:spcBef>
              <a:spcAft>
                <a:spcPts val="400"/>
              </a:spcAft>
            </a:pPr>
            <a:r>
              <a:rPr lang="en-US" sz="1100" b="1" dirty="0">
                <a:solidFill>
                  <a:srgbClr val="FF5050"/>
                </a:solidFill>
                <a:latin typeface="Times New Roman" panose="02020603050405020304" pitchFamily="18" charset="0"/>
                <a:ea typeface="Calibri" panose="020F0502020204030204" pitchFamily="34" charset="0"/>
                <a:cs typeface="Times New Roman" panose="02020603050405020304" pitchFamily="18" charset="0"/>
              </a:rPr>
              <a:t>2. </a:t>
            </a:r>
            <a:r>
              <a:rPr lang="en-US" sz="11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báo</a:t>
            </a:r>
            <a:r>
              <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về</a:t>
            </a:r>
            <a:r>
              <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TK </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(5 </a:t>
            </a:r>
            <a:r>
              <a:rPr lang="en-US" sz="11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ngày</a:t>
            </a:r>
            <a:r>
              <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34" name="Rectangle 33"/>
          <p:cNvSpPr/>
          <p:nvPr/>
        </p:nvSpPr>
        <p:spPr>
          <a:xfrm>
            <a:off x="4849103" y="2590395"/>
            <a:ext cx="1259871" cy="276999"/>
          </a:xfrm>
          <a:prstGeom prst="rect">
            <a:avLst/>
          </a:prstGeom>
          <a:ln w="952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Ban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quản</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trị</a:t>
            </a:r>
            <a:endPar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Rectangle 34"/>
          <p:cNvSpPr/>
          <p:nvPr/>
        </p:nvSpPr>
        <p:spPr>
          <a:xfrm>
            <a:off x="6834303" y="2581523"/>
            <a:ext cx="1941096" cy="276999"/>
          </a:xfrm>
          <a:prstGeom prst="rect">
            <a:avLst/>
          </a:prstGeom>
          <a:solidFill>
            <a:srgbClr val="FFFF00"/>
          </a:solidFill>
          <a:ln w="952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Tài</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khoản</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quản</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lý</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kinh</a:t>
            </a:r>
            <a:r>
              <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phí</a:t>
            </a:r>
            <a:endPar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7" name="Rectangle 36"/>
          <p:cNvSpPr/>
          <p:nvPr/>
        </p:nvSpPr>
        <p:spPr>
          <a:xfrm>
            <a:off x="5831547" y="2453732"/>
            <a:ext cx="1280183" cy="307777"/>
          </a:xfrm>
          <a:prstGeom prst="rect">
            <a:avLst/>
          </a:prstGeom>
        </p:spPr>
        <p:txBody>
          <a:bodyPr wrap="square">
            <a:spAutoFit/>
          </a:bodyPr>
          <a:lstStyle/>
          <a:p>
            <a:pPr algn="ctr">
              <a:spcBef>
                <a:spcPts val="400"/>
              </a:spcBef>
              <a:spcAft>
                <a:spcPts val="400"/>
              </a:spcAft>
            </a:pPr>
            <a:r>
              <a:rPr lang="en-US" b="1" dirty="0" smtClean="0">
                <a:solidFill>
                  <a:srgbClr val="FF5050"/>
                </a:solidFill>
                <a:latin typeface="Times New Roman" panose="02020603050405020304" pitchFamily="18" charset="0"/>
                <a:ea typeface="Calibri" panose="020F0502020204030204" pitchFamily="34" charset="0"/>
                <a:cs typeface="Times New Roman" panose="02020603050405020304" pitchFamily="18" charset="0"/>
              </a:rPr>
              <a:t>3</a:t>
            </a:r>
            <a:r>
              <a:rPr lang="en-US" sz="1000" b="1" dirty="0" smtClean="0">
                <a:solidFill>
                  <a:srgbClr val="FF5050"/>
                </a:solidFill>
                <a:latin typeface="Times New Roman" panose="02020603050405020304" pitchFamily="18" charset="0"/>
                <a:ea typeface="Calibri" panose="020F0502020204030204" pitchFamily="34" charset="0"/>
                <a:cs typeface="Times New Roman" panose="02020603050405020304" pitchFamily="18" charset="0"/>
              </a:rPr>
              <a:t>. </a:t>
            </a:r>
            <a:r>
              <a:rPr lang="en-US" sz="10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mở</a:t>
            </a:r>
            <a:r>
              <a:rPr lang="en-US" sz="1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TK</a:t>
            </a:r>
          </a:p>
        </p:txBody>
      </p:sp>
      <p:cxnSp>
        <p:nvCxnSpPr>
          <p:cNvPr id="40" name="Straight Arrow Connector 39"/>
          <p:cNvCxnSpPr/>
          <p:nvPr/>
        </p:nvCxnSpPr>
        <p:spPr>
          <a:xfrm flipV="1">
            <a:off x="6108974" y="2764473"/>
            <a:ext cx="725329" cy="88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Elbow Connector 53"/>
          <p:cNvCxnSpPr>
            <a:stCxn id="34" idx="0"/>
            <a:endCxn id="17" idx="0"/>
          </p:cNvCxnSpPr>
          <p:nvPr/>
        </p:nvCxnSpPr>
        <p:spPr>
          <a:xfrm rot="16200000" flipH="1" flipV="1">
            <a:off x="3386577" y="526734"/>
            <a:ext cx="28802" cy="4156123"/>
          </a:xfrm>
          <a:prstGeom prst="bentConnector3">
            <a:avLst>
              <a:gd name="adj1" fmla="val -793695"/>
            </a:avLst>
          </a:prstGeom>
          <a:ln>
            <a:tailEnd type="triangle"/>
          </a:ln>
        </p:spPr>
        <p:style>
          <a:lnRef idx="1">
            <a:schemeClr val="dk1"/>
          </a:lnRef>
          <a:fillRef idx="0">
            <a:schemeClr val="dk1"/>
          </a:fillRef>
          <a:effectRef idx="0">
            <a:schemeClr val="dk1"/>
          </a:effectRef>
          <a:fontRef idx="minor">
            <a:schemeClr val="tx1"/>
          </a:fontRef>
        </p:style>
      </p:cxnSp>
      <p:sp>
        <p:nvSpPr>
          <p:cNvPr id="61" name="Rectangle 60"/>
          <p:cNvSpPr/>
          <p:nvPr/>
        </p:nvSpPr>
        <p:spPr>
          <a:xfrm>
            <a:off x="2529365" y="2307793"/>
            <a:ext cx="3370075" cy="261610"/>
          </a:xfrm>
          <a:prstGeom prst="rect">
            <a:avLst/>
          </a:prstGeom>
        </p:spPr>
        <p:txBody>
          <a:bodyPr wrap="square">
            <a:spAutoFit/>
          </a:bodyPr>
          <a:lstStyle/>
          <a:p>
            <a:pPr algn="ctr">
              <a:spcBef>
                <a:spcPts val="400"/>
              </a:spcBef>
              <a:spcAft>
                <a:spcPts val="400"/>
              </a:spcAft>
            </a:pPr>
            <a:r>
              <a:rPr lang="en-US" sz="1100" b="1" dirty="0" smtClean="0">
                <a:solidFill>
                  <a:srgbClr val="FF5050"/>
                </a:solidFill>
                <a:latin typeface="Times New Roman" panose="02020603050405020304" pitchFamily="18" charset="0"/>
                <a:ea typeface="Calibri" panose="020F0502020204030204" pitchFamily="34" charset="0"/>
                <a:cs typeface="Times New Roman" panose="02020603050405020304" pitchFamily="18" charset="0"/>
              </a:rPr>
              <a:t>4.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nhất</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quyết</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toán</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số</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(30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ngày</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p>
        </p:txBody>
      </p:sp>
      <p:cxnSp>
        <p:nvCxnSpPr>
          <p:cNvPr id="68" name="Straight Arrow Connector 67"/>
          <p:cNvCxnSpPr>
            <a:stCxn id="22" idx="0"/>
            <a:endCxn id="18" idx="2"/>
          </p:cNvCxnSpPr>
          <p:nvPr/>
        </p:nvCxnSpPr>
        <p:spPr>
          <a:xfrm flipH="1" flipV="1">
            <a:off x="3576135" y="2896127"/>
            <a:ext cx="8717" cy="5275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p:cNvCxnSpPr/>
          <p:nvPr/>
        </p:nvCxnSpPr>
        <p:spPr>
          <a:xfrm>
            <a:off x="982181" y="2896127"/>
            <a:ext cx="0" cy="5028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1" name="Elbow Connector 80"/>
          <p:cNvCxnSpPr/>
          <p:nvPr/>
        </p:nvCxnSpPr>
        <p:spPr>
          <a:xfrm rot="5400000" flipH="1" flipV="1">
            <a:off x="5940181" y="771228"/>
            <a:ext cx="37605" cy="4228716"/>
          </a:xfrm>
          <a:prstGeom prst="bentConnector3">
            <a:avLst>
              <a:gd name="adj1" fmla="val -607898"/>
            </a:avLst>
          </a:prstGeom>
          <a:ln>
            <a:tailEnd type="triangle"/>
          </a:ln>
        </p:spPr>
        <p:style>
          <a:lnRef idx="1">
            <a:schemeClr val="dk1"/>
          </a:lnRef>
          <a:fillRef idx="0">
            <a:schemeClr val="dk1"/>
          </a:fillRef>
          <a:effectRef idx="0">
            <a:schemeClr val="dk1"/>
          </a:effectRef>
          <a:fontRef idx="minor">
            <a:schemeClr val="tx1"/>
          </a:fontRef>
        </p:style>
      </p:cxnSp>
      <p:sp>
        <p:nvSpPr>
          <p:cNvPr id="82" name="Rectangle 81"/>
          <p:cNvSpPr/>
          <p:nvPr/>
        </p:nvSpPr>
        <p:spPr>
          <a:xfrm>
            <a:off x="4693008" y="3159085"/>
            <a:ext cx="2662231" cy="430887"/>
          </a:xfrm>
          <a:prstGeom prst="rect">
            <a:avLst/>
          </a:prstGeom>
        </p:spPr>
        <p:txBody>
          <a:bodyPr wrap="square">
            <a:spAutoFit/>
          </a:bodyPr>
          <a:lstStyle/>
          <a:p>
            <a:pPr algn="ctr">
              <a:spcBef>
                <a:spcPts val="400"/>
              </a:spcBef>
              <a:spcAft>
                <a:spcPts val="400"/>
              </a:spcAft>
            </a:pPr>
            <a:r>
              <a:rPr lang="en-US" sz="1100" b="1" dirty="0" smtClean="0">
                <a:solidFill>
                  <a:srgbClr val="FF5050"/>
                </a:solidFill>
                <a:latin typeface="Times New Roman" panose="02020603050405020304" pitchFamily="18" charset="0"/>
                <a:ea typeface="Calibri" panose="020F0502020204030204" pitchFamily="34" charset="0"/>
                <a:cs typeface="Times New Roman" panose="02020603050405020304" pitchFamily="18" charset="0"/>
              </a:rPr>
              <a:t>5. </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CĐT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đề</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nghị</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TCTD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kinh</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phí</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bảo</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trì</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sang TK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quản</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ký</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kinh</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phí</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BQT</a:t>
            </a:r>
          </a:p>
        </p:txBody>
      </p:sp>
      <p:sp>
        <p:nvSpPr>
          <p:cNvPr id="2" name="Rectangle 1"/>
          <p:cNvSpPr/>
          <p:nvPr/>
        </p:nvSpPr>
        <p:spPr>
          <a:xfrm>
            <a:off x="464428" y="3953406"/>
            <a:ext cx="8392255" cy="310341"/>
          </a:xfrm>
          <a:prstGeom prst="rect">
            <a:avLst/>
          </a:prstGeom>
        </p:spPr>
        <p:txBody>
          <a:bodyPr wrap="square">
            <a:spAutoFit/>
          </a:bodyPr>
          <a:lstStyle/>
          <a:p>
            <a:pPr algn="just">
              <a:lnSpc>
                <a:spcPts val="1650"/>
              </a:lnSpc>
              <a:spcBef>
                <a:spcPts val="600"/>
              </a:spcBef>
              <a:spcAft>
                <a:spcPts val="600"/>
              </a:spcAft>
            </a:pP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t>
            </a:r>
            <a:r>
              <a:rPr lang="vi-VN"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guồn </a:t>
            </a:r>
            <a:r>
              <a:rPr lang="vi-VN"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 từ việc khai thác dịch vụ đối với phần sở hữu chung</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Khoản</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4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153)</a:t>
            </a:r>
            <a:endPar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Rectangle 26"/>
          <p:cNvSpPr/>
          <p:nvPr/>
        </p:nvSpPr>
        <p:spPr>
          <a:xfrm>
            <a:off x="636139" y="4274803"/>
            <a:ext cx="1529822" cy="646331"/>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Nguồn</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thu</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từ</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khai</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thác</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dịch</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vụ</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đối</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với</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phần</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sở</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hữu</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chung</a:t>
            </a:r>
            <a:endPar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Rectangle 28"/>
          <p:cNvSpPr/>
          <p:nvPr/>
        </p:nvSpPr>
        <p:spPr>
          <a:xfrm>
            <a:off x="2766491" y="4324565"/>
            <a:ext cx="1941096" cy="276999"/>
          </a:xfrm>
          <a:prstGeom prst="rect">
            <a:avLst/>
          </a:prstGeom>
          <a:solidFill>
            <a:schemeClr val="bg2">
              <a:lumMod val="9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sz="1200" dirty="0" err="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Luật</a:t>
            </a:r>
            <a:r>
              <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Nhà</a:t>
            </a:r>
            <a:r>
              <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ở 2014</a:t>
            </a:r>
          </a:p>
        </p:txBody>
      </p:sp>
      <p:sp>
        <p:nvSpPr>
          <p:cNvPr id="30" name="Rectangle 29"/>
          <p:cNvSpPr/>
          <p:nvPr/>
        </p:nvSpPr>
        <p:spPr>
          <a:xfrm>
            <a:off x="2766491" y="4740574"/>
            <a:ext cx="1941096" cy="276999"/>
          </a:xfrm>
          <a:prstGeom prst="rect">
            <a:avLst/>
          </a:prstGeom>
          <a:solidFill>
            <a:srgbClr val="FFFF00"/>
          </a:solidFill>
          <a:ln w="952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Luật</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ở 2023</a:t>
            </a:r>
            <a:endPar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5" name="Elbow Connector 4"/>
          <p:cNvCxnSpPr>
            <a:stCxn id="27" idx="3"/>
            <a:endCxn id="29" idx="1"/>
          </p:cNvCxnSpPr>
          <p:nvPr/>
        </p:nvCxnSpPr>
        <p:spPr>
          <a:xfrm flipV="1">
            <a:off x="2165961" y="4463065"/>
            <a:ext cx="600530" cy="134904"/>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8" name="Elbow Connector 7"/>
          <p:cNvCxnSpPr>
            <a:stCxn id="27" idx="3"/>
            <a:endCxn id="30" idx="1"/>
          </p:cNvCxnSpPr>
          <p:nvPr/>
        </p:nvCxnSpPr>
        <p:spPr>
          <a:xfrm>
            <a:off x="2165961" y="4597969"/>
            <a:ext cx="600530" cy="281105"/>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5028898" y="4335011"/>
            <a:ext cx="3814113" cy="261610"/>
          </a:xfrm>
          <a:prstGeom prst="rect">
            <a:avLst/>
          </a:prstGeom>
        </p:spPr>
        <p:txBody>
          <a:bodyPr wrap="square">
            <a:spAutoFit/>
          </a:bodyPr>
          <a:lstStyle/>
          <a:p>
            <a:pPr algn="ctr">
              <a:spcBef>
                <a:spcPts val="400"/>
              </a:spcBef>
              <a:spcAft>
                <a:spcPts val="400"/>
              </a:spcAft>
            </a:pPr>
            <a:r>
              <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Do </a:t>
            </a:r>
            <a:r>
              <a:rPr lang="en-US" sz="11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các</a:t>
            </a:r>
            <a:r>
              <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bên</a:t>
            </a:r>
            <a:r>
              <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thỏa</a:t>
            </a:r>
            <a:r>
              <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thuận</a:t>
            </a:r>
            <a:r>
              <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có</a:t>
            </a:r>
            <a:r>
              <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thể</a:t>
            </a:r>
            <a:r>
              <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khấu</a:t>
            </a:r>
            <a:r>
              <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trừ</a:t>
            </a:r>
            <a:r>
              <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vào</a:t>
            </a:r>
            <a:r>
              <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chi </a:t>
            </a:r>
            <a:r>
              <a:rPr lang="en-US" sz="11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phí</a:t>
            </a:r>
            <a:r>
              <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QLVH</a:t>
            </a:r>
          </a:p>
        </p:txBody>
      </p:sp>
      <p:sp>
        <p:nvSpPr>
          <p:cNvPr id="39" name="Rectangle 38"/>
          <p:cNvSpPr/>
          <p:nvPr/>
        </p:nvSpPr>
        <p:spPr>
          <a:xfrm>
            <a:off x="5028898" y="4755610"/>
            <a:ext cx="3814113" cy="261610"/>
          </a:xfrm>
          <a:prstGeom prst="rect">
            <a:avLst/>
          </a:prstGeom>
        </p:spPr>
        <p:txBody>
          <a:bodyPr wrap="square">
            <a:spAutoFit/>
          </a:bodyPr>
          <a:lstStyle/>
          <a:p>
            <a:pPr algn="ctr">
              <a:spcBef>
                <a:spcPts val="400"/>
              </a:spcBef>
              <a:spcAft>
                <a:spcPts val="400"/>
              </a:spcAft>
            </a:pP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vào</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quỹ</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bảo</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trì</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sở</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hữu</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chung</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nhà</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chung</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cư</a:t>
            </a:r>
            <a:endPar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0" name="Straight Arrow Connector 9"/>
          <p:cNvCxnSpPr>
            <a:stCxn id="29" idx="3"/>
          </p:cNvCxnSpPr>
          <p:nvPr/>
        </p:nvCxnSpPr>
        <p:spPr>
          <a:xfrm flipV="1">
            <a:off x="4707587" y="4463064"/>
            <a:ext cx="477385"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flipV="1">
            <a:off x="4707587" y="4881176"/>
            <a:ext cx="477385"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027609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89692" y="12031"/>
            <a:ext cx="9459866"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09</a:t>
            </a:r>
            <a:r>
              <a:rPr lang="en-US" sz="1800" dirty="0" smtClean="0">
                <a:solidFill>
                  <a:srgbClr val="ED2727"/>
                </a:solidFill>
                <a:latin typeface="Times New Roman" panose="02020603050405020304" pitchFamily="18" charset="0"/>
                <a:cs typeface="Times New Roman" panose="02020603050405020304" pitchFamily="18" charset="0"/>
              </a:rPr>
              <a:t>. </a:t>
            </a:r>
            <a:r>
              <a:rPr lang="en" sz="1800" dirty="0" smtClean="0">
                <a:solidFill>
                  <a:srgbClr val="ED2727"/>
                </a:solidFill>
                <a:latin typeface="Times New Roman" panose="02020603050405020304" pitchFamily="18" charset="0"/>
                <a:cs typeface="Times New Roman" panose="02020603050405020304" pitchFamily="18" charset="0"/>
              </a:rPr>
              <a:t>QUẢN LÝ, SỬ DỤNG NHÀ CHUNG CƯ</a:t>
            </a:r>
            <a:endParaRPr sz="1800" dirty="0">
              <a:solidFill>
                <a:srgbClr val="ED2727"/>
              </a:solidFill>
            </a:endParaRPr>
          </a:p>
        </p:txBody>
      </p:sp>
      <p:cxnSp>
        <p:nvCxnSpPr>
          <p:cNvPr id="89" name="Elbow Connector 88"/>
          <p:cNvCxnSpPr/>
          <p:nvPr/>
        </p:nvCxnSpPr>
        <p:spPr>
          <a:xfrm>
            <a:off x="393982" y="1115956"/>
            <a:ext cx="903050" cy="173824"/>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1297032" y="1052456"/>
            <a:ext cx="7506844" cy="492443"/>
          </a:xfrm>
          <a:prstGeom prst="rect">
            <a:avLst/>
          </a:prstGeom>
        </p:spPr>
        <p:txBody>
          <a:bodyPr wrap="square">
            <a:spAutoFit/>
          </a:bodyPr>
          <a:lstStyle/>
          <a:p>
            <a:pPr algn="just"/>
            <a:r>
              <a:rPr lang="en-US" sz="13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Nghị</a:t>
            </a:r>
            <a:r>
              <a:rPr lang="en-US" sz="13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3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13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95/2024/NĐ-CP (</a:t>
            </a:r>
            <a:r>
              <a:rPr lang="en-US" sz="13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3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87-91) </a:t>
            </a:r>
            <a:r>
              <a:rPr lang="vi-VN"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 định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cưỡng</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chế</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hồi</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kinh</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phí</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bảo</a:t>
            </a:r>
            <a:r>
              <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cưỡng</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chế</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tài</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khoản</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kinh</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phí</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bảo</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do CĐT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lập</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TK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kinh</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doanh</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CĐT,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kê</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biên</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bán</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tài</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sản</a:t>
            </a:r>
            <a:r>
              <a:rPr lang="en-US" sz="1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1" name="Rectangle 90"/>
          <p:cNvSpPr/>
          <p:nvPr/>
        </p:nvSpPr>
        <p:spPr>
          <a:xfrm>
            <a:off x="272503" y="454236"/>
            <a:ext cx="8695328" cy="523220"/>
          </a:xfrm>
          <a:prstGeom prst="rect">
            <a:avLst/>
          </a:prstGeom>
        </p:spPr>
        <p:txBody>
          <a:bodyPr wrap="square">
            <a:spAutoFit/>
          </a:bodyPr>
          <a:lstStyle/>
          <a:p>
            <a:pPr algn="just"/>
            <a:r>
              <a:rPr lang="en-US" b="1" dirty="0" smtClean="0">
                <a:solidFill>
                  <a:srgbClr val="FF0000"/>
                </a:solidFill>
                <a:latin typeface="Times New Roman" panose="02020603050405020304" pitchFamily="18" charset="0"/>
                <a:cs typeface="Times New Roman" panose="02020603050405020304" pitchFamily="18" charset="0"/>
              </a:rPr>
              <a:t>4.2. </a:t>
            </a:r>
            <a:r>
              <a:rPr lang="en-US" b="1" dirty="0" err="1" smtClean="0">
                <a:solidFill>
                  <a:srgbClr val="FF0000"/>
                </a:solidFill>
                <a:latin typeface="Times New Roman" panose="02020603050405020304" pitchFamily="18" charset="0"/>
                <a:cs typeface="Times New Roman" panose="02020603050405020304" pitchFamily="18" charset="0"/>
              </a:rPr>
              <a:t>Cưỡng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chế</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bàn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giao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kinh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phí</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bảo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trì</a:t>
            </a:r>
            <a:r>
              <a:rPr lang="en-US" b="1"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bổ</a:t>
            </a:r>
            <a:r>
              <a:rPr lang="en-US" dirty="0" smtClean="0">
                <a:solidFill>
                  <a:srgbClr val="0070C0"/>
                </a:solidFill>
                <a:latin typeface="Times New Roman" panose="02020603050405020304" pitchFamily="18" charset="0"/>
                <a:cs typeface="Times New Roman" panose="02020603050405020304" pitchFamily="18" charset="0"/>
              </a:rPr>
              <a:t> sung </a:t>
            </a:r>
            <a:r>
              <a:rPr lang="en-US" dirty="0" err="1" smtClean="0">
                <a:solidFill>
                  <a:srgbClr val="0070C0"/>
                </a:solidFill>
                <a:latin typeface="Times New Roman" panose="02020603050405020304" pitchFamily="18" charset="0"/>
                <a:cs typeface="Times New Roman" panose="02020603050405020304" pitchFamily="18" charset="0"/>
              </a:rPr>
              <a:t>quy</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định</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về</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cưỡng</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chế</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bàn</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giao</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quy</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định</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cụ</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thể</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thời</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gian</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trách</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nhiệm</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thực</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hiện</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cưỡng</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chế</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của</a:t>
            </a:r>
            <a:r>
              <a:rPr lang="en-US" dirty="0" smtClean="0">
                <a:solidFill>
                  <a:srgbClr val="0070C0"/>
                </a:solidFill>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UBND </a:t>
            </a:r>
            <a:r>
              <a:rPr lang="en-US" b="1" dirty="0" err="1" smtClean="0">
                <a:solidFill>
                  <a:srgbClr val="FF0000"/>
                </a:solidFill>
                <a:latin typeface="Times New Roman" panose="02020603050405020304" pitchFamily="18" charset="0"/>
                <a:cs typeface="Times New Roman" panose="02020603050405020304" pitchFamily="18" charset="0"/>
              </a:rPr>
              <a:t>cấp</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huyện</a:t>
            </a:r>
            <a:r>
              <a:rPr lang="en-US" b="1"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nơi</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có</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nhà</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chung</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cư</a:t>
            </a:r>
            <a:r>
              <a:rPr lang="en-US" dirty="0" smtClean="0">
                <a:solidFill>
                  <a:srgbClr val="0070C0"/>
                </a:solidFill>
                <a:latin typeface="Times New Roman" panose="02020603050405020304" pitchFamily="18" charset="0"/>
                <a:cs typeface="Times New Roman" panose="02020603050405020304" pitchFamily="18" charset="0"/>
              </a:rPr>
              <a:t>.</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2879757" y="2900059"/>
            <a:ext cx="2132910" cy="461665"/>
          </a:xfrm>
          <a:prstGeom prst="rect">
            <a:avLst/>
          </a:prstGeom>
          <a:solidFill>
            <a:srgbClr val="DFE9FA"/>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Tài</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khoản</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chung</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CĐT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theo</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quy</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đây</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9" name="Rectangle 38"/>
          <p:cNvSpPr/>
          <p:nvPr/>
        </p:nvSpPr>
        <p:spPr>
          <a:xfrm>
            <a:off x="305584" y="4200284"/>
            <a:ext cx="1660020" cy="461665"/>
          </a:xfrm>
          <a:prstGeom prst="rect">
            <a:avLst/>
          </a:prstGeom>
          <a:solidFill>
            <a:schemeClr val="bg2">
              <a:lumMod val="9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Tài</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khoản</a:t>
            </a:r>
            <a:r>
              <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thanh</a:t>
            </a:r>
            <a:r>
              <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toán</a:t>
            </a:r>
            <a:r>
              <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do CĐT </a:t>
            </a:r>
            <a:r>
              <a:rPr lang="en-US" sz="1200" dirty="0" err="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lập</a:t>
            </a:r>
            <a:endPar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1" name="Rectangle 40"/>
          <p:cNvSpPr/>
          <p:nvPr/>
        </p:nvSpPr>
        <p:spPr>
          <a:xfrm>
            <a:off x="3534752" y="4200283"/>
            <a:ext cx="1941096" cy="461665"/>
          </a:xfrm>
          <a:prstGeom prst="rect">
            <a:avLst/>
          </a:prstGeom>
          <a:solidFill>
            <a:srgbClr val="FFFF00"/>
          </a:solidFill>
          <a:ln w="952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Tài</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khoản</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quản</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lý</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kinh</a:t>
            </a:r>
            <a:r>
              <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phí</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bảo</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trì</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do BQT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lập</a:t>
            </a:r>
            <a:endPar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7" name="Straight Arrow Connector 6"/>
          <p:cNvCxnSpPr>
            <a:stCxn id="39" idx="3"/>
            <a:endCxn id="41" idx="1"/>
          </p:cNvCxnSpPr>
          <p:nvPr/>
        </p:nvCxnSpPr>
        <p:spPr>
          <a:xfrm flipV="1">
            <a:off x="1965604" y="4431116"/>
            <a:ext cx="1569148"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2" name="Rectangle 41"/>
          <p:cNvSpPr/>
          <p:nvPr/>
        </p:nvSpPr>
        <p:spPr>
          <a:xfrm>
            <a:off x="1834165" y="4154118"/>
            <a:ext cx="1682937" cy="261610"/>
          </a:xfrm>
          <a:prstGeom prst="rect">
            <a:avLst/>
          </a:prstGeom>
        </p:spPr>
        <p:txBody>
          <a:bodyPr wrap="square">
            <a:spAutoFit/>
          </a:bodyPr>
          <a:lstStyle/>
          <a:p>
            <a:pPr algn="ctr">
              <a:spcBef>
                <a:spcPts val="400"/>
              </a:spcBef>
              <a:spcAft>
                <a:spcPts val="400"/>
              </a:spcAft>
            </a:pP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Cưỡng</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chế</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toàn</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bộ</a:t>
            </a:r>
            <a:endPar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Rectangle 43"/>
          <p:cNvSpPr/>
          <p:nvPr/>
        </p:nvSpPr>
        <p:spPr>
          <a:xfrm>
            <a:off x="705731" y="1608399"/>
            <a:ext cx="1259871" cy="276999"/>
          </a:xfrm>
          <a:prstGeom prst="rect">
            <a:avLst/>
          </a:prstGeom>
          <a:ln w="952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Ban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quản</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trị</a:t>
            </a:r>
            <a:endPar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5" name="Rectangle 44"/>
          <p:cNvSpPr/>
          <p:nvPr/>
        </p:nvSpPr>
        <p:spPr>
          <a:xfrm>
            <a:off x="705731" y="2256045"/>
            <a:ext cx="1259871" cy="276999"/>
          </a:xfrm>
          <a:prstGeom prst="rect">
            <a:avLst/>
          </a:prstGeom>
          <a:ln w="952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UBND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Huyện</a:t>
            </a:r>
            <a:endPar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7" name="Rectangle 46"/>
          <p:cNvSpPr/>
          <p:nvPr/>
        </p:nvSpPr>
        <p:spPr>
          <a:xfrm>
            <a:off x="883841" y="1895675"/>
            <a:ext cx="1682937" cy="261610"/>
          </a:xfrm>
          <a:prstGeom prst="rect">
            <a:avLst/>
          </a:prstGeom>
        </p:spPr>
        <p:txBody>
          <a:bodyPr wrap="square">
            <a:spAutoFit/>
          </a:bodyPr>
          <a:lstStyle/>
          <a:p>
            <a:pPr algn="ctr">
              <a:spcBef>
                <a:spcPts val="400"/>
              </a:spcBef>
              <a:spcAft>
                <a:spcPts val="400"/>
              </a:spcAft>
            </a:pP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Đề</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nghị</a:t>
            </a:r>
            <a:endPar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Rectangle 47"/>
          <p:cNvSpPr/>
          <p:nvPr/>
        </p:nvSpPr>
        <p:spPr>
          <a:xfrm>
            <a:off x="2879757" y="2252413"/>
            <a:ext cx="1259871" cy="276999"/>
          </a:xfrm>
          <a:prstGeom prst="rect">
            <a:avLst/>
          </a:prstGeom>
          <a:ln w="952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CĐT</a:t>
            </a:r>
            <a:endPar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0" name="Rectangle 49"/>
          <p:cNvSpPr/>
          <p:nvPr/>
        </p:nvSpPr>
        <p:spPr>
          <a:xfrm>
            <a:off x="1581211" y="2161074"/>
            <a:ext cx="1682937" cy="261610"/>
          </a:xfrm>
          <a:prstGeom prst="rect">
            <a:avLst/>
          </a:prstGeom>
        </p:spPr>
        <p:txBody>
          <a:bodyPr wrap="square">
            <a:spAutoFit/>
          </a:bodyPr>
          <a:lstStyle/>
          <a:p>
            <a:pPr algn="ctr">
              <a:spcBef>
                <a:spcPts val="400"/>
              </a:spcBef>
              <a:spcAft>
                <a:spcPts val="400"/>
              </a:spcAft>
            </a:pP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y/c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bàn</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giao</a:t>
            </a:r>
            <a:endPar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4" name="Straight Arrow Connector 13"/>
          <p:cNvCxnSpPr>
            <a:stCxn id="45" idx="3"/>
            <a:endCxn id="48" idx="1"/>
          </p:cNvCxnSpPr>
          <p:nvPr/>
        </p:nvCxnSpPr>
        <p:spPr>
          <a:xfrm flipV="1">
            <a:off x="1965602" y="2390913"/>
            <a:ext cx="914155" cy="36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7" name="Rectangle 56"/>
          <p:cNvSpPr/>
          <p:nvPr/>
        </p:nvSpPr>
        <p:spPr>
          <a:xfrm>
            <a:off x="1255913" y="2514651"/>
            <a:ext cx="1419720" cy="600164"/>
          </a:xfrm>
          <a:prstGeom prst="rect">
            <a:avLst/>
          </a:prstGeom>
        </p:spPr>
        <p:txBody>
          <a:bodyPr wrap="square">
            <a:spAutoFit/>
          </a:bodyPr>
          <a:lstStyle/>
          <a:p>
            <a:pPr algn="ctr">
              <a:spcBef>
                <a:spcPts val="400"/>
              </a:spcBef>
              <a:spcAft>
                <a:spcPts val="400"/>
              </a:spcAft>
            </a:pP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QĐ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cưỡng</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chế</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trong</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t/h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hết</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hạn</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nhưng</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CĐT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chuyển</a:t>
            </a:r>
            <a:endPar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2" name="Rectangle 61"/>
          <p:cNvSpPr/>
          <p:nvPr/>
        </p:nvSpPr>
        <p:spPr>
          <a:xfrm>
            <a:off x="3839863" y="3487089"/>
            <a:ext cx="1082845" cy="600164"/>
          </a:xfrm>
          <a:prstGeom prst="rect">
            <a:avLst/>
          </a:prstGeom>
        </p:spPr>
        <p:txBody>
          <a:bodyPr wrap="square">
            <a:spAutoFit/>
          </a:bodyPr>
          <a:lstStyle/>
          <a:p>
            <a:pPr algn="ctr">
              <a:spcBef>
                <a:spcPts val="400"/>
              </a:spcBef>
              <a:spcAft>
                <a:spcPts val="400"/>
              </a:spcAft>
            </a:pP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Cưỡng</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chế</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kinh</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phí</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bảo</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trì</a:t>
            </a:r>
            <a:endPar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51" name="Straight Arrow Connector 50"/>
          <p:cNvCxnSpPr>
            <a:stCxn id="45" idx="2"/>
          </p:cNvCxnSpPr>
          <p:nvPr/>
        </p:nvCxnSpPr>
        <p:spPr>
          <a:xfrm>
            <a:off x="1335667" y="2533044"/>
            <a:ext cx="1" cy="5633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p:cNvCxnSpPr>
            <a:stCxn id="26" idx="2"/>
          </p:cNvCxnSpPr>
          <p:nvPr/>
        </p:nvCxnSpPr>
        <p:spPr>
          <a:xfrm>
            <a:off x="3946212" y="3361724"/>
            <a:ext cx="1054" cy="8385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p:cNvCxnSpPr>
            <a:stCxn id="44" idx="2"/>
            <a:endCxn id="45" idx="0"/>
          </p:cNvCxnSpPr>
          <p:nvPr/>
        </p:nvCxnSpPr>
        <p:spPr>
          <a:xfrm>
            <a:off x="1335667" y="1885398"/>
            <a:ext cx="0" cy="3706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1" name="Rectangle 70"/>
          <p:cNvSpPr/>
          <p:nvPr/>
        </p:nvSpPr>
        <p:spPr>
          <a:xfrm>
            <a:off x="721239" y="3111810"/>
            <a:ext cx="1259871" cy="276999"/>
          </a:xfrm>
          <a:prstGeom prst="rect">
            <a:avLst/>
          </a:prstGeom>
          <a:ln w="952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TCTD</a:t>
            </a:r>
            <a:endPar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65" name="Straight Arrow Connector 64"/>
          <p:cNvCxnSpPr>
            <a:stCxn id="71" idx="3"/>
          </p:cNvCxnSpPr>
          <p:nvPr/>
        </p:nvCxnSpPr>
        <p:spPr>
          <a:xfrm>
            <a:off x="1981110" y="3250310"/>
            <a:ext cx="898647" cy="49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p:cNvCxnSpPr>
            <a:stCxn id="71" idx="2"/>
          </p:cNvCxnSpPr>
          <p:nvPr/>
        </p:nvCxnSpPr>
        <p:spPr>
          <a:xfrm flipH="1">
            <a:off x="1335668" y="3388809"/>
            <a:ext cx="15507" cy="7923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6" name="Rectangle 75"/>
          <p:cNvSpPr/>
          <p:nvPr/>
        </p:nvSpPr>
        <p:spPr>
          <a:xfrm>
            <a:off x="1865886" y="3254054"/>
            <a:ext cx="1223751" cy="261610"/>
          </a:xfrm>
          <a:prstGeom prst="rect">
            <a:avLst/>
          </a:prstGeom>
        </p:spPr>
        <p:txBody>
          <a:bodyPr wrap="square">
            <a:spAutoFit/>
          </a:bodyPr>
          <a:lstStyle/>
          <a:p>
            <a:pPr algn="ctr">
              <a:spcBef>
                <a:spcPts val="400"/>
              </a:spcBef>
              <a:spcAft>
                <a:spcPts val="400"/>
              </a:spcAft>
            </a:pPr>
            <a:r>
              <a:rPr lang="en-US" sz="11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TH1</a:t>
            </a:r>
          </a:p>
        </p:txBody>
      </p:sp>
      <p:sp>
        <p:nvSpPr>
          <p:cNvPr id="77" name="Rectangle 76"/>
          <p:cNvSpPr/>
          <p:nvPr/>
        </p:nvSpPr>
        <p:spPr>
          <a:xfrm>
            <a:off x="969336" y="3675847"/>
            <a:ext cx="1223751" cy="261610"/>
          </a:xfrm>
          <a:prstGeom prst="rect">
            <a:avLst/>
          </a:prstGeom>
        </p:spPr>
        <p:txBody>
          <a:bodyPr wrap="square">
            <a:spAutoFit/>
          </a:bodyPr>
          <a:lstStyle/>
          <a:p>
            <a:pPr algn="ctr">
              <a:spcBef>
                <a:spcPts val="400"/>
              </a:spcBef>
              <a:spcAft>
                <a:spcPts val="400"/>
              </a:spcAft>
            </a:pPr>
            <a:r>
              <a:rPr lang="en-US" sz="11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TH2</a:t>
            </a:r>
          </a:p>
        </p:txBody>
      </p:sp>
      <p:sp>
        <p:nvSpPr>
          <p:cNvPr id="86" name="Rectangle 85"/>
          <p:cNvSpPr/>
          <p:nvPr/>
        </p:nvSpPr>
        <p:spPr>
          <a:xfrm>
            <a:off x="6763981" y="1611779"/>
            <a:ext cx="1259871" cy="276999"/>
          </a:xfrm>
          <a:prstGeom prst="rect">
            <a:avLst/>
          </a:prstGeom>
          <a:ln w="952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Ban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quản</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trị</a:t>
            </a:r>
            <a:endPar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7" name="Rectangle 86"/>
          <p:cNvSpPr/>
          <p:nvPr/>
        </p:nvSpPr>
        <p:spPr>
          <a:xfrm>
            <a:off x="6763981" y="2859558"/>
            <a:ext cx="1259871" cy="276999"/>
          </a:xfrm>
          <a:prstGeom prst="rect">
            <a:avLst/>
          </a:prstGeom>
          <a:ln w="952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UBND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Huyện</a:t>
            </a:r>
            <a:endPar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8" name="Rectangle 87"/>
          <p:cNvSpPr/>
          <p:nvPr/>
        </p:nvSpPr>
        <p:spPr>
          <a:xfrm>
            <a:off x="6926508" y="2215656"/>
            <a:ext cx="1682937" cy="261610"/>
          </a:xfrm>
          <a:prstGeom prst="rect">
            <a:avLst/>
          </a:prstGeom>
        </p:spPr>
        <p:txBody>
          <a:bodyPr wrap="square">
            <a:spAutoFit/>
          </a:bodyPr>
          <a:lstStyle/>
          <a:p>
            <a:pPr algn="ctr">
              <a:spcBef>
                <a:spcPts val="400"/>
              </a:spcBef>
              <a:spcAft>
                <a:spcPts val="400"/>
              </a:spcAft>
            </a:pP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Đề</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nghị</a:t>
            </a:r>
            <a:endPar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92" name="Straight Arrow Connector 91"/>
          <p:cNvCxnSpPr>
            <a:stCxn id="86" idx="2"/>
            <a:endCxn id="87" idx="0"/>
          </p:cNvCxnSpPr>
          <p:nvPr/>
        </p:nvCxnSpPr>
        <p:spPr>
          <a:xfrm>
            <a:off x="7393917" y="1888778"/>
            <a:ext cx="0" cy="9707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3" name="Rectangle 92"/>
          <p:cNvSpPr/>
          <p:nvPr/>
        </p:nvSpPr>
        <p:spPr>
          <a:xfrm>
            <a:off x="6578857" y="4294100"/>
            <a:ext cx="2132910" cy="276999"/>
          </a:xfrm>
          <a:prstGeom prst="rect">
            <a:avLst/>
          </a:prstGeom>
          <a:solidFill>
            <a:srgbClr val="BAE18F"/>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Tài</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khoản</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kinh</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doanh</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CĐT</a:t>
            </a:r>
            <a:endPar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4" name="Rectangle 93"/>
          <p:cNvSpPr/>
          <p:nvPr/>
        </p:nvSpPr>
        <p:spPr>
          <a:xfrm>
            <a:off x="4823734" y="1771793"/>
            <a:ext cx="1799656" cy="430887"/>
          </a:xfrm>
          <a:prstGeom prst="rect">
            <a:avLst/>
          </a:prstGeom>
        </p:spPr>
        <p:txBody>
          <a:bodyPr wrap="square">
            <a:spAutoFit/>
          </a:bodyPr>
          <a:lstStyle/>
          <a:p>
            <a:pPr algn="ctr">
              <a:spcBef>
                <a:spcPts val="400"/>
              </a:spcBef>
              <a:spcAft>
                <a:spcPts val="400"/>
              </a:spcAft>
            </a:pPr>
            <a:r>
              <a:rPr lang="en-US" sz="11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11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11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TK </a:t>
            </a:r>
            <a:r>
              <a:rPr lang="en-US" sz="11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sz="11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1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CĐT </a:t>
            </a:r>
            <a:r>
              <a:rPr lang="en-US" sz="11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11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còn</a:t>
            </a:r>
            <a:r>
              <a:rPr lang="en-US" sz="11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đủ</a:t>
            </a:r>
            <a:r>
              <a:rPr lang="en-US" sz="11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tiền</a:t>
            </a:r>
            <a:endParaRPr lang="en-US" sz="11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73" name="Elbow Connector 72"/>
          <p:cNvCxnSpPr>
            <a:endCxn id="86" idx="1"/>
          </p:cNvCxnSpPr>
          <p:nvPr/>
        </p:nvCxnSpPr>
        <p:spPr>
          <a:xfrm flipV="1">
            <a:off x="4449364" y="1750279"/>
            <a:ext cx="2314617" cy="1149780"/>
          </a:xfrm>
          <a:prstGeom prst="bentConnector3">
            <a:avLst>
              <a:gd name="adj1" fmla="val 4333"/>
            </a:avLst>
          </a:prstGeom>
          <a:ln>
            <a:tailEnd type="triangle"/>
          </a:ln>
        </p:spPr>
        <p:style>
          <a:lnRef idx="1">
            <a:schemeClr val="dk1"/>
          </a:lnRef>
          <a:fillRef idx="0">
            <a:schemeClr val="dk1"/>
          </a:fillRef>
          <a:effectRef idx="0">
            <a:schemeClr val="dk1"/>
          </a:effectRef>
          <a:fontRef idx="minor">
            <a:schemeClr val="tx1"/>
          </a:fontRef>
        </p:style>
      </p:cxnSp>
      <p:sp>
        <p:nvSpPr>
          <p:cNvPr id="96" name="Rectangle 95"/>
          <p:cNvSpPr/>
          <p:nvPr/>
        </p:nvSpPr>
        <p:spPr>
          <a:xfrm>
            <a:off x="7271436" y="3350116"/>
            <a:ext cx="1682937" cy="430887"/>
          </a:xfrm>
          <a:prstGeom prst="rect">
            <a:avLst/>
          </a:prstGeom>
        </p:spPr>
        <p:txBody>
          <a:bodyPr wrap="square">
            <a:spAutoFit/>
          </a:bodyPr>
          <a:lstStyle/>
          <a:p>
            <a:pPr algn="ctr">
              <a:spcBef>
                <a:spcPts val="400"/>
              </a:spcBef>
              <a:spcAft>
                <a:spcPts val="400"/>
              </a:spcAft>
            </a:pP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VB y/c TCTD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kinh</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phí</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bảo</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trì</a:t>
            </a:r>
            <a:endPar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97" name="Straight Arrow Connector 96"/>
          <p:cNvCxnSpPr/>
          <p:nvPr/>
        </p:nvCxnSpPr>
        <p:spPr>
          <a:xfrm>
            <a:off x="7393916" y="3130891"/>
            <a:ext cx="0" cy="11632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8" name="Elbow Connector 77"/>
          <p:cNvCxnSpPr>
            <a:stCxn id="93" idx="1"/>
            <a:endCxn id="41" idx="3"/>
          </p:cNvCxnSpPr>
          <p:nvPr/>
        </p:nvCxnSpPr>
        <p:spPr>
          <a:xfrm rot="10800000">
            <a:off x="5475849" y="4431116"/>
            <a:ext cx="1103009" cy="1484"/>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107" name="Rectangle 106"/>
          <p:cNvSpPr/>
          <p:nvPr/>
        </p:nvSpPr>
        <p:spPr>
          <a:xfrm>
            <a:off x="-82282" y="4806179"/>
            <a:ext cx="7476199" cy="261610"/>
          </a:xfrm>
          <a:prstGeom prst="rect">
            <a:avLst/>
          </a:prstGeom>
        </p:spPr>
        <p:txBody>
          <a:bodyPr wrap="square">
            <a:spAutoFit/>
          </a:bodyPr>
          <a:lstStyle/>
          <a:p>
            <a:pPr algn="ctr">
              <a:spcBef>
                <a:spcPts val="400"/>
              </a:spcBef>
              <a:spcAft>
                <a:spcPts val="400"/>
              </a:spcAft>
            </a:pPr>
            <a:r>
              <a:rPr lang="en-US" sz="11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11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11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11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cưỡng</a:t>
            </a:r>
            <a:r>
              <a:rPr lang="en-US" sz="11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chế</a:t>
            </a:r>
            <a:r>
              <a:rPr lang="en-US" sz="11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nhưng</a:t>
            </a:r>
            <a:r>
              <a:rPr lang="en-US" sz="11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chưa</a:t>
            </a:r>
            <a:r>
              <a:rPr lang="en-US" sz="11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đủ</a:t>
            </a:r>
            <a:r>
              <a:rPr lang="en-US" sz="11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kê</a:t>
            </a:r>
            <a:r>
              <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biên</a:t>
            </a:r>
            <a:r>
              <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bán</a:t>
            </a:r>
            <a:r>
              <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đấu</a:t>
            </a:r>
            <a:r>
              <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giá</a:t>
            </a:r>
            <a:r>
              <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tài</a:t>
            </a:r>
            <a:r>
              <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sản</a:t>
            </a:r>
            <a:r>
              <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để</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thu</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hồi</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kinh</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phí</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bảo</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trì</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theo</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quy</a:t>
            </a:r>
            <a:r>
              <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định</a:t>
            </a:r>
            <a:endParaRPr lang="en-US"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9" name="Rectangle 108"/>
          <p:cNvSpPr/>
          <p:nvPr/>
        </p:nvSpPr>
        <p:spPr>
          <a:xfrm>
            <a:off x="5628607" y="3781003"/>
            <a:ext cx="1082845" cy="600164"/>
          </a:xfrm>
          <a:prstGeom prst="rect">
            <a:avLst/>
          </a:prstGeom>
        </p:spPr>
        <p:txBody>
          <a:bodyPr wrap="square">
            <a:spAutoFit/>
          </a:bodyPr>
          <a:lstStyle/>
          <a:p>
            <a:pPr algn="ctr">
              <a:spcBef>
                <a:spcPts val="400"/>
              </a:spcBef>
              <a:spcAft>
                <a:spcPts val="400"/>
              </a:spcAft>
            </a:pP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Cưỡng</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chế</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kinh</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phí</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bảo</a:t>
            </a:r>
            <a:r>
              <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trì</a:t>
            </a:r>
            <a:endParaRPr lang="en-US"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51441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0" y="12031"/>
            <a:ext cx="9144000"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09</a:t>
            </a:r>
            <a:r>
              <a:rPr lang="en-US" sz="1800" dirty="0" smtClean="0">
                <a:solidFill>
                  <a:srgbClr val="ED2727"/>
                </a:solidFill>
                <a:latin typeface="Times New Roman" panose="02020603050405020304" pitchFamily="18" charset="0"/>
                <a:cs typeface="Times New Roman" panose="02020603050405020304" pitchFamily="18" charset="0"/>
              </a:rPr>
              <a:t>. </a:t>
            </a:r>
            <a:r>
              <a:rPr lang="en" sz="1800" dirty="0" smtClean="0">
                <a:solidFill>
                  <a:srgbClr val="ED2727"/>
                </a:solidFill>
                <a:latin typeface="Times New Roman" panose="02020603050405020304" pitchFamily="18" charset="0"/>
                <a:cs typeface="Times New Roman" panose="02020603050405020304" pitchFamily="18" charset="0"/>
              </a:rPr>
              <a:t>QUẢN LÝ, SỬ DỤNG NHÀ CHUNG CƯ</a:t>
            </a:r>
            <a:endParaRPr sz="1800" dirty="0">
              <a:solidFill>
                <a:srgbClr val="ED2727"/>
              </a:solidFill>
            </a:endParaRPr>
          </a:p>
        </p:txBody>
      </p:sp>
      <p:sp>
        <p:nvSpPr>
          <p:cNvPr id="12" name="Rectangle 11"/>
          <p:cNvSpPr/>
          <p:nvPr/>
        </p:nvSpPr>
        <p:spPr>
          <a:xfrm>
            <a:off x="281502" y="579595"/>
            <a:ext cx="8691898" cy="677108"/>
          </a:xfrm>
          <a:prstGeom prst="rect">
            <a:avLst/>
          </a:prstGeom>
        </p:spPr>
        <p:txBody>
          <a:bodyPr wrap="square">
            <a:spAutoFit/>
          </a:bodyPr>
          <a:lstStyle/>
          <a:p>
            <a:pPr algn="just"/>
            <a:r>
              <a:rPr lang="en-US" b="1" dirty="0">
                <a:solidFill>
                  <a:srgbClr val="C00000"/>
                </a:solidFill>
                <a:latin typeface="Times New Roman" panose="02020603050405020304" pitchFamily="18" charset="0"/>
                <a:cs typeface="Times New Roman" panose="02020603050405020304" pitchFamily="18" charset="0"/>
              </a:rPr>
              <a:t>5</a:t>
            </a:r>
            <a:r>
              <a:rPr lang="en-US" b="1" dirty="0" smtClean="0">
                <a:solidFill>
                  <a:srgbClr val="C00000"/>
                </a:solidFill>
                <a:latin typeface="Times New Roman" panose="02020603050405020304" pitchFamily="18" charset="0"/>
                <a:cs typeface="Times New Roman" panose="02020603050405020304" pitchFamily="18" charset="0"/>
              </a:rPr>
              <a:t>. CÔNG TRÌNH HẠ TẦNG KỸ THUẬT KHU VỰC NHÀ CHUNG CƯ </a:t>
            </a:r>
            <a:r>
              <a:rPr lang="en-US" dirty="0" smtClean="0">
                <a:solidFill>
                  <a:srgbClr val="C00000"/>
                </a:solidFill>
                <a:latin typeface="Times New Roman" panose="02020603050405020304" pitchFamily="18" charset="0"/>
                <a:cs typeface="Times New Roman" panose="02020603050405020304" pitchFamily="18" charset="0"/>
              </a:rPr>
              <a:t>(</a:t>
            </a:r>
            <a:r>
              <a:rPr lang="en-US" dirty="0" err="1" smtClean="0">
                <a:solidFill>
                  <a:srgbClr val="C00000"/>
                </a:solidFill>
                <a:latin typeface="Times New Roman" panose="02020603050405020304" pitchFamily="18" charset="0"/>
                <a:cs typeface="Times New Roman" panose="02020603050405020304" pitchFamily="18" charset="0"/>
              </a:rPr>
              <a:t>Điều</a:t>
            </a:r>
            <a:r>
              <a:rPr lang="en-US" dirty="0" smtClean="0">
                <a:solidFill>
                  <a:srgbClr val="C00000"/>
                </a:solidFill>
                <a:latin typeface="Times New Roman" panose="02020603050405020304" pitchFamily="18" charset="0"/>
                <a:cs typeface="Times New Roman" panose="02020603050405020304" pitchFamily="18" charset="0"/>
              </a:rPr>
              <a:t> 156-158)</a:t>
            </a:r>
          </a:p>
          <a:p>
            <a:pPr algn="just"/>
            <a:r>
              <a:rPr lang="en-US" sz="1200" b="1" dirty="0" err="1" smtClean="0">
                <a:solidFill>
                  <a:srgbClr val="FF0000"/>
                </a:solidFill>
                <a:latin typeface="Times New Roman" panose="02020603050405020304" pitchFamily="18" charset="0"/>
                <a:cs typeface="Times New Roman" panose="02020603050405020304" pitchFamily="18" charset="0"/>
              </a:rPr>
              <a:t>Đây</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là</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nội</a:t>
            </a:r>
            <a:r>
              <a:rPr lang="en-US" sz="1200" b="1" dirty="0" smtClean="0">
                <a:solidFill>
                  <a:srgbClr val="FF0000"/>
                </a:solidFill>
                <a:latin typeface="Times New Roman" panose="02020603050405020304" pitchFamily="18" charset="0"/>
                <a:cs typeface="Times New Roman" panose="02020603050405020304" pitchFamily="18" charset="0"/>
              </a:rPr>
              <a:t> dung </a:t>
            </a:r>
            <a:r>
              <a:rPr lang="en-US" sz="1200" b="1" dirty="0" err="1" smtClean="0">
                <a:solidFill>
                  <a:srgbClr val="FF0000"/>
                </a:solidFill>
                <a:latin typeface="Times New Roman" panose="02020603050405020304" pitchFamily="18" charset="0"/>
                <a:cs typeface="Times New Roman" panose="02020603050405020304" pitchFamily="18" charset="0"/>
              </a:rPr>
              <a:t>mới</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quy</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định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về</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việc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bàn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giao</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tiếp</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nhận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quản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lý</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và</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khai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thác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sử</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dụng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công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trình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hạ</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tầng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kỹ</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thuật</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khu</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vực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có</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nhà</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chung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cư</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để</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bảo</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đảm</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vận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hành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và</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hoạt</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động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bình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thường</a:t>
            </a:r>
            <a:r>
              <a:rPr lang="en-US" sz="1200" dirty="0" smtClean="0">
                <a:solidFill>
                  <a:srgbClr val="7030A0"/>
                </a:solidFill>
                <a:latin typeface="Times New Roman" panose="02020603050405020304" pitchFamily="18" charset="0"/>
                <a:cs typeface="Times New Roman" panose="02020603050405020304" pitchFamily="18" charset="0"/>
              </a:rPr>
              <a:t>.</a:t>
            </a:r>
          </a:p>
        </p:txBody>
      </p:sp>
      <p:sp>
        <p:nvSpPr>
          <p:cNvPr id="2" name="Rectangle 1"/>
          <p:cNvSpPr/>
          <p:nvPr/>
        </p:nvSpPr>
        <p:spPr>
          <a:xfrm>
            <a:off x="276581" y="1327172"/>
            <a:ext cx="8288579" cy="307777"/>
          </a:xfrm>
          <a:prstGeom prst="rect">
            <a:avLst/>
          </a:prstGeom>
        </p:spPr>
        <p:txBody>
          <a:bodyPr wrap="square">
            <a:spAutoFit/>
          </a:bodyPr>
          <a:lstStyle/>
          <a:p>
            <a:r>
              <a:rPr lang="en-US" b="1" dirty="0" smtClean="0">
                <a:solidFill>
                  <a:schemeClr val="accent6">
                    <a:lumMod val="75000"/>
                  </a:schemeClr>
                </a:solidFill>
                <a:latin typeface="Times New Roman" panose="02020603050405020304" pitchFamily="18" charset="0"/>
                <a:cs typeface="Times New Roman" panose="02020603050405020304" pitchFamily="18" charset="0"/>
              </a:rPr>
              <a:t>5.1. </a:t>
            </a:r>
            <a:r>
              <a:rPr lang="vi-VN" b="1" dirty="0" smtClean="0">
                <a:solidFill>
                  <a:schemeClr val="accent6">
                    <a:lumMod val="75000"/>
                  </a:schemeClr>
                </a:solidFill>
                <a:latin typeface="Times New Roman" panose="02020603050405020304" pitchFamily="18" charset="0"/>
                <a:cs typeface="Times New Roman" panose="02020603050405020304" pitchFamily="18" charset="0"/>
              </a:rPr>
              <a:t>Công </a:t>
            </a:r>
            <a:r>
              <a:rPr lang="vi-VN" b="1" dirty="0">
                <a:solidFill>
                  <a:schemeClr val="accent6">
                    <a:lumMod val="75000"/>
                  </a:schemeClr>
                </a:solidFill>
                <a:latin typeface="Times New Roman" panose="02020603050405020304" pitchFamily="18" charset="0"/>
                <a:cs typeface="Times New Roman" panose="02020603050405020304" pitchFamily="18" charset="0"/>
              </a:rPr>
              <a:t>trình </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HTKT</a:t>
            </a:r>
            <a:r>
              <a:rPr lang="vi-VN" b="1"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b="1" dirty="0">
                <a:solidFill>
                  <a:schemeClr val="accent6">
                    <a:lumMod val="75000"/>
                  </a:schemeClr>
                </a:solidFill>
                <a:latin typeface="Times New Roman" panose="02020603050405020304" pitchFamily="18" charset="0"/>
                <a:cs typeface="Times New Roman" panose="02020603050405020304" pitchFamily="18" charset="0"/>
              </a:rPr>
              <a:t>khu vực có </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NCC </a:t>
            </a:r>
            <a:r>
              <a:rPr lang="vi-VN" b="1" dirty="0" smtClean="0">
                <a:solidFill>
                  <a:schemeClr val="accent6">
                    <a:lumMod val="75000"/>
                  </a:schemeClr>
                </a:solidFill>
                <a:latin typeface="Times New Roman" panose="02020603050405020304" pitchFamily="18" charset="0"/>
                <a:cs typeface="Times New Roman" panose="02020603050405020304" pitchFamily="18" charset="0"/>
              </a:rPr>
              <a:t>phải </a:t>
            </a:r>
            <a:r>
              <a:rPr lang="vi-VN" b="1" dirty="0">
                <a:solidFill>
                  <a:schemeClr val="accent6">
                    <a:lumMod val="75000"/>
                  </a:schemeClr>
                </a:solidFill>
                <a:latin typeface="Times New Roman" panose="02020603050405020304" pitchFamily="18" charset="0"/>
                <a:cs typeface="Times New Roman" panose="02020603050405020304" pitchFamily="18" charset="0"/>
              </a:rPr>
              <a:t>bàn giao và thời điểm bàn </a:t>
            </a:r>
            <a:r>
              <a:rPr lang="vi-VN" b="1" dirty="0" smtClean="0">
                <a:solidFill>
                  <a:schemeClr val="accent6">
                    <a:lumMod val="75000"/>
                  </a:schemeClr>
                </a:solidFill>
                <a:latin typeface="Times New Roman" panose="02020603050405020304" pitchFamily="18" charset="0"/>
                <a:cs typeface="Times New Roman" panose="02020603050405020304" pitchFamily="18" charset="0"/>
              </a:rPr>
              <a:t>giao</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156)</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276580" y="1571747"/>
            <a:ext cx="8775142" cy="276999"/>
          </a:xfrm>
          <a:prstGeom prst="rect">
            <a:avLst/>
          </a:prstGeom>
        </p:spPr>
        <p:txBody>
          <a:bodyPr wrap="square">
            <a:spAutoFit/>
          </a:bodyPr>
          <a:lstStyle/>
          <a:p>
            <a:r>
              <a:rPr lang="en-US" sz="1200" dirty="0">
                <a:solidFill>
                  <a:srgbClr val="FF0000"/>
                </a:solidFill>
                <a:latin typeface="Times New Roman" panose="02020603050405020304" pitchFamily="18" charset="0"/>
                <a:cs typeface="Times New Roman" panose="02020603050405020304" pitchFamily="18" charset="0"/>
              </a:rPr>
              <a:t>1</a:t>
            </a:r>
            <a:r>
              <a:rPr lang="en-US" sz="1200" dirty="0">
                <a:solidFill>
                  <a:srgbClr val="7030A0"/>
                </a:solidFill>
                <a:latin typeface="Times New Roman" panose="02020603050405020304" pitchFamily="18" charset="0"/>
                <a:cs typeface="Times New Roman" panose="02020603050405020304" pitchFamily="18" charset="0"/>
              </a:rPr>
              <a:t>. Đ</a:t>
            </a:r>
            <a:r>
              <a:rPr lang="vi-VN" sz="1200" dirty="0">
                <a:solidFill>
                  <a:srgbClr val="7030A0"/>
                </a:solidFill>
                <a:latin typeface="Times New Roman" panose="02020603050405020304" pitchFamily="18" charset="0"/>
                <a:cs typeface="Times New Roman" panose="02020603050405020304" pitchFamily="18" charset="0"/>
              </a:rPr>
              <a:t>ược xác định trong chủ trương đầu tư hoặc nội dung dự án đã được phê duyệt</a:t>
            </a:r>
            <a:endParaRPr lang="en-US" sz="1200" dirty="0">
              <a:solidFill>
                <a:srgbClr val="7030A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76580" y="1804226"/>
            <a:ext cx="8775142" cy="276999"/>
          </a:xfrm>
          <a:prstGeom prst="rect">
            <a:avLst/>
          </a:prstGeom>
        </p:spPr>
        <p:txBody>
          <a:bodyPr wrap="square">
            <a:spAutoFit/>
          </a:bodyPr>
          <a:lstStyle/>
          <a:p>
            <a:r>
              <a:rPr lang="en-US" sz="1200" dirty="0" smtClean="0">
                <a:solidFill>
                  <a:srgbClr val="FF0000"/>
                </a:solidFill>
                <a:latin typeface="Times New Roman" panose="02020603050405020304" pitchFamily="18" charset="0"/>
                <a:cs typeface="Times New Roman" panose="02020603050405020304" pitchFamily="18" charset="0"/>
              </a:rPr>
              <a:t>2</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Thời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điểm</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bàn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giao</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Sau</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khi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nghiệm</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thu</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theo</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quy</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định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của</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pháp</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luật</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xây</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dựng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và</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căn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cứ</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tiến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độ</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hoặc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phân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kỳ</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Dự</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án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được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phê</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duyệt</a:t>
            </a:r>
            <a:endParaRPr lang="en-US" sz="1200" dirty="0">
              <a:solidFill>
                <a:srgbClr val="7030A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76580" y="2191967"/>
            <a:ext cx="8288579" cy="307777"/>
          </a:xfrm>
          <a:prstGeom prst="rect">
            <a:avLst/>
          </a:prstGeom>
        </p:spPr>
        <p:txBody>
          <a:bodyPr wrap="square">
            <a:spAutoFit/>
          </a:bodyPr>
          <a:lstStyle/>
          <a:p>
            <a:r>
              <a:rPr lang="en-US" b="1" dirty="0" smtClean="0">
                <a:solidFill>
                  <a:schemeClr val="accent6">
                    <a:lumMod val="75000"/>
                  </a:schemeClr>
                </a:solidFill>
                <a:latin typeface="Times New Roman" panose="02020603050405020304" pitchFamily="18" charset="0"/>
                <a:cs typeface="Times New Roman" panose="02020603050405020304" pitchFamily="18" charset="0"/>
              </a:rPr>
              <a:t>5.2.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Thủ</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tục</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bàn</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giao</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công</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trình</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HTKT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khu</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vực</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có</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NCC </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157)</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9" name="Rectangle 8"/>
          <p:cNvSpPr/>
          <p:nvPr/>
        </p:nvSpPr>
        <p:spPr>
          <a:xfrm>
            <a:off x="427710" y="2740445"/>
            <a:ext cx="1259871" cy="276999"/>
          </a:xfrm>
          <a:prstGeom prst="rect">
            <a:avLst/>
          </a:prstGeom>
          <a:ln w="952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Chủ</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đầu</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tư</a:t>
            </a:r>
            <a:endPar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3560109" y="2648110"/>
            <a:ext cx="1259871" cy="461665"/>
          </a:xfrm>
          <a:prstGeom prst="rect">
            <a:avLst/>
          </a:prstGeom>
          <a:solidFill>
            <a:schemeClr val="bg2">
              <a:lumMod val="9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Cơ</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quan</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có</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thẩm</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quyền</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tiếp</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nhận</a:t>
            </a:r>
            <a:endPar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5" name="Straight Arrow Connector 4"/>
          <p:cNvCxnSpPr>
            <a:stCxn id="9" idx="3"/>
          </p:cNvCxnSpPr>
          <p:nvPr/>
        </p:nvCxnSpPr>
        <p:spPr>
          <a:xfrm flipV="1">
            <a:off x="1687581" y="2878944"/>
            <a:ext cx="1872528" cy="1"/>
          </a:xfrm>
          <a:prstGeom prst="straightConnector1">
            <a:avLst/>
          </a:prstGeom>
          <a:ln>
            <a:solidFill>
              <a:srgbClr val="ED2727"/>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687581" y="2601945"/>
            <a:ext cx="1844438" cy="276999"/>
          </a:xfrm>
          <a:prstGeom prst="rect">
            <a:avLst/>
          </a:prstGeom>
        </p:spPr>
        <p:txBody>
          <a:bodyPr wrap="square">
            <a:spAutoFit/>
          </a:bodyPr>
          <a:lstStyle/>
          <a:p>
            <a:r>
              <a:rPr lang="en-US" sz="1200" i="1" dirty="0" err="1" smtClean="0">
                <a:solidFill>
                  <a:srgbClr val="7030A0"/>
                </a:solidFill>
                <a:latin typeface="Times New Roman" panose="02020603050405020304" pitchFamily="18" charset="0"/>
                <a:cs typeface="Times New Roman" panose="02020603050405020304" pitchFamily="18" charset="0"/>
              </a:rPr>
              <a:t>Gửi</a:t>
            </a:r>
            <a:r>
              <a:rPr lang="en-US" sz="1200" i="1" dirty="0" smtClean="0">
                <a:solidFill>
                  <a:srgbClr val="7030A0"/>
                </a:solidFill>
                <a:latin typeface="Times New Roman" panose="02020603050405020304" pitchFamily="18" charset="0"/>
                <a:cs typeface="Times New Roman" panose="02020603050405020304" pitchFamily="18" charset="0"/>
              </a:rPr>
              <a:t> VB </a:t>
            </a:r>
            <a:r>
              <a:rPr lang="en-US" sz="1200" i="1" dirty="0" err="1" smtClean="0">
                <a:solidFill>
                  <a:srgbClr val="7030A0"/>
                </a:solidFill>
                <a:latin typeface="Times New Roman" panose="02020603050405020304" pitchFamily="18" charset="0"/>
                <a:cs typeface="Times New Roman" panose="02020603050405020304" pitchFamily="18" charset="0"/>
              </a:rPr>
              <a:t>đề</a:t>
            </a:r>
            <a:r>
              <a:rPr lang="en-US" sz="1200" i="1" dirty="0" smtClean="0">
                <a:solidFill>
                  <a:srgbClr val="7030A0"/>
                </a:solidFill>
                <a:latin typeface="Times New Roman" panose="02020603050405020304" pitchFamily="18" charset="0"/>
                <a:cs typeface="Times New Roman" panose="02020603050405020304" pitchFamily="18" charset="0"/>
              </a:rPr>
              <a:t> </a:t>
            </a:r>
            <a:r>
              <a:rPr lang="en-US" sz="1200" i="1" dirty="0" err="1" smtClean="0">
                <a:solidFill>
                  <a:srgbClr val="7030A0"/>
                </a:solidFill>
                <a:latin typeface="Times New Roman" panose="02020603050405020304" pitchFamily="18" charset="0"/>
                <a:cs typeface="Times New Roman" panose="02020603050405020304" pitchFamily="18" charset="0"/>
              </a:rPr>
              <a:t>nghị</a:t>
            </a:r>
            <a:r>
              <a:rPr lang="en-US" sz="1200" i="1" dirty="0" smtClean="0">
                <a:solidFill>
                  <a:srgbClr val="7030A0"/>
                </a:solidFill>
                <a:latin typeface="Times New Roman" panose="02020603050405020304" pitchFamily="18" charset="0"/>
                <a:cs typeface="Times New Roman" panose="02020603050405020304" pitchFamily="18" charset="0"/>
              </a:rPr>
              <a:t> </a:t>
            </a:r>
            <a:r>
              <a:rPr lang="en-US" sz="1200" i="1" dirty="0" err="1" smtClean="0">
                <a:solidFill>
                  <a:srgbClr val="7030A0"/>
                </a:solidFill>
                <a:latin typeface="Times New Roman" panose="02020603050405020304" pitchFamily="18" charset="0"/>
                <a:cs typeface="Times New Roman" panose="02020603050405020304" pitchFamily="18" charset="0"/>
              </a:rPr>
              <a:t>kèm</a:t>
            </a:r>
            <a:r>
              <a:rPr lang="en-US" sz="1200" i="1" dirty="0" smtClean="0">
                <a:solidFill>
                  <a:srgbClr val="7030A0"/>
                </a:solidFill>
                <a:latin typeface="Times New Roman" panose="02020603050405020304" pitchFamily="18" charset="0"/>
                <a:cs typeface="Times New Roman" panose="02020603050405020304" pitchFamily="18" charset="0"/>
              </a:rPr>
              <a:t> </a:t>
            </a:r>
            <a:r>
              <a:rPr lang="en-US" sz="1200" i="1" dirty="0" err="1" smtClean="0">
                <a:solidFill>
                  <a:srgbClr val="7030A0"/>
                </a:solidFill>
                <a:latin typeface="Times New Roman" panose="02020603050405020304" pitchFamily="18" charset="0"/>
                <a:cs typeface="Times New Roman" panose="02020603050405020304" pitchFamily="18" charset="0"/>
              </a:rPr>
              <a:t>hồ</a:t>
            </a:r>
            <a:r>
              <a:rPr lang="en-US" sz="1200" i="1" dirty="0" smtClean="0">
                <a:solidFill>
                  <a:srgbClr val="7030A0"/>
                </a:solidFill>
                <a:latin typeface="Times New Roman" panose="02020603050405020304" pitchFamily="18" charset="0"/>
                <a:cs typeface="Times New Roman" panose="02020603050405020304" pitchFamily="18" charset="0"/>
              </a:rPr>
              <a:t> </a:t>
            </a:r>
            <a:r>
              <a:rPr lang="en-US" sz="1200" i="1" dirty="0" err="1" smtClean="0">
                <a:solidFill>
                  <a:srgbClr val="7030A0"/>
                </a:solidFill>
                <a:latin typeface="Times New Roman" panose="02020603050405020304" pitchFamily="18" charset="0"/>
                <a:cs typeface="Times New Roman" panose="02020603050405020304" pitchFamily="18" charset="0"/>
              </a:rPr>
              <a:t>sơ</a:t>
            </a:r>
            <a:endParaRPr lang="en-US" sz="1200" i="1" dirty="0">
              <a:solidFill>
                <a:srgbClr val="7030A0"/>
              </a:solidFill>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flipV="1">
            <a:off x="4848070" y="2878943"/>
            <a:ext cx="1872528" cy="1"/>
          </a:xfrm>
          <a:prstGeom prst="straightConnector1">
            <a:avLst/>
          </a:prstGeom>
          <a:ln>
            <a:solidFill>
              <a:srgbClr val="ED2727"/>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183978" y="2648109"/>
            <a:ext cx="1340716" cy="461665"/>
          </a:xfrm>
          <a:prstGeom prst="rect">
            <a:avLst/>
          </a:prstGeom>
        </p:spPr>
        <p:txBody>
          <a:bodyPr wrap="square">
            <a:spAutoFit/>
          </a:bodyPr>
          <a:lstStyle/>
          <a:p>
            <a:pPr algn="ctr"/>
            <a:r>
              <a:rPr lang="en-US" sz="1200" i="1" dirty="0" err="1" smtClean="0">
                <a:solidFill>
                  <a:srgbClr val="7030A0"/>
                </a:solidFill>
                <a:latin typeface="Times New Roman" panose="02020603050405020304" pitchFamily="18" charset="0"/>
                <a:cs typeface="Times New Roman" panose="02020603050405020304" pitchFamily="18" charset="0"/>
              </a:rPr>
              <a:t>Tiếp</a:t>
            </a:r>
            <a:r>
              <a:rPr lang="en-US" sz="1200" i="1" dirty="0" smtClean="0">
                <a:solidFill>
                  <a:srgbClr val="7030A0"/>
                </a:solidFill>
                <a:latin typeface="Times New Roman" panose="02020603050405020304" pitchFamily="18" charset="0"/>
                <a:cs typeface="Times New Roman" panose="02020603050405020304" pitchFamily="18" charset="0"/>
              </a:rPr>
              <a:t> </a:t>
            </a:r>
            <a:r>
              <a:rPr lang="en-US" sz="1200" i="1" dirty="0" err="1" smtClean="0">
                <a:solidFill>
                  <a:srgbClr val="7030A0"/>
                </a:solidFill>
                <a:latin typeface="Times New Roman" panose="02020603050405020304" pitchFamily="18" charset="0"/>
                <a:cs typeface="Times New Roman" panose="02020603050405020304" pitchFamily="18" charset="0"/>
              </a:rPr>
              <a:t>nhận</a:t>
            </a:r>
            <a:r>
              <a:rPr lang="en-US" sz="1200" i="1" dirty="0" smtClean="0">
                <a:solidFill>
                  <a:srgbClr val="7030A0"/>
                </a:solidFill>
                <a:latin typeface="Times New Roman" panose="02020603050405020304" pitchFamily="18" charset="0"/>
                <a:cs typeface="Times New Roman" panose="02020603050405020304" pitchFamily="18" charset="0"/>
              </a:rPr>
              <a:t> </a:t>
            </a:r>
          </a:p>
          <a:p>
            <a:pPr algn="ctr"/>
            <a:r>
              <a:rPr lang="en-US" sz="1200" i="1" dirty="0" smtClean="0">
                <a:solidFill>
                  <a:srgbClr val="7030A0"/>
                </a:solidFill>
                <a:latin typeface="Times New Roman" panose="02020603050405020304" pitchFamily="18" charset="0"/>
                <a:cs typeface="Times New Roman" panose="02020603050405020304" pitchFamily="18" charset="0"/>
              </a:rPr>
              <a:t>(</a:t>
            </a:r>
            <a:r>
              <a:rPr lang="en-US" sz="1200" i="1" dirty="0" err="1" smtClean="0">
                <a:solidFill>
                  <a:srgbClr val="7030A0"/>
                </a:solidFill>
                <a:latin typeface="Times New Roman" panose="02020603050405020304" pitchFamily="18" charset="0"/>
                <a:cs typeface="Times New Roman" panose="02020603050405020304" pitchFamily="18" charset="0"/>
              </a:rPr>
              <a:t>lập</a:t>
            </a:r>
            <a:r>
              <a:rPr lang="en-US" sz="1200" i="1" dirty="0" smtClean="0">
                <a:solidFill>
                  <a:srgbClr val="7030A0"/>
                </a:solidFill>
                <a:latin typeface="Times New Roman" panose="02020603050405020304" pitchFamily="18" charset="0"/>
                <a:cs typeface="Times New Roman" panose="02020603050405020304" pitchFamily="18" charset="0"/>
              </a:rPr>
              <a:t> </a:t>
            </a:r>
            <a:r>
              <a:rPr lang="en-US" sz="1200" i="1" dirty="0" err="1" smtClean="0">
                <a:solidFill>
                  <a:srgbClr val="7030A0"/>
                </a:solidFill>
                <a:latin typeface="Times New Roman" panose="02020603050405020304" pitchFamily="18" charset="0"/>
                <a:cs typeface="Times New Roman" panose="02020603050405020304" pitchFamily="18" charset="0"/>
              </a:rPr>
              <a:t>thành</a:t>
            </a:r>
            <a:r>
              <a:rPr lang="en-US" sz="1200" i="1" dirty="0" smtClean="0">
                <a:solidFill>
                  <a:srgbClr val="7030A0"/>
                </a:solidFill>
                <a:latin typeface="Times New Roman" panose="02020603050405020304" pitchFamily="18" charset="0"/>
                <a:cs typeface="Times New Roman" panose="02020603050405020304" pitchFamily="18" charset="0"/>
              </a:rPr>
              <a:t> VB)</a:t>
            </a:r>
            <a:endParaRPr lang="en-US" sz="1200" i="1" dirty="0">
              <a:solidFill>
                <a:srgbClr val="7030A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6720598" y="2648110"/>
            <a:ext cx="1772238" cy="461665"/>
          </a:xfrm>
          <a:prstGeom prst="rect">
            <a:avLst/>
          </a:prstGeom>
          <a:solidFill>
            <a:srgbClr val="FFFF00"/>
          </a:solidFill>
          <a:ln w="952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400"/>
              </a:spcBef>
              <a:spcAft>
                <a:spcPts val="400"/>
              </a:spcAft>
            </a:pP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Công</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trình</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HTKT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khu</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vực</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có</a:t>
            </a:r>
            <a:r>
              <a:rPr lang="en-US" sz="1200"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NCC</a:t>
            </a:r>
            <a:endParaRPr lang="en-US" sz="12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Rectangle 18"/>
          <p:cNvSpPr/>
          <p:nvPr/>
        </p:nvSpPr>
        <p:spPr>
          <a:xfrm>
            <a:off x="137402" y="3155943"/>
            <a:ext cx="6471026" cy="276999"/>
          </a:xfrm>
          <a:prstGeom prst="rect">
            <a:avLst/>
          </a:prstGeom>
        </p:spPr>
        <p:txBody>
          <a:bodyPr wrap="square">
            <a:spAutoFit/>
          </a:bodyPr>
          <a:lstStyle/>
          <a:p>
            <a:pPr algn="ctr"/>
            <a:r>
              <a:rPr lang="en-US" sz="1200" i="1" dirty="0" smtClean="0">
                <a:solidFill>
                  <a:srgbClr val="7030A0"/>
                </a:solidFill>
                <a:latin typeface="Times New Roman" panose="02020603050405020304" pitchFamily="18" charset="0"/>
                <a:cs typeface="Times New Roman" panose="02020603050405020304" pitchFamily="18" charset="0"/>
              </a:rPr>
              <a:t>* CĐT </a:t>
            </a:r>
            <a:r>
              <a:rPr lang="en-US" sz="1200" i="1" dirty="0" err="1" smtClean="0">
                <a:solidFill>
                  <a:srgbClr val="7030A0"/>
                </a:solidFill>
                <a:latin typeface="Times New Roman" panose="02020603050405020304" pitchFamily="18" charset="0"/>
                <a:cs typeface="Times New Roman" panose="02020603050405020304" pitchFamily="18" charset="0"/>
              </a:rPr>
              <a:t>bảo</a:t>
            </a:r>
            <a:r>
              <a:rPr lang="en-US" sz="1200" i="1" dirty="0" smtClean="0">
                <a:solidFill>
                  <a:srgbClr val="7030A0"/>
                </a:solidFill>
                <a:latin typeface="Times New Roman" panose="02020603050405020304" pitchFamily="18" charset="0"/>
                <a:cs typeface="Times New Roman" panose="02020603050405020304" pitchFamily="18" charset="0"/>
              </a:rPr>
              <a:t> </a:t>
            </a:r>
            <a:r>
              <a:rPr lang="en-US" sz="1200" i="1" dirty="0" err="1" smtClean="0">
                <a:solidFill>
                  <a:srgbClr val="7030A0"/>
                </a:solidFill>
                <a:latin typeface="Times New Roman" panose="02020603050405020304" pitchFamily="18" charset="0"/>
                <a:cs typeface="Times New Roman" panose="02020603050405020304" pitchFamily="18" charset="0"/>
              </a:rPr>
              <a:t>trì</a:t>
            </a:r>
            <a:r>
              <a:rPr lang="en-US" sz="1200" i="1" dirty="0" smtClean="0">
                <a:solidFill>
                  <a:srgbClr val="7030A0"/>
                </a:solidFill>
                <a:latin typeface="Times New Roman" panose="02020603050405020304" pitchFamily="18" charset="0"/>
                <a:cs typeface="Times New Roman" panose="02020603050405020304" pitchFamily="18" charset="0"/>
              </a:rPr>
              <a:t>, QLVH, </a:t>
            </a:r>
            <a:r>
              <a:rPr lang="en-US" sz="1200" i="1" dirty="0" err="1" smtClean="0">
                <a:solidFill>
                  <a:srgbClr val="7030A0"/>
                </a:solidFill>
                <a:latin typeface="Times New Roman" panose="02020603050405020304" pitchFamily="18" charset="0"/>
                <a:cs typeface="Times New Roman" panose="02020603050405020304" pitchFamily="18" charset="0"/>
              </a:rPr>
              <a:t>khai</a:t>
            </a:r>
            <a:r>
              <a:rPr lang="en-US" sz="1200" i="1" dirty="0" smtClean="0">
                <a:solidFill>
                  <a:srgbClr val="7030A0"/>
                </a:solidFill>
                <a:latin typeface="Times New Roman" panose="02020603050405020304" pitchFamily="18" charset="0"/>
                <a:cs typeface="Times New Roman" panose="02020603050405020304" pitchFamily="18" charset="0"/>
              </a:rPr>
              <a:t> </a:t>
            </a:r>
            <a:r>
              <a:rPr lang="en-US" sz="1200" i="1" dirty="0" err="1" smtClean="0">
                <a:solidFill>
                  <a:srgbClr val="7030A0"/>
                </a:solidFill>
                <a:latin typeface="Times New Roman" panose="02020603050405020304" pitchFamily="18" charset="0"/>
                <a:cs typeface="Times New Roman" panose="02020603050405020304" pitchFamily="18" charset="0"/>
              </a:rPr>
              <a:t>thác</a:t>
            </a:r>
            <a:r>
              <a:rPr lang="en-US" sz="1200" i="1" dirty="0" smtClean="0">
                <a:solidFill>
                  <a:srgbClr val="7030A0"/>
                </a:solidFill>
                <a:latin typeface="Times New Roman" panose="02020603050405020304" pitchFamily="18" charset="0"/>
                <a:cs typeface="Times New Roman" panose="02020603050405020304" pitchFamily="18" charset="0"/>
              </a:rPr>
              <a:t> </a:t>
            </a:r>
            <a:r>
              <a:rPr lang="en-US" sz="1200" i="1" dirty="0" err="1" smtClean="0">
                <a:solidFill>
                  <a:srgbClr val="7030A0"/>
                </a:solidFill>
                <a:latin typeface="Times New Roman" panose="02020603050405020304" pitchFamily="18" charset="0"/>
                <a:cs typeface="Times New Roman" panose="02020603050405020304" pitchFamily="18" charset="0"/>
              </a:rPr>
              <a:t>theo</a:t>
            </a:r>
            <a:r>
              <a:rPr lang="en-US" sz="1200" i="1" dirty="0" smtClean="0">
                <a:solidFill>
                  <a:srgbClr val="7030A0"/>
                </a:solidFill>
                <a:latin typeface="Times New Roman" panose="02020603050405020304" pitchFamily="18" charset="0"/>
                <a:cs typeface="Times New Roman" panose="02020603050405020304" pitchFamily="18" charset="0"/>
              </a:rPr>
              <a:t> </a:t>
            </a:r>
            <a:r>
              <a:rPr lang="en-US" sz="1200" i="1" dirty="0" err="1" smtClean="0">
                <a:solidFill>
                  <a:srgbClr val="7030A0"/>
                </a:solidFill>
                <a:latin typeface="Times New Roman" panose="02020603050405020304" pitchFamily="18" charset="0"/>
                <a:cs typeface="Times New Roman" panose="02020603050405020304" pitchFamily="18" charset="0"/>
              </a:rPr>
              <a:t>nội</a:t>
            </a:r>
            <a:r>
              <a:rPr lang="en-US" sz="1200" i="1" dirty="0" smtClean="0">
                <a:solidFill>
                  <a:srgbClr val="7030A0"/>
                </a:solidFill>
                <a:latin typeface="Times New Roman" panose="02020603050405020304" pitchFamily="18" charset="0"/>
                <a:cs typeface="Times New Roman" panose="02020603050405020304" pitchFamily="18" charset="0"/>
              </a:rPr>
              <a:t> dung DA </a:t>
            </a:r>
            <a:r>
              <a:rPr lang="en-US" sz="1200" i="1" dirty="0" err="1" smtClean="0">
                <a:solidFill>
                  <a:srgbClr val="7030A0"/>
                </a:solidFill>
                <a:latin typeface="Times New Roman" panose="02020603050405020304" pitchFamily="18" charset="0"/>
                <a:cs typeface="Times New Roman" panose="02020603050405020304" pitchFamily="18" charset="0"/>
              </a:rPr>
              <a:t>được</a:t>
            </a:r>
            <a:r>
              <a:rPr lang="en-US" sz="1200" i="1" dirty="0" smtClean="0">
                <a:solidFill>
                  <a:srgbClr val="7030A0"/>
                </a:solidFill>
                <a:latin typeface="Times New Roman" panose="02020603050405020304" pitchFamily="18" charset="0"/>
                <a:cs typeface="Times New Roman" panose="02020603050405020304" pitchFamily="18" charset="0"/>
              </a:rPr>
              <a:t> </a:t>
            </a:r>
            <a:r>
              <a:rPr lang="en-US" sz="1200" i="1" dirty="0" err="1" smtClean="0">
                <a:solidFill>
                  <a:srgbClr val="7030A0"/>
                </a:solidFill>
                <a:latin typeface="Times New Roman" panose="02020603050405020304" pitchFamily="18" charset="0"/>
                <a:cs typeface="Times New Roman" panose="02020603050405020304" pitchFamily="18" charset="0"/>
              </a:rPr>
              <a:t>duyệt</a:t>
            </a:r>
            <a:r>
              <a:rPr lang="en-US" sz="1200" i="1" dirty="0" smtClean="0">
                <a:solidFill>
                  <a:srgbClr val="7030A0"/>
                </a:solidFill>
                <a:latin typeface="Times New Roman" panose="02020603050405020304" pitchFamily="18" charset="0"/>
                <a:cs typeface="Times New Roman" panose="02020603050405020304" pitchFamily="18" charset="0"/>
              </a:rPr>
              <a:t> </a:t>
            </a:r>
            <a:r>
              <a:rPr lang="en-US" sz="1200" i="1" dirty="0" err="1" smtClean="0">
                <a:solidFill>
                  <a:srgbClr val="7030A0"/>
                </a:solidFill>
                <a:latin typeface="Times New Roman" panose="02020603050405020304" pitchFamily="18" charset="0"/>
                <a:cs typeface="Times New Roman" panose="02020603050405020304" pitchFamily="18" charset="0"/>
              </a:rPr>
              <a:t>trong</a:t>
            </a:r>
            <a:r>
              <a:rPr lang="en-US" sz="1200" i="1" dirty="0" smtClean="0">
                <a:solidFill>
                  <a:srgbClr val="7030A0"/>
                </a:solidFill>
                <a:latin typeface="Times New Roman" panose="02020603050405020304" pitchFamily="18" charset="0"/>
                <a:cs typeface="Times New Roman" panose="02020603050405020304" pitchFamily="18" charset="0"/>
              </a:rPr>
              <a:t> </a:t>
            </a:r>
            <a:r>
              <a:rPr lang="en-US" sz="1200" i="1" dirty="0" err="1" smtClean="0">
                <a:solidFill>
                  <a:srgbClr val="7030A0"/>
                </a:solidFill>
                <a:latin typeface="Times New Roman" panose="02020603050405020304" pitchFamily="18" charset="0"/>
                <a:cs typeface="Times New Roman" panose="02020603050405020304" pitchFamily="18" charset="0"/>
              </a:rPr>
              <a:t>thời</a:t>
            </a:r>
            <a:r>
              <a:rPr lang="en-US" sz="1200" i="1" dirty="0" smtClean="0">
                <a:solidFill>
                  <a:srgbClr val="7030A0"/>
                </a:solidFill>
                <a:latin typeface="Times New Roman" panose="02020603050405020304" pitchFamily="18" charset="0"/>
                <a:cs typeface="Times New Roman" panose="02020603050405020304" pitchFamily="18" charset="0"/>
              </a:rPr>
              <a:t> </a:t>
            </a:r>
            <a:r>
              <a:rPr lang="en-US" sz="1200" i="1" dirty="0" err="1" smtClean="0">
                <a:solidFill>
                  <a:srgbClr val="7030A0"/>
                </a:solidFill>
                <a:latin typeface="Times New Roman" panose="02020603050405020304" pitchFamily="18" charset="0"/>
                <a:cs typeface="Times New Roman" panose="02020603050405020304" pitchFamily="18" charset="0"/>
              </a:rPr>
              <a:t>gian</a:t>
            </a:r>
            <a:r>
              <a:rPr lang="en-US" sz="1200" i="1" dirty="0" smtClean="0">
                <a:solidFill>
                  <a:srgbClr val="7030A0"/>
                </a:solidFill>
                <a:latin typeface="Times New Roman" panose="02020603050405020304" pitchFamily="18" charset="0"/>
                <a:cs typeface="Times New Roman" panose="02020603050405020304" pitchFamily="18" charset="0"/>
              </a:rPr>
              <a:t> </a:t>
            </a:r>
            <a:r>
              <a:rPr lang="en-US" sz="1200" i="1" dirty="0" err="1" smtClean="0">
                <a:solidFill>
                  <a:srgbClr val="7030A0"/>
                </a:solidFill>
                <a:latin typeface="Times New Roman" panose="02020603050405020304" pitchFamily="18" charset="0"/>
                <a:cs typeface="Times New Roman" panose="02020603050405020304" pitchFamily="18" charset="0"/>
              </a:rPr>
              <a:t>chưa</a:t>
            </a:r>
            <a:r>
              <a:rPr lang="en-US" sz="1200" i="1" dirty="0" smtClean="0">
                <a:solidFill>
                  <a:srgbClr val="7030A0"/>
                </a:solidFill>
                <a:latin typeface="Times New Roman" panose="02020603050405020304" pitchFamily="18" charset="0"/>
                <a:cs typeface="Times New Roman" panose="02020603050405020304" pitchFamily="18" charset="0"/>
              </a:rPr>
              <a:t> </a:t>
            </a:r>
            <a:r>
              <a:rPr lang="en-US" sz="1200" i="1" dirty="0" err="1" smtClean="0">
                <a:solidFill>
                  <a:srgbClr val="7030A0"/>
                </a:solidFill>
                <a:latin typeface="Times New Roman" panose="02020603050405020304" pitchFamily="18" charset="0"/>
                <a:cs typeface="Times New Roman" panose="02020603050405020304" pitchFamily="18" charset="0"/>
              </a:rPr>
              <a:t>bàn</a:t>
            </a:r>
            <a:r>
              <a:rPr lang="en-US" sz="1200" i="1" dirty="0" smtClean="0">
                <a:solidFill>
                  <a:srgbClr val="7030A0"/>
                </a:solidFill>
                <a:latin typeface="Times New Roman" panose="02020603050405020304" pitchFamily="18" charset="0"/>
                <a:cs typeface="Times New Roman" panose="02020603050405020304" pitchFamily="18" charset="0"/>
              </a:rPr>
              <a:t> </a:t>
            </a:r>
            <a:r>
              <a:rPr lang="en-US" sz="1200" i="1" dirty="0" err="1" smtClean="0">
                <a:solidFill>
                  <a:srgbClr val="7030A0"/>
                </a:solidFill>
                <a:latin typeface="Times New Roman" panose="02020603050405020304" pitchFamily="18" charset="0"/>
                <a:cs typeface="Times New Roman" panose="02020603050405020304" pitchFamily="18" charset="0"/>
              </a:rPr>
              <a:t>giao</a:t>
            </a:r>
            <a:endParaRPr lang="en-US" sz="1200" i="1" dirty="0">
              <a:solidFill>
                <a:srgbClr val="7030A0"/>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385507" y="3552759"/>
            <a:ext cx="8288579" cy="307777"/>
          </a:xfrm>
          <a:prstGeom prst="rect">
            <a:avLst/>
          </a:prstGeom>
        </p:spPr>
        <p:txBody>
          <a:bodyPr wrap="square">
            <a:spAutoFit/>
          </a:bodyPr>
          <a:lstStyle/>
          <a:p>
            <a:r>
              <a:rPr lang="en-US" b="1" dirty="0" smtClean="0">
                <a:solidFill>
                  <a:schemeClr val="accent6">
                    <a:lumMod val="75000"/>
                  </a:schemeClr>
                </a:solidFill>
                <a:latin typeface="Times New Roman" panose="02020603050405020304" pitchFamily="18" charset="0"/>
                <a:cs typeface="Times New Roman" panose="02020603050405020304" pitchFamily="18" charset="0"/>
              </a:rPr>
              <a:t>5.3.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Quản</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lý</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khai</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thác</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sau</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khi</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bàn</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giao</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158)</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6608428" y="3369740"/>
            <a:ext cx="2176561" cy="276999"/>
          </a:xfrm>
          <a:prstGeom prst="rect">
            <a:avLst/>
          </a:prstGeom>
        </p:spPr>
        <p:txBody>
          <a:bodyPr wrap="square">
            <a:spAutoFit/>
          </a:bodyPr>
          <a:lstStyle/>
          <a:p>
            <a:pPr algn="ctr"/>
            <a:r>
              <a:rPr lang="en-US" sz="1200" i="1" dirty="0" err="1" smtClean="0">
                <a:solidFill>
                  <a:srgbClr val="7030A0"/>
                </a:solidFill>
                <a:latin typeface="Times New Roman" panose="02020603050405020304" pitchFamily="18" charset="0"/>
                <a:cs typeface="Times New Roman" panose="02020603050405020304" pitchFamily="18" charset="0"/>
              </a:rPr>
              <a:t>Quản</a:t>
            </a:r>
            <a:r>
              <a:rPr lang="en-US" sz="1200" i="1" dirty="0" smtClean="0">
                <a:solidFill>
                  <a:srgbClr val="7030A0"/>
                </a:solidFill>
                <a:latin typeface="Times New Roman" panose="02020603050405020304" pitchFamily="18" charset="0"/>
                <a:cs typeface="Times New Roman" panose="02020603050405020304" pitchFamily="18" charset="0"/>
              </a:rPr>
              <a:t> </a:t>
            </a:r>
            <a:r>
              <a:rPr lang="en-US" sz="1200" i="1" dirty="0" err="1" smtClean="0">
                <a:solidFill>
                  <a:srgbClr val="7030A0"/>
                </a:solidFill>
                <a:latin typeface="Times New Roman" panose="02020603050405020304" pitchFamily="18" charset="0"/>
                <a:cs typeface="Times New Roman" panose="02020603050405020304" pitchFamily="18" charset="0"/>
              </a:rPr>
              <a:t>lý</a:t>
            </a:r>
            <a:r>
              <a:rPr lang="en-US" sz="1200" i="1" dirty="0" smtClean="0">
                <a:solidFill>
                  <a:srgbClr val="7030A0"/>
                </a:solidFill>
                <a:latin typeface="Times New Roman" panose="02020603050405020304" pitchFamily="18" charset="0"/>
                <a:cs typeface="Times New Roman" panose="02020603050405020304" pitchFamily="18" charset="0"/>
              </a:rPr>
              <a:t>, </a:t>
            </a:r>
            <a:r>
              <a:rPr lang="en-US" sz="1200" i="1" dirty="0" err="1" smtClean="0">
                <a:solidFill>
                  <a:srgbClr val="7030A0"/>
                </a:solidFill>
                <a:latin typeface="Times New Roman" panose="02020603050405020304" pitchFamily="18" charset="0"/>
                <a:cs typeface="Times New Roman" panose="02020603050405020304" pitchFamily="18" charset="0"/>
              </a:rPr>
              <a:t>khai</a:t>
            </a:r>
            <a:r>
              <a:rPr lang="en-US" sz="1200" i="1" dirty="0" smtClean="0">
                <a:solidFill>
                  <a:srgbClr val="7030A0"/>
                </a:solidFill>
                <a:latin typeface="Times New Roman" panose="02020603050405020304" pitchFamily="18" charset="0"/>
                <a:cs typeface="Times New Roman" panose="02020603050405020304" pitchFamily="18" charset="0"/>
              </a:rPr>
              <a:t> </a:t>
            </a:r>
            <a:r>
              <a:rPr lang="en-US" sz="1200" i="1" dirty="0" err="1" smtClean="0">
                <a:solidFill>
                  <a:srgbClr val="7030A0"/>
                </a:solidFill>
                <a:latin typeface="Times New Roman" panose="02020603050405020304" pitchFamily="18" charset="0"/>
                <a:cs typeface="Times New Roman" panose="02020603050405020304" pitchFamily="18" charset="0"/>
              </a:rPr>
              <a:t>thác</a:t>
            </a:r>
            <a:r>
              <a:rPr lang="en-US" sz="1200" i="1" dirty="0" smtClean="0">
                <a:solidFill>
                  <a:srgbClr val="7030A0"/>
                </a:solidFill>
                <a:latin typeface="Times New Roman" panose="02020603050405020304" pitchFamily="18" charset="0"/>
                <a:cs typeface="Times New Roman" panose="02020603050405020304" pitchFamily="18" charset="0"/>
              </a:rPr>
              <a:t> (</a:t>
            </a:r>
            <a:r>
              <a:rPr lang="en-US" sz="1200" i="1" dirty="0" err="1" smtClean="0">
                <a:solidFill>
                  <a:srgbClr val="7030A0"/>
                </a:solidFill>
                <a:latin typeface="Times New Roman" panose="02020603050405020304" pitchFamily="18" charset="0"/>
                <a:cs typeface="Times New Roman" panose="02020603050405020304" pitchFamily="18" charset="0"/>
              </a:rPr>
              <a:t>Điều</a:t>
            </a:r>
            <a:r>
              <a:rPr lang="en-US" sz="1200" i="1" dirty="0" smtClean="0">
                <a:solidFill>
                  <a:srgbClr val="7030A0"/>
                </a:solidFill>
                <a:latin typeface="Times New Roman" panose="02020603050405020304" pitchFamily="18" charset="0"/>
                <a:cs typeface="Times New Roman" panose="02020603050405020304" pitchFamily="18" charset="0"/>
              </a:rPr>
              <a:t> 158)</a:t>
            </a:r>
            <a:endParaRPr lang="en-US" sz="1200" i="1" dirty="0">
              <a:solidFill>
                <a:srgbClr val="7030A0"/>
              </a:solidFill>
              <a:latin typeface="Times New Roman" panose="02020603050405020304" pitchFamily="18" charset="0"/>
              <a:cs typeface="Times New Roman" panose="02020603050405020304" pitchFamily="18" charset="0"/>
            </a:endParaRPr>
          </a:p>
        </p:txBody>
      </p:sp>
      <p:cxnSp>
        <p:nvCxnSpPr>
          <p:cNvPr id="26" name="Straight Arrow Connector 25"/>
          <p:cNvCxnSpPr>
            <a:stCxn id="16" idx="2"/>
          </p:cNvCxnSpPr>
          <p:nvPr/>
        </p:nvCxnSpPr>
        <p:spPr>
          <a:xfrm>
            <a:off x="7606717" y="3109775"/>
            <a:ext cx="0" cy="2599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43304" y="3829758"/>
            <a:ext cx="8399482" cy="646331"/>
          </a:xfrm>
          <a:prstGeom prst="rect">
            <a:avLst/>
          </a:prstGeom>
        </p:spPr>
        <p:txBody>
          <a:bodyPr wrap="square">
            <a:spAutoFit/>
          </a:bodyPr>
          <a:lstStyle/>
          <a:p>
            <a:r>
              <a:rPr lang="en-US" sz="1200" dirty="0">
                <a:solidFill>
                  <a:srgbClr val="FF0000"/>
                </a:solidFill>
                <a:latin typeface="Times New Roman" panose="02020603050405020304" pitchFamily="18" charset="0"/>
                <a:cs typeface="Times New Roman" panose="02020603050405020304" pitchFamily="18" charset="0"/>
              </a:rPr>
              <a:t>1</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smtClean="0">
                <a:solidFill>
                  <a:srgbClr val="7030A0"/>
                </a:solidFill>
                <a:latin typeface="Times New Roman" panose="02020603050405020304" pitchFamily="18" charset="0"/>
                <a:cs typeface="Times New Roman" panose="02020603050405020304" pitchFamily="18" charset="0"/>
              </a:rPr>
              <a:t>T/h </a:t>
            </a:r>
            <a:r>
              <a:rPr lang="en-US" sz="1200" dirty="0" err="1" smtClean="0">
                <a:solidFill>
                  <a:srgbClr val="7030A0"/>
                </a:solidFill>
                <a:latin typeface="Times New Roman" panose="02020603050405020304" pitchFamily="18" charset="0"/>
                <a:cs typeface="Times New Roman" panose="02020603050405020304" pitchFamily="18" charset="0"/>
              </a:rPr>
              <a:t>phải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bàn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giao</a:t>
            </a:r>
            <a:r>
              <a:rPr lang="en-US" sz="1200" dirty="0">
                <a:solidFill>
                  <a:srgbClr val="7030A0"/>
                </a:solidFill>
                <a:latin typeface="Times New Roman" panose="02020603050405020304" pitchFamily="18" charset="0"/>
                <a:cs typeface="Times New Roman" panose="02020603050405020304" pitchFamily="18" charset="0"/>
              </a:rPr>
              <a:t>: </a:t>
            </a:r>
            <a:r>
              <a:rPr lang="vi-VN" sz="1200" dirty="0">
                <a:solidFill>
                  <a:srgbClr val="7030A0"/>
                </a:solidFill>
                <a:latin typeface="Times New Roman" panose="02020603050405020304" pitchFamily="18" charset="0"/>
                <a:cs typeface="Times New Roman" panose="02020603050405020304" pitchFamily="18" charset="0"/>
              </a:rPr>
              <a:t>quản lý, khai thác, sử dụng theo đúng mục tiêu, công năng của công trình và phải bảo trì theo quy định của pháp luật về xây dựng, bảo đảm công trình này được vận hành và hoạt động bình </a:t>
            </a:r>
            <a:r>
              <a:rPr lang="vi-VN" sz="1200" dirty="0" smtClean="0">
                <a:solidFill>
                  <a:srgbClr val="7030A0"/>
                </a:solidFill>
                <a:latin typeface="Times New Roman" panose="02020603050405020304" pitchFamily="18" charset="0"/>
                <a:cs typeface="Times New Roman" panose="02020603050405020304" pitchFamily="18" charset="0"/>
              </a:rPr>
              <a:t>thường</a:t>
            </a:r>
            <a:r>
              <a:rPr lang="en-US" sz="1200" dirty="0" smtClean="0">
                <a:solidFill>
                  <a:srgbClr val="7030A0"/>
                </a:solidFill>
                <a:latin typeface="Times New Roman" panose="02020603050405020304" pitchFamily="18" charset="0"/>
                <a:cs typeface="Times New Roman" panose="02020603050405020304" pitchFamily="18" charset="0"/>
              </a:rPr>
              <a:t>. NN </a:t>
            </a:r>
            <a:r>
              <a:rPr lang="en-US" sz="1200" dirty="0" err="1" smtClean="0">
                <a:solidFill>
                  <a:srgbClr val="7030A0"/>
                </a:solidFill>
                <a:latin typeface="Times New Roman" panose="02020603050405020304" pitchFamily="18" charset="0"/>
                <a:cs typeface="Times New Roman" panose="02020603050405020304" pitchFamily="18" charset="0"/>
              </a:rPr>
              <a:t>bố</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trí</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ngân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sách</a:t>
            </a:r>
            <a:r>
              <a:rPr lang="en-US" sz="1200" dirty="0" smtClean="0">
                <a:solidFill>
                  <a:srgbClr val="7030A0"/>
                </a:solidFill>
                <a:latin typeface="Times New Roman" panose="02020603050405020304" pitchFamily="18" charset="0"/>
                <a:cs typeface="Times New Roman" panose="02020603050405020304" pitchFamily="18" charset="0"/>
              </a:rPr>
              <a:t> NN </a:t>
            </a:r>
            <a:r>
              <a:rPr lang="en-US" sz="1200" dirty="0" err="1" smtClean="0">
                <a:solidFill>
                  <a:srgbClr val="7030A0"/>
                </a:solidFill>
                <a:latin typeface="Times New Roman" panose="02020603050405020304" pitchFamily="18" charset="0"/>
                <a:cs typeface="Times New Roman" panose="02020603050405020304" pitchFamily="18" charset="0"/>
              </a:rPr>
              <a:t>để</a:t>
            </a:r>
            <a:r>
              <a:rPr lang="en-US" sz="1200" dirty="0" smtClean="0">
                <a:solidFill>
                  <a:srgbClr val="7030A0"/>
                </a:solidFill>
                <a:latin typeface="Times New Roman" panose="02020603050405020304" pitchFamily="18" charset="0"/>
                <a:cs typeface="Times New Roman" panose="02020603050405020304" pitchFamily="18" charset="0"/>
              </a:rPr>
              <a:t> QLVH, </a:t>
            </a:r>
            <a:r>
              <a:rPr lang="en-US" sz="1200" dirty="0" err="1" smtClean="0">
                <a:solidFill>
                  <a:srgbClr val="7030A0"/>
                </a:solidFill>
                <a:latin typeface="Times New Roman" panose="02020603050405020304" pitchFamily="18" charset="0"/>
                <a:cs typeface="Times New Roman" panose="02020603050405020304" pitchFamily="18" charset="0"/>
              </a:rPr>
              <a:t>bảo</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trì</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khai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thác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trong</a:t>
            </a:r>
            <a:r>
              <a:rPr lang="en-US" sz="1200" dirty="0" smtClean="0">
                <a:solidFill>
                  <a:srgbClr val="7030A0"/>
                </a:solidFill>
                <a:latin typeface="Times New Roman" panose="02020603050405020304" pitchFamily="18" charset="0"/>
                <a:cs typeface="Times New Roman" panose="02020603050405020304" pitchFamily="18" charset="0"/>
              </a:rPr>
              <a:t> t/h </a:t>
            </a:r>
            <a:r>
              <a:rPr lang="en-US" sz="1200" dirty="0" err="1" smtClean="0">
                <a:solidFill>
                  <a:srgbClr val="7030A0"/>
                </a:solidFill>
                <a:latin typeface="Times New Roman" panose="02020603050405020304" pitchFamily="18" charset="0"/>
                <a:cs typeface="Times New Roman" panose="02020603050405020304" pitchFamily="18" charset="0"/>
              </a:rPr>
              <a:t>này</a:t>
            </a:r>
            <a:r>
              <a:rPr lang="en-US" sz="1200" dirty="0" smtClean="0">
                <a:solidFill>
                  <a:srgbClr val="7030A0"/>
                </a:solidFill>
                <a:latin typeface="Times New Roman" panose="02020603050405020304" pitchFamily="18" charset="0"/>
                <a:cs typeface="Times New Roman" panose="02020603050405020304" pitchFamily="18" charset="0"/>
              </a:rPr>
              <a:t>.</a:t>
            </a:r>
            <a:endParaRPr lang="en-US" sz="1200" dirty="0">
              <a:solidFill>
                <a:srgbClr val="7030A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385507" y="4500523"/>
            <a:ext cx="8399482" cy="461665"/>
          </a:xfrm>
          <a:prstGeom prst="rect">
            <a:avLst/>
          </a:prstGeom>
        </p:spPr>
        <p:txBody>
          <a:bodyPr wrap="square">
            <a:spAutoFit/>
          </a:bodyPr>
          <a:lstStyle/>
          <a:p>
            <a:r>
              <a:rPr lang="en-US" sz="1200" dirty="0" smtClean="0">
                <a:solidFill>
                  <a:srgbClr val="FF0000"/>
                </a:solidFill>
                <a:latin typeface="Times New Roman" panose="02020603050405020304" pitchFamily="18" charset="0"/>
                <a:cs typeface="Times New Roman" panose="02020603050405020304" pitchFamily="18" charset="0"/>
              </a:rPr>
              <a:t>2</a:t>
            </a:r>
            <a:r>
              <a:rPr lang="en-US" sz="1200" dirty="0" smtClean="0">
                <a:solidFill>
                  <a:srgbClr val="7030A0"/>
                </a:solidFill>
                <a:latin typeface="Times New Roman" panose="02020603050405020304" pitchFamily="18" charset="0"/>
                <a:cs typeface="Times New Roman" panose="02020603050405020304" pitchFamily="18" charset="0"/>
              </a:rPr>
              <a:t>. T/h </a:t>
            </a:r>
            <a:r>
              <a:rPr lang="en-US" sz="1200" dirty="0" err="1" smtClean="0">
                <a:solidFill>
                  <a:srgbClr val="7030A0"/>
                </a:solidFill>
                <a:latin typeface="Times New Roman" panose="02020603050405020304" pitchFamily="18" charset="0"/>
                <a:cs typeface="Times New Roman" panose="02020603050405020304" pitchFamily="18" charset="0"/>
              </a:rPr>
              <a:t>không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phải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bàn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giao</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smtClean="0">
                <a:solidFill>
                  <a:srgbClr val="7030A0"/>
                </a:solidFill>
                <a:latin typeface="Times New Roman" panose="02020603050405020304" pitchFamily="18" charset="0"/>
                <a:cs typeface="Times New Roman" panose="02020603050405020304" pitchFamily="18" charset="0"/>
              </a:rPr>
              <a:t>CĐT </a:t>
            </a:r>
            <a:r>
              <a:rPr lang="en-US" sz="1200" dirty="0" err="1" smtClean="0">
                <a:solidFill>
                  <a:srgbClr val="7030A0"/>
                </a:solidFill>
                <a:latin typeface="Times New Roman" panose="02020603050405020304" pitchFamily="18" charset="0"/>
                <a:cs typeface="Times New Roman" panose="02020603050405020304" pitchFamily="18" charset="0"/>
              </a:rPr>
              <a:t>quản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lý</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khai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thác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bảo</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trì</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theo</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mục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tiêu</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công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năng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của</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công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trình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theo</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quy</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định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của</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pháp</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luật</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và</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thỏa</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thuận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với</a:t>
            </a:r>
            <a:r>
              <a:rPr lang="en-US" sz="1200" dirty="0" smtClean="0">
                <a:solidFill>
                  <a:srgbClr val="7030A0"/>
                </a:solidFill>
                <a:latin typeface="Times New Roman" panose="02020603050405020304" pitchFamily="18" charset="0"/>
                <a:cs typeface="Times New Roman" panose="02020603050405020304" pitchFamily="18" charset="0"/>
              </a:rPr>
              <a:t> CSH, </a:t>
            </a:r>
            <a:r>
              <a:rPr lang="en-US" sz="1200" dirty="0" err="1" smtClean="0">
                <a:solidFill>
                  <a:srgbClr val="7030A0"/>
                </a:solidFill>
                <a:latin typeface="Times New Roman" panose="02020603050405020304" pitchFamily="18" charset="0"/>
                <a:cs typeface="Times New Roman" panose="02020603050405020304" pitchFamily="18" charset="0"/>
              </a:rPr>
              <a:t>người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sử</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dụng</a:t>
            </a:r>
            <a:r>
              <a:rPr lang="en-US" sz="1200" dirty="0" smtClean="0">
                <a:solidFill>
                  <a:srgbClr val="7030A0"/>
                </a:solidFill>
                <a:latin typeface="Times New Roman" panose="02020603050405020304" pitchFamily="18" charset="0"/>
                <a:cs typeface="Times New Roman" panose="02020603050405020304" pitchFamily="18" charset="0"/>
              </a:rPr>
              <a:t> NCC, </a:t>
            </a:r>
            <a:r>
              <a:rPr lang="en-US" sz="1200" dirty="0" err="1" smtClean="0">
                <a:solidFill>
                  <a:srgbClr val="7030A0"/>
                </a:solidFill>
                <a:latin typeface="Times New Roman" panose="02020603050405020304" pitchFamily="18" charset="0"/>
                <a:cs typeface="Times New Roman" panose="02020603050405020304" pitchFamily="18" charset="0"/>
              </a:rPr>
              <a:t>bảo</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đảm</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công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trình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được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vận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hành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và</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hoạt</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động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bình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thường</a:t>
            </a:r>
            <a:r>
              <a:rPr lang="en-US" sz="1200" dirty="0" smtClean="0">
                <a:solidFill>
                  <a:srgbClr val="7030A0"/>
                </a:solidFill>
                <a:latin typeface="Times New Roman" panose="02020603050405020304" pitchFamily="18" charset="0"/>
                <a:cs typeface="Times New Roman" panose="02020603050405020304" pitchFamily="18" charset="0"/>
              </a:rPr>
              <a:t>.</a:t>
            </a:r>
            <a:endParaRPr lang="en-US" sz="12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479000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0" y="12031"/>
            <a:ext cx="9099550"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10</a:t>
            </a:r>
            <a:r>
              <a:rPr lang="en-US" sz="1800" dirty="0" smtClean="0">
                <a:solidFill>
                  <a:srgbClr val="ED2727"/>
                </a:solidFill>
                <a:latin typeface="Times New Roman" panose="02020603050405020304" pitchFamily="18" charset="0"/>
                <a:cs typeface="Times New Roman" panose="02020603050405020304" pitchFamily="18" charset="0"/>
              </a:rPr>
              <a:t>. </a:t>
            </a:r>
            <a:r>
              <a:rPr lang="en" sz="1800" dirty="0" smtClean="0">
                <a:solidFill>
                  <a:srgbClr val="ED2727"/>
                </a:solidFill>
                <a:latin typeface="Times New Roman" panose="02020603050405020304" pitchFamily="18" charset="0"/>
                <a:cs typeface="Times New Roman" panose="02020603050405020304" pitchFamily="18" charset="0"/>
              </a:rPr>
              <a:t>GIAO DỊCH VỀ NHÀ Ở </a:t>
            </a:r>
            <a:endParaRPr sz="1800" dirty="0">
              <a:solidFill>
                <a:srgbClr val="ED2727"/>
              </a:solidFill>
            </a:endParaRPr>
          </a:p>
        </p:txBody>
      </p:sp>
      <p:sp>
        <p:nvSpPr>
          <p:cNvPr id="2" name="Rectangle 1"/>
          <p:cNvSpPr/>
          <p:nvPr/>
        </p:nvSpPr>
        <p:spPr>
          <a:xfrm>
            <a:off x="260684" y="526426"/>
            <a:ext cx="6745705" cy="1169551"/>
          </a:xfrm>
          <a:prstGeom prst="rect">
            <a:avLst/>
          </a:prstGeom>
        </p:spPr>
        <p:txBody>
          <a:bodyPr wrap="square">
            <a:spAutoFit/>
          </a:bodyPr>
          <a:lstStyle/>
          <a:p>
            <a:pPr algn="just"/>
            <a:r>
              <a:rPr lang="en-US" b="1" dirty="0" err="1" smtClean="0">
                <a:solidFill>
                  <a:srgbClr val="FF0000"/>
                </a:solidFill>
                <a:latin typeface="Times New Roman" panose="02020603050405020304" pitchFamily="18" charset="0"/>
                <a:cs typeface="Times New Roman" panose="02020603050405020304" pitchFamily="18" charset="0"/>
              </a:rPr>
              <a:t>Chương</a:t>
            </a:r>
            <a:r>
              <a:rPr lang="en-US" b="1" dirty="0" smtClean="0">
                <a:solidFill>
                  <a:srgbClr val="FF0000"/>
                </a:solidFill>
                <a:latin typeface="Times New Roman" panose="02020603050405020304" pitchFamily="18" charset="0"/>
                <a:cs typeface="Times New Roman" panose="02020603050405020304" pitchFamily="18" charset="0"/>
              </a:rPr>
              <a:t> X: </a:t>
            </a:r>
            <a:r>
              <a:rPr lang="en-US" b="1" err="1" smtClean="0">
                <a:solidFill>
                  <a:srgbClr val="FF0000"/>
                </a:solidFill>
                <a:latin typeface="Times New Roman" panose="02020603050405020304" pitchFamily="18" charset="0"/>
                <a:cs typeface="Times New Roman" panose="02020603050405020304" pitchFamily="18" charset="0"/>
              </a:rPr>
              <a:t>gồm</a:t>
            </a:r>
            <a:r>
              <a:rPr lang="en-US" b="1" smtClean="0">
                <a:solidFill>
                  <a:srgbClr val="FF0000"/>
                </a:solidFill>
                <a:latin typeface="Times New Roman" panose="02020603050405020304" pitchFamily="18" charset="0"/>
                <a:cs typeface="Times New Roman" panose="02020603050405020304" pitchFamily="18" charset="0"/>
              </a:rPr>
              <a:t> 30 </a:t>
            </a:r>
            <a:r>
              <a:rPr lang="en-US" b="1" dirty="0" err="1">
                <a:solidFill>
                  <a:srgbClr val="FF0000"/>
                </a:solidFill>
                <a:latin typeface="Times New Roman" panose="02020603050405020304" pitchFamily="18" charset="0"/>
                <a:cs typeface="Times New Roman" panose="02020603050405020304" pitchFamily="18" charset="0"/>
              </a:rPr>
              <a:t>Điều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Điều</a:t>
            </a:r>
            <a:r>
              <a:rPr lang="en-US" b="1" dirty="0">
                <a:solidFill>
                  <a:srgbClr val="FF0000"/>
                </a:solidFill>
                <a:latin typeface="Times New Roman" panose="02020603050405020304" pitchFamily="18" charset="0"/>
                <a:cs typeface="Times New Roman" panose="02020603050405020304" pitchFamily="18" charset="0"/>
              </a:rPr>
              <a:t> 159-188) </a:t>
            </a:r>
            <a:r>
              <a:rPr lang="en-US" dirty="0" err="1">
                <a:solidFill>
                  <a:schemeClr val="accent6">
                    <a:lumMod val="75000"/>
                  </a:schemeClr>
                </a:solidFill>
                <a:latin typeface="Times New Roman" panose="02020603050405020304" pitchFamily="18" charset="0"/>
                <a:cs typeface="Times New Roman" panose="02020603050405020304" pitchFamily="18" charset="0"/>
              </a:rPr>
              <a:t>quy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về</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pt-BR" dirty="0">
                <a:solidFill>
                  <a:schemeClr val="accent6">
                    <a:lumMod val="75000"/>
                  </a:schemeClr>
                </a:solidFill>
                <a:latin typeface="Times New Roman" panose="02020603050405020304" pitchFamily="18" charset="0"/>
                <a:cs typeface="Times New Roman" panose="02020603050405020304" pitchFamily="18" charset="0"/>
              </a:rPr>
              <a:t>Điều kiện của nhà ở tham gia giao </a:t>
            </a:r>
            <a:r>
              <a:rPr lang="pt-BR" dirty="0" smtClean="0">
                <a:solidFill>
                  <a:schemeClr val="accent6">
                    <a:lumMod val="75000"/>
                  </a:schemeClr>
                </a:solidFill>
                <a:latin typeface="Times New Roman" panose="02020603050405020304" pitchFamily="18" charset="0"/>
                <a:cs typeface="Times New Roman" panose="02020603050405020304" pitchFamily="18" charset="0"/>
              </a:rPr>
              <a:t>dịch; </a:t>
            </a:r>
            <a:r>
              <a:rPr lang="pt-BR" dirty="0">
                <a:solidFill>
                  <a:schemeClr val="accent6">
                    <a:lumMod val="75000"/>
                  </a:schemeClr>
                </a:solidFill>
                <a:latin typeface="Times New Roman" panose="02020603050405020304" pitchFamily="18" charset="0"/>
                <a:cs typeface="Times New Roman" panose="02020603050405020304" pitchFamily="18" charset="0"/>
              </a:rPr>
              <a:t>trình tự, thủ tục </a:t>
            </a:r>
            <a:r>
              <a:rPr lang="pt-BR" dirty="0" smtClean="0">
                <a:solidFill>
                  <a:schemeClr val="accent6">
                    <a:lumMod val="75000"/>
                  </a:schemeClr>
                </a:solidFill>
                <a:latin typeface="Times New Roman" panose="02020603050405020304" pitchFamily="18" charset="0"/>
                <a:cs typeface="Times New Roman" panose="02020603050405020304" pitchFamily="18" charset="0"/>
              </a:rPr>
              <a:t>giao </a:t>
            </a:r>
            <a:r>
              <a:rPr lang="pt-BR" dirty="0">
                <a:solidFill>
                  <a:schemeClr val="accent6">
                    <a:lumMod val="75000"/>
                  </a:schemeClr>
                </a:solidFill>
                <a:latin typeface="Times New Roman" panose="02020603050405020304" pitchFamily="18" charset="0"/>
                <a:cs typeface="Times New Roman" panose="02020603050405020304" pitchFamily="18" charset="0"/>
              </a:rPr>
              <a:t>dịch, hợp đồng, công chứng, chứng thực hợp đồng; mua bán nhà ở (bao gồm cả trường hợp mua bán nhà ở có thời hạn, trả chậm, trả dần, mua bán nhà ở đang cho thuê,..); thuê, thuê mua nhà ở; tặng cho nhà ở; thế chấp nhà ở; ủy quyền quản lý nhà </a:t>
            </a:r>
            <a:r>
              <a:rPr lang="pt-BR" dirty="0" smtClean="0">
                <a:solidFill>
                  <a:schemeClr val="accent6">
                    <a:lumMod val="75000"/>
                  </a:schemeClr>
                </a:solidFill>
                <a:latin typeface="Times New Roman" panose="02020603050405020304" pitchFamily="18" charset="0"/>
                <a:cs typeface="Times New Roman" panose="02020603050405020304" pitchFamily="18" charset="0"/>
              </a:rPr>
              <a:t>ở,..</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7074568" y="454236"/>
            <a:ext cx="1764631" cy="1174038"/>
          </a:xfrm>
          <a:prstGeom prst="rect">
            <a:avLst/>
          </a:prstGeom>
        </p:spPr>
      </p:pic>
      <p:sp>
        <p:nvSpPr>
          <p:cNvPr id="14" name="Rectangle 13"/>
          <p:cNvSpPr/>
          <p:nvPr/>
        </p:nvSpPr>
        <p:spPr>
          <a:xfrm>
            <a:off x="260684" y="1695977"/>
            <a:ext cx="8494802" cy="1384995"/>
          </a:xfrm>
          <a:prstGeom prst="rect">
            <a:avLst/>
          </a:prstGeom>
        </p:spPr>
        <p:txBody>
          <a:bodyPr wrap="square">
            <a:spAutoFit/>
          </a:bodyPr>
          <a:lstStyle/>
          <a:p>
            <a:pPr algn="just"/>
            <a:r>
              <a:rPr lang="en-US" b="1" dirty="0" smtClean="0">
                <a:solidFill>
                  <a:srgbClr val="C00000"/>
                </a:solidFill>
                <a:latin typeface="Times New Roman" panose="02020603050405020304" pitchFamily="18" charset="0"/>
                <a:cs typeface="Times New Roman" panose="02020603050405020304" pitchFamily="18" charset="0"/>
              </a:rPr>
              <a:t>1. QUY ĐỊNH CHUNG </a:t>
            </a:r>
            <a:r>
              <a:rPr lang="en-US" dirty="0" smtClean="0">
                <a:solidFill>
                  <a:srgbClr val="C00000"/>
                </a:solidFill>
                <a:latin typeface="Times New Roman" panose="02020603050405020304" pitchFamily="18" charset="0"/>
                <a:cs typeface="Times New Roman" panose="02020603050405020304" pitchFamily="18" charset="0"/>
              </a:rPr>
              <a:t>(</a:t>
            </a:r>
            <a:r>
              <a:rPr lang="en-US" dirty="0" err="1" smtClean="0">
                <a:solidFill>
                  <a:srgbClr val="C00000"/>
                </a:solidFill>
                <a:latin typeface="Times New Roman" panose="02020603050405020304" pitchFamily="18" charset="0"/>
                <a:cs typeface="Times New Roman" panose="02020603050405020304" pitchFamily="18" charset="0"/>
              </a:rPr>
              <a:t>Điều</a:t>
            </a:r>
            <a:r>
              <a:rPr lang="en-US" dirty="0" smtClean="0">
                <a:solidFill>
                  <a:srgbClr val="C00000"/>
                </a:solidFill>
                <a:latin typeface="Times New Roman" panose="02020603050405020304" pitchFamily="18" charset="0"/>
                <a:cs typeface="Times New Roman" panose="02020603050405020304" pitchFamily="18" charset="0"/>
              </a:rPr>
              <a:t> 159-164)</a:t>
            </a:r>
          </a:p>
          <a:p>
            <a:pPr algn="just"/>
            <a:r>
              <a:rPr lang="en-US" dirty="0" err="1" smtClean="0">
                <a:solidFill>
                  <a:schemeClr val="accent6">
                    <a:lumMod val="75000"/>
                  </a:schemeClr>
                </a:solidFill>
                <a:latin typeface="Times New Roman" panose="02020603050405020304" pitchFamily="18" charset="0"/>
                <a:cs typeface="Times New Roman" panose="02020603050405020304" pitchFamily="18" charset="0"/>
              </a:rPr>
              <a:t>Kế</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thừa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2014,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hóa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một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số</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quy</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của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Nghị</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số</a:t>
            </a:r>
            <a:r>
              <a:rPr lang="en-US" dirty="0" smtClean="0">
                <a:solidFill>
                  <a:schemeClr val="accent6">
                    <a:lumMod val="75000"/>
                  </a:schemeClr>
                </a:solidFill>
                <a:latin typeface="Times New Roman" panose="02020603050405020304" pitchFamily="18" charset="0"/>
                <a:cs typeface="Times New Roman" panose="02020603050405020304" pitchFamily="18" charset="0"/>
              </a:rPr>
              <a:t> 99/2015/NĐ-CP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về</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kiện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của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tham</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gia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giao</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dịch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kiện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các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bên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tham</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gia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giao</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dịch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trình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tự</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thủ</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tục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thực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hiện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giao</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dịch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hợp</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đồng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về</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công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chứng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chứng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thực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hợp</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đồng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về</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159-164); </a:t>
            </a:r>
            <a:r>
              <a:rPr lang="en-US" dirty="0" err="1" smtClean="0">
                <a:solidFill>
                  <a:srgbClr val="FF0000"/>
                </a:solidFill>
                <a:latin typeface="Times New Roman" panose="02020603050405020304" pitchFamily="18" charset="0"/>
                <a:cs typeface="Times New Roman" panose="02020603050405020304" pitchFamily="18" charset="0"/>
              </a:rPr>
              <a:t>đối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với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hợp</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đồng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mua</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bán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thuê</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mua</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căn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hộ</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chung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cư</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thì</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bổ</a:t>
            </a:r>
            <a:r>
              <a:rPr lang="en-US" dirty="0" smtClean="0">
                <a:solidFill>
                  <a:srgbClr val="FF0000"/>
                </a:solidFill>
                <a:latin typeface="Times New Roman" panose="02020603050405020304" pitchFamily="18" charset="0"/>
                <a:cs typeface="Times New Roman" panose="02020603050405020304" pitchFamily="18" charset="0"/>
              </a:rPr>
              <a:t> sung </a:t>
            </a:r>
            <a:r>
              <a:rPr lang="en-US" dirty="0" err="1" smtClean="0">
                <a:solidFill>
                  <a:srgbClr val="FF0000"/>
                </a:solidFill>
                <a:latin typeface="Times New Roman" panose="02020603050405020304" pitchFamily="18" charset="0"/>
                <a:cs typeface="Times New Roman" panose="02020603050405020304" pitchFamily="18" charset="0"/>
              </a:rPr>
              <a:t>tnội</a:t>
            </a:r>
            <a:r>
              <a:rPr lang="en-US" dirty="0" smtClean="0">
                <a:solidFill>
                  <a:srgbClr val="FF0000"/>
                </a:solidFill>
                <a:latin typeface="Times New Roman" panose="02020603050405020304" pitchFamily="18" charset="0"/>
                <a:cs typeface="Times New Roman" panose="02020603050405020304" pitchFamily="18" charset="0"/>
              </a:rPr>
              <a:t> dung </a:t>
            </a:r>
            <a:r>
              <a:rPr lang="en-US" dirty="0" err="1" smtClean="0">
                <a:solidFill>
                  <a:srgbClr val="FF0000"/>
                </a:solidFill>
                <a:latin typeface="Times New Roman" panose="02020603050405020304" pitchFamily="18" charset="0"/>
                <a:cs typeface="Times New Roman" panose="02020603050405020304" pitchFamily="18" charset="0"/>
              </a:rPr>
              <a:t>về</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giá</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dịch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vụ</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quản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lý</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vận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hành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nhà</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chung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cư</a:t>
            </a:r>
            <a:r>
              <a:rPr lang="en-US" dirty="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khi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chưa</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tổ</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chức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Hội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nghị</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nhà</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chung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cư</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lần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đầu</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trách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nhiệm</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đóng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mức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đóng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kinh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phí</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bảo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trì</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khoản</a:t>
            </a:r>
            <a:r>
              <a:rPr lang="en-US" dirty="0" smtClean="0">
                <a:solidFill>
                  <a:srgbClr val="FF0000"/>
                </a:solidFill>
                <a:latin typeface="Times New Roman" panose="02020603050405020304" pitchFamily="18" charset="0"/>
                <a:cs typeface="Times New Roman" panose="02020603050405020304" pitchFamily="18" charset="0"/>
              </a:rPr>
              <a:t> 2 </a:t>
            </a:r>
            <a:r>
              <a:rPr lang="en-US" dirty="0" err="1" smtClean="0">
                <a:solidFill>
                  <a:srgbClr val="FF0000"/>
                </a:solidFill>
                <a:latin typeface="Times New Roman" panose="02020603050405020304" pitchFamily="18" charset="0"/>
                <a:cs typeface="Times New Roman" panose="02020603050405020304" pitchFamily="18" charset="0"/>
              </a:rPr>
              <a:t>Điều</a:t>
            </a:r>
            <a:r>
              <a:rPr lang="en-US" dirty="0" smtClean="0">
                <a:solidFill>
                  <a:srgbClr val="FF0000"/>
                </a:solidFill>
                <a:latin typeface="Times New Roman" panose="02020603050405020304" pitchFamily="18" charset="0"/>
                <a:cs typeface="Times New Roman" panose="02020603050405020304" pitchFamily="18" charset="0"/>
              </a:rPr>
              <a:t> 163)</a:t>
            </a:r>
          </a:p>
        </p:txBody>
      </p:sp>
      <p:sp>
        <p:nvSpPr>
          <p:cNvPr id="16" name="Rectangle 15"/>
          <p:cNvSpPr/>
          <p:nvPr/>
        </p:nvSpPr>
        <p:spPr>
          <a:xfrm>
            <a:off x="302374" y="3120339"/>
            <a:ext cx="8494802" cy="1169551"/>
          </a:xfrm>
          <a:prstGeom prst="rect">
            <a:avLst/>
          </a:prstGeom>
        </p:spPr>
        <p:txBody>
          <a:bodyPr wrap="square">
            <a:spAutoFit/>
          </a:bodyPr>
          <a:lstStyle/>
          <a:p>
            <a:pPr algn="just"/>
            <a:r>
              <a:rPr lang="en-US" b="1" dirty="0" smtClean="0">
                <a:solidFill>
                  <a:srgbClr val="C00000"/>
                </a:solidFill>
                <a:latin typeface="Times New Roman" panose="02020603050405020304" pitchFamily="18" charset="0"/>
                <a:cs typeface="Times New Roman" panose="02020603050405020304" pitchFamily="18" charset="0"/>
              </a:rPr>
              <a:t>2</a:t>
            </a:r>
            <a:r>
              <a:rPr lang="en-US" b="1" smtClean="0">
                <a:solidFill>
                  <a:srgbClr val="C00000"/>
                </a:solidFill>
                <a:latin typeface="Times New Roman" panose="02020603050405020304" pitchFamily="18" charset="0"/>
                <a:cs typeface="Times New Roman" panose="02020603050405020304" pitchFamily="18" charset="0"/>
              </a:rPr>
              <a:t>. MUA BAN NHÀ Ở </a:t>
            </a:r>
            <a:r>
              <a:rPr lang="en-US" smtClean="0">
                <a:solidFill>
                  <a:srgbClr val="C00000"/>
                </a:solidFill>
                <a:latin typeface="Times New Roman" panose="02020603050405020304" pitchFamily="18" charset="0"/>
                <a:cs typeface="Times New Roman" panose="02020603050405020304" pitchFamily="18" charset="0"/>
              </a:rPr>
              <a:t>(Điều </a:t>
            </a:r>
            <a:r>
              <a:rPr lang="en-US" dirty="0" smtClean="0">
                <a:solidFill>
                  <a:srgbClr val="C00000"/>
                </a:solidFill>
                <a:latin typeface="Times New Roman" panose="02020603050405020304" pitchFamily="18" charset="0"/>
                <a:cs typeface="Times New Roman" panose="02020603050405020304" pitchFamily="18" charset="0"/>
              </a:rPr>
              <a:t>165 – 168)</a:t>
            </a:r>
          </a:p>
          <a:p>
            <a:pPr algn="just"/>
            <a:r>
              <a:rPr lang="en-US" dirty="0" err="1" smtClean="0">
                <a:solidFill>
                  <a:schemeClr val="accent6">
                    <a:lumMod val="75000"/>
                  </a:schemeClr>
                </a:solidFill>
                <a:latin typeface="Times New Roman" panose="02020603050405020304" pitchFamily="18" charset="0"/>
                <a:cs typeface="Times New Roman" panose="02020603050405020304" pitchFamily="18" charset="0"/>
              </a:rPr>
              <a:t>Kế</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thừa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2014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về</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giao</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dịch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mua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bán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mua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bán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trả</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chậm</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trả</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dần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mua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trước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165, 167-169); </a:t>
            </a:r>
            <a:r>
              <a:rPr lang="en-US" dirty="0" err="1" smtClean="0">
                <a:solidFill>
                  <a:srgbClr val="FF0000"/>
                </a:solidFill>
                <a:latin typeface="Times New Roman" panose="02020603050405020304" pitchFamily="18" charset="0"/>
                <a:cs typeface="Times New Roman" panose="02020603050405020304" pitchFamily="18" charset="0"/>
              </a:rPr>
              <a:t>bỏ</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quy</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định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về</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giá</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mua</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bán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nhà</a:t>
            </a:r>
            <a:r>
              <a:rPr lang="en-US" dirty="0" smtClean="0">
                <a:solidFill>
                  <a:srgbClr val="FF0000"/>
                </a:solidFill>
                <a:latin typeface="Times New Roman" panose="02020603050405020304" pitchFamily="18" charset="0"/>
                <a:cs typeface="Times New Roman" panose="02020603050405020304" pitchFamily="18" charset="0"/>
              </a:rPr>
              <a:t> ở, </a:t>
            </a:r>
            <a:r>
              <a:rPr lang="en-US" dirty="0" err="1" smtClean="0">
                <a:solidFill>
                  <a:srgbClr val="FF0000"/>
                </a:solidFill>
                <a:latin typeface="Times New Roman" panose="02020603050405020304" pitchFamily="18" charset="0"/>
                <a:cs typeface="Times New Roman" panose="02020603050405020304" pitchFamily="18" charset="0"/>
              </a:rPr>
              <a:t>chuyển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nhượng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hợp</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đồng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mua</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bán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nhà</a:t>
            </a:r>
            <a:r>
              <a:rPr lang="en-US" dirty="0" smtClean="0">
                <a:solidFill>
                  <a:srgbClr val="FF0000"/>
                </a:solidFill>
                <a:latin typeface="Times New Roman" panose="02020603050405020304" pitchFamily="18" charset="0"/>
                <a:cs typeface="Times New Roman" panose="02020603050405020304" pitchFamily="18" charset="0"/>
              </a:rPr>
              <a:t> ở </a:t>
            </a:r>
            <a:r>
              <a:rPr lang="en-US" dirty="0" err="1" smtClean="0">
                <a:solidFill>
                  <a:srgbClr val="FF0000"/>
                </a:solidFill>
                <a:latin typeface="Times New Roman" panose="02020603050405020304" pitchFamily="18" charset="0"/>
                <a:cs typeface="Times New Roman" panose="02020603050405020304" pitchFamily="18" charset="0"/>
              </a:rPr>
              <a:t>thương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mại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chuyển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thực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hiện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theo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pháp</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luật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kinh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doanh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bất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động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sản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bổ</a:t>
            </a:r>
            <a:r>
              <a:rPr lang="en-US" dirty="0" smtClean="0">
                <a:solidFill>
                  <a:srgbClr val="FF0000"/>
                </a:solidFill>
                <a:latin typeface="Times New Roman" panose="02020603050405020304" pitchFamily="18" charset="0"/>
                <a:cs typeface="Times New Roman" panose="02020603050405020304" pitchFamily="18" charset="0"/>
              </a:rPr>
              <a:t> sung </a:t>
            </a:r>
            <a:r>
              <a:rPr lang="en-US" dirty="0" err="1" smtClean="0">
                <a:solidFill>
                  <a:srgbClr val="FF0000"/>
                </a:solidFill>
                <a:latin typeface="Times New Roman" panose="02020603050405020304" pitchFamily="18" charset="0"/>
                <a:cs typeface="Times New Roman" panose="02020603050405020304" pitchFamily="18" charset="0"/>
              </a:rPr>
              <a:t>quy</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định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xử</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lý</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đối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với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trường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hợp</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mua</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bán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nhà</a:t>
            </a:r>
            <a:r>
              <a:rPr lang="en-US" dirty="0" smtClean="0">
                <a:solidFill>
                  <a:srgbClr val="FF0000"/>
                </a:solidFill>
                <a:latin typeface="Times New Roman" panose="02020603050405020304" pitchFamily="18" charset="0"/>
                <a:cs typeface="Times New Roman" panose="02020603050405020304" pitchFamily="18" charset="0"/>
              </a:rPr>
              <a:t> ở </a:t>
            </a:r>
            <a:r>
              <a:rPr lang="en-US" dirty="0" err="1" smtClean="0">
                <a:solidFill>
                  <a:srgbClr val="FF0000"/>
                </a:solidFill>
                <a:latin typeface="Times New Roman" panose="02020603050405020304" pitchFamily="18" charset="0"/>
                <a:cs typeface="Times New Roman" panose="02020603050405020304" pitchFamily="18" charset="0"/>
              </a:rPr>
              <a:t>có</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thời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hạn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Điều</a:t>
            </a:r>
            <a:r>
              <a:rPr lang="en-US" dirty="0" smtClean="0">
                <a:solidFill>
                  <a:srgbClr val="FF0000"/>
                </a:solidFill>
                <a:latin typeface="Times New Roman" panose="02020603050405020304" pitchFamily="18" charset="0"/>
                <a:cs typeface="Times New Roman" panose="02020603050405020304" pitchFamily="18" charset="0"/>
              </a:rPr>
              <a:t> 166)</a:t>
            </a:r>
          </a:p>
        </p:txBody>
      </p:sp>
      <p:sp>
        <p:nvSpPr>
          <p:cNvPr id="17" name="Rectangle 16"/>
          <p:cNvSpPr/>
          <p:nvPr/>
        </p:nvSpPr>
        <p:spPr>
          <a:xfrm>
            <a:off x="302374" y="4289890"/>
            <a:ext cx="8494802" cy="738664"/>
          </a:xfrm>
          <a:prstGeom prst="rect">
            <a:avLst/>
          </a:prstGeom>
        </p:spPr>
        <p:txBody>
          <a:bodyPr wrap="square">
            <a:spAutoFit/>
          </a:bodyPr>
          <a:lstStyle/>
          <a:p>
            <a:pPr algn="just"/>
            <a:r>
              <a:rPr lang="en-US" b="1" dirty="0" smtClean="0">
                <a:solidFill>
                  <a:srgbClr val="C00000"/>
                </a:solidFill>
                <a:latin typeface="Times New Roman" panose="02020603050405020304" pitchFamily="18" charset="0"/>
                <a:cs typeface="Times New Roman" panose="02020603050405020304" pitchFamily="18" charset="0"/>
              </a:rPr>
              <a:t>3</a:t>
            </a:r>
            <a:r>
              <a:rPr lang="en-US" b="1" smtClean="0">
                <a:solidFill>
                  <a:srgbClr val="C00000"/>
                </a:solidFill>
                <a:latin typeface="Times New Roman" panose="02020603050405020304" pitchFamily="18" charset="0"/>
                <a:cs typeface="Times New Roman" panose="02020603050405020304" pitchFamily="18" charset="0"/>
              </a:rPr>
              <a:t>. THUE NHÀ Ở </a:t>
            </a:r>
            <a:r>
              <a:rPr lang="en-US" smtClean="0">
                <a:solidFill>
                  <a:srgbClr val="C00000"/>
                </a:solidFill>
                <a:latin typeface="Times New Roman" panose="02020603050405020304" pitchFamily="18" charset="0"/>
                <a:cs typeface="Times New Roman" panose="02020603050405020304" pitchFamily="18" charset="0"/>
              </a:rPr>
              <a:t>(Điều </a:t>
            </a:r>
            <a:r>
              <a:rPr lang="en-US" dirty="0" smtClean="0">
                <a:solidFill>
                  <a:srgbClr val="C00000"/>
                </a:solidFill>
                <a:latin typeface="Times New Roman" panose="02020603050405020304" pitchFamily="18" charset="0"/>
                <a:cs typeface="Times New Roman" panose="02020603050405020304" pitchFamily="18" charset="0"/>
              </a:rPr>
              <a:t>170-173)</a:t>
            </a:r>
          </a:p>
          <a:p>
            <a:pPr algn="just"/>
            <a:r>
              <a:rPr lang="en-US" dirty="0" err="1" smtClean="0">
                <a:solidFill>
                  <a:schemeClr val="accent6">
                    <a:lumMod val="75000"/>
                  </a:schemeClr>
                </a:solidFill>
                <a:latin typeface="Times New Roman" panose="02020603050405020304" pitchFamily="18" charset="0"/>
                <a:cs typeface="Times New Roman" panose="02020603050405020304" pitchFamily="18" charset="0"/>
              </a:rPr>
              <a:t>Kế</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thừa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2014,</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bỏ</a:t>
            </a:r>
            <a:r>
              <a:rPr lang="vi-VN" dirty="0">
                <a:solidFill>
                  <a:srgbClr val="FF0000"/>
                </a:solidFill>
                <a:latin typeface="Times New Roman" panose="02020603050405020304" pitchFamily="18" charset="0"/>
                <a:cs typeface="Times New Roman" panose="02020603050405020304" pitchFamily="18" charset="0"/>
              </a:rPr>
              <a:t> một số quy định về cho thuê nhà ở thuộc sở hữu chung</a:t>
            </a:r>
            <a:r>
              <a:rPr lang="en-US" dirty="0">
                <a:solidFill>
                  <a:srgbClr val="FF0000"/>
                </a:solidFill>
                <a:latin typeface="Times New Roman" panose="02020603050405020304" pitchFamily="18" charset="0"/>
                <a:cs typeface="Times New Roman" panose="02020603050405020304" pitchFamily="18" charset="0"/>
              </a:rPr>
              <a:t> </a:t>
            </a:r>
            <a:r>
              <a:rPr lang="vi-VN" dirty="0">
                <a:solidFill>
                  <a:srgbClr val="FF0000"/>
                </a:solidFill>
                <a:latin typeface="Times New Roman" panose="02020603050405020304" pitchFamily="18" charset="0"/>
                <a:cs typeface="Times New Roman" panose="02020603050405020304" pitchFamily="18" charset="0"/>
              </a:rPr>
              <a:t>để tránh trùng lắp với Bộ Luật Dân sự</a:t>
            </a:r>
            <a:r>
              <a:rPr lang="en-US"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7750400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0" y="12031"/>
            <a:ext cx="9144000"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10</a:t>
            </a:r>
            <a:r>
              <a:rPr lang="en-US" sz="1800" dirty="0" smtClean="0">
                <a:solidFill>
                  <a:srgbClr val="ED2727"/>
                </a:solidFill>
                <a:latin typeface="Times New Roman" panose="02020603050405020304" pitchFamily="18" charset="0"/>
                <a:cs typeface="Times New Roman" panose="02020603050405020304" pitchFamily="18" charset="0"/>
              </a:rPr>
              <a:t>. </a:t>
            </a:r>
            <a:r>
              <a:rPr lang="en" sz="1800" dirty="0" smtClean="0">
                <a:solidFill>
                  <a:srgbClr val="ED2727"/>
                </a:solidFill>
                <a:latin typeface="Times New Roman" panose="02020603050405020304" pitchFamily="18" charset="0"/>
                <a:cs typeface="Times New Roman" panose="02020603050405020304" pitchFamily="18" charset="0"/>
              </a:rPr>
              <a:t>GIAO DỊCH VỀ NHÀ Ở </a:t>
            </a:r>
            <a:endParaRPr sz="1800" dirty="0">
              <a:solidFill>
                <a:srgbClr val="ED2727"/>
              </a:solidFill>
            </a:endParaRPr>
          </a:p>
        </p:txBody>
      </p:sp>
      <p:sp>
        <p:nvSpPr>
          <p:cNvPr id="17" name="Rectangle 16"/>
          <p:cNvSpPr/>
          <p:nvPr/>
        </p:nvSpPr>
        <p:spPr>
          <a:xfrm>
            <a:off x="369039" y="406057"/>
            <a:ext cx="8494802" cy="738664"/>
          </a:xfrm>
          <a:prstGeom prst="rect">
            <a:avLst/>
          </a:prstGeom>
        </p:spPr>
        <p:txBody>
          <a:bodyPr wrap="square">
            <a:spAutoFit/>
          </a:bodyPr>
          <a:lstStyle/>
          <a:p>
            <a:pPr algn="just"/>
            <a:r>
              <a:rPr lang="en-US" b="1" dirty="0" smtClean="0">
                <a:solidFill>
                  <a:srgbClr val="C00000"/>
                </a:solidFill>
                <a:latin typeface="Times New Roman" panose="02020603050405020304" pitchFamily="18" charset="0"/>
                <a:cs typeface="Times New Roman" panose="02020603050405020304" pitchFamily="18" charset="0"/>
              </a:rPr>
              <a:t>4. THUÊ MUA NHÀ Ở </a:t>
            </a:r>
            <a:r>
              <a:rPr lang="en-US" dirty="0" smtClean="0">
                <a:solidFill>
                  <a:srgbClr val="C00000"/>
                </a:solidFill>
                <a:latin typeface="Times New Roman" panose="02020603050405020304" pitchFamily="18" charset="0"/>
                <a:cs typeface="Times New Roman" panose="02020603050405020304" pitchFamily="18" charset="0"/>
              </a:rPr>
              <a:t>(</a:t>
            </a:r>
            <a:r>
              <a:rPr lang="en-US" dirty="0" err="1" smtClean="0">
                <a:solidFill>
                  <a:srgbClr val="C00000"/>
                </a:solidFill>
                <a:latin typeface="Times New Roman" panose="02020603050405020304" pitchFamily="18" charset="0"/>
                <a:cs typeface="Times New Roman" panose="02020603050405020304" pitchFamily="18" charset="0"/>
              </a:rPr>
              <a:t>Điều</a:t>
            </a:r>
            <a:r>
              <a:rPr lang="en-US" dirty="0" smtClean="0">
                <a:solidFill>
                  <a:srgbClr val="C00000"/>
                </a:solidFill>
                <a:latin typeface="Times New Roman" panose="02020603050405020304" pitchFamily="18" charset="0"/>
                <a:cs typeface="Times New Roman" panose="02020603050405020304" pitchFamily="18" charset="0"/>
              </a:rPr>
              <a:t> 174-176)</a:t>
            </a:r>
            <a:r>
              <a:rPr lang="en-US" b="1" dirty="0" smtClean="0">
                <a:solidFill>
                  <a:srgbClr val="C00000"/>
                </a:solidFill>
                <a:latin typeface="Times New Roman" panose="02020603050405020304" pitchFamily="18" charset="0"/>
                <a:cs typeface="Times New Roman" panose="02020603050405020304" pitchFamily="18" charset="0"/>
              </a:rPr>
              <a:t> </a:t>
            </a:r>
          </a:p>
          <a:p>
            <a:pPr algn="just"/>
            <a:r>
              <a:rPr lang="en-US" dirty="0" err="1" smtClean="0">
                <a:solidFill>
                  <a:schemeClr val="accent6">
                    <a:lumMod val="75000"/>
                  </a:schemeClr>
                </a:solidFill>
                <a:latin typeface="Times New Roman" panose="02020603050405020304" pitchFamily="18" charset="0"/>
                <a:cs typeface="Times New Roman" panose="02020603050405020304" pitchFamily="18" charset="0"/>
              </a:rPr>
              <a:t>Kế</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thừa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2014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về</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thuê</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mua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quyền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nghĩa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vụ</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của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bên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thuê</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mua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các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trường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hợp</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chấm</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dứt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hợp</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đồng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thuê</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mua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hồi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cho</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thuê</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mua</a:t>
            </a:r>
            <a:endParaRPr lang="en-US" dirty="0" smtClean="0">
              <a:solidFill>
                <a:srgbClr val="7030A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69039" y="1144721"/>
            <a:ext cx="8494802" cy="523220"/>
          </a:xfrm>
          <a:prstGeom prst="rect">
            <a:avLst/>
          </a:prstGeom>
        </p:spPr>
        <p:txBody>
          <a:bodyPr wrap="square">
            <a:spAutoFit/>
          </a:bodyPr>
          <a:lstStyle/>
          <a:p>
            <a:pPr algn="just"/>
            <a:r>
              <a:rPr lang="en-US" b="1" dirty="0" smtClean="0">
                <a:solidFill>
                  <a:srgbClr val="C00000"/>
                </a:solidFill>
                <a:latin typeface="Times New Roman" panose="02020603050405020304" pitchFamily="18" charset="0"/>
                <a:cs typeface="Times New Roman" panose="02020603050405020304" pitchFamily="18" charset="0"/>
              </a:rPr>
              <a:t>5. TẶNG CHO, ĐỔI, GÓP VỐN, CHO MƯỢN, CHO Ở NHỜ NHÀ Ở</a:t>
            </a:r>
            <a:r>
              <a:rPr lang="en-US" dirty="0" smtClean="0">
                <a:solidFill>
                  <a:srgbClr val="C00000"/>
                </a:solidFill>
                <a:latin typeface="Times New Roman" panose="02020603050405020304" pitchFamily="18" charset="0"/>
                <a:cs typeface="Times New Roman" panose="02020603050405020304" pitchFamily="18" charset="0"/>
              </a:rPr>
              <a:t> (</a:t>
            </a:r>
            <a:r>
              <a:rPr lang="en-US" dirty="0" err="1" smtClean="0">
                <a:solidFill>
                  <a:srgbClr val="C00000"/>
                </a:solidFill>
                <a:latin typeface="Times New Roman" panose="02020603050405020304" pitchFamily="18" charset="0"/>
                <a:cs typeface="Times New Roman" panose="02020603050405020304" pitchFamily="18" charset="0"/>
              </a:rPr>
              <a:t>Điều</a:t>
            </a:r>
            <a:r>
              <a:rPr lang="en-US" dirty="0" smtClean="0">
                <a:solidFill>
                  <a:srgbClr val="C00000"/>
                </a:solidFill>
                <a:latin typeface="Times New Roman" panose="02020603050405020304" pitchFamily="18" charset="0"/>
                <a:cs typeface="Times New Roman" panose="02020603050405020304" pitchFamily="18" charset="0"/>
              </a:rPr>
              <a:t> 177-180)</a:t>
            </a:r>
          </a:p>
          <a:p>
            <a:pPr algn="just"/>
            <a:r>
              <a:rPr lang="en-US" dirty="0" err="1" smtClean="0">
                <a:solidFill>
                  <a:schemeClr val="accent6">
                    <a:lumMod val="75000"/>
                  </a:schemeClr>
                </a:solidFill>
                <a:latin typeface="Times New Roman" panose="02020603050405020304" pitchFamily="18" charset="0"/>
                <a:cs typeface="Times New Roman" panose="02020603050405020304" pitchFamily="18" charset="0"/>
              </a:rPr>
              <a:t>Kế</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thừa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2014; </a:t>
            </a:r>
            <a:r>
              <a:rPr lang="en-US" dirty="0" err="1" smtClean="0">
                <a:solidFill>
                  <a:srgbClr val="FF0000"/>
                </a:solidFill>
                <a:latin typeface="Times New Roman" panose="02020603050405020304" pitchFamily="18" charset="0"/>
                <a:cs typeface="Times New Roman" panose="02020603050405020304" pitchFamily="18" charset="0"/>
              </a:rPr>
              <a:t>bỏ</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quy</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định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về</a:t>
            </a:r>
            <a:r>
              <a:rPr lang="en-US" dirty="0" smtClean="0">
                <a:solidFill>
                  <a:srgbClr val="FF0000"/>
                </a:solidFill>
                <a:latin typeface="Times New Roman" panose="02020603050405020304" pitchFamily="18" charset="0"/>
                <a:cs typeface="Times New Roman" panose="02020603050405020304" pitchFamily="18" charset="0"/>
              </a:rPr>
              <a:t> t</a:t>
            </a:r>
            <a:r>
              <a:rPr lang="vi-VN" dirty="0" smtClean="0">
                <a:solidFill>
                  <a:srgbClr val="FF0000"/>
                </a:solidFill>
                <a:latin typeface="Times New Roman" panose="02020603050405020304" pitchFamily="18" charset="0"/>
                <a:cs typeface="Times New Roman" panose="02020603050405020304" pitchFamily="18" charset="0"/>
              </a:rPr>
              <a:t>hừa </a:t>
            </a:r>
            <a:r>
              <a:rPr lang="vi-VN" dirty="0">
                <a:solidFill>
                  <a:srgbClr val="FF0000"/>
                </a:solidFill>
                <a:latin typeface="Times New Roman" panose="02020603050405020304" pitchFamily="18" charset="0"/>
                <a:cs typeface="Times New Roman" panose="02020603050405020304" pitchFamily="18" charset="0"/>
              </a:rPr>
              <a:t>kế nhà </a:t>
            </a:r>
            <a:r>
              <a:rPr lang="vi-VN" dirty="0" smtClean="0">
                <a:solidFill>
                  <a:srgbClr val="FF0000"/>
                </a:solidFill>
                <a:latin typeface="Times New Roman" panose="02020603050405020304" pitchFamily="18" charset="0"/>
                <a:cs typeface="Times New Roman" panose="02020603050405020304" pitchFamily="18" charset="0"/>
              </a:rPr>
              <a:t>ở</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cho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phù</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hợp</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với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pháp</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luật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về</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dân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sự</a:t>
            </a:r>
            <a:r>
              <a:rPr lang="en-US" dirty="0" smtClean="0">
                <a:solidFill>
                  <a:srgbClr val="FF0000"/>
                </a:solidFill>
                <a:latin typeface="Times New Roman" panose="02020603050405020304" pitchFamily="18" charset="0"/>
                <a:cs typeface="Times New Roman" panose="02020603050405020304" pitchFamily="18" charset="0"/>
              </a:rPr>
              <a:t>.</a:t>
            </a:r>
          </a:p>
        </p:txBody>
      </p:sp>
      <p:sp>
        <p:nvSpPr>
          <p:cNvPr id="10" name="Rectangle 9"/>
          <p:cNvSpPr/>
          <p:nvPr/>
        </p:nvSpPr>
        <p:spPr>
          <a:xfrm>
            <a:off x="369039" y="1656293"/>
            <a:ext cx="8494802" cy="954107"/>
          </a:xfrm>
          <a:prstGeom prst="rect">
            <a:avLst/>
          </a:prstGeom>
        </p:spPr>
        <p:txBody>
          <a:bodyPr wrap="square">
            <a:spAutoFit/>
          </a:bodyPr>
          <a:lstStyle/>
          <a:p>
            <a:pPr algn="just"/>
            <a:r>
              <a:rPr lang="en-US" b="1" dirty="0" smtClean="0">
                <a:solidFill>
                  <a:srgbClr val="C00000"/>
                </a:solidFill>
                <a:latin typeface="Times New Roman" panose="02020603050405020304" pitchFamily="18" charset="0"/>
                <a:cs typeface="Times New Roman" panose="02020603050405020304" pitchFamily="18" charset="0"/>
              </a:rPr>
              <a:t>6. ỦY QUYỀN QUẢN LÝ NHÀ Ở </a:t>
            </a:r>
            <a:r>
              <a:rPr lang="en-US" dirty="0" smtClean="0">
                <a:solidFill>
                  <a:srgbClr val="C00000"/>
                </a:solidFill>
                <a:latin typeface="Times New Roman" panose="02020603050405020304" pitchFamily="18" charset="0"/>
                <a:cs typeface="Times New Roman" panose="02020603050405020304" pitchFamily="18" charset="0"/>
              </a:rPr>
              <a:t>(</a:t>
            </a:r>
            <a:r>
              <a:rPr lang="en-US" dirty="0" err="1" smtClean="0">
                <a:solidFill>
                  <a:srgbClr val="C00000"/>
                </a:solidFill>
                <a:latin typeface="Times New Roman" panose="02020603050405020304" pitchFamily="18" charset="0"/>
                <a:cs typeface="Times New Roman" panose="02020603050405020304" pitchFamily="18" charset="0"/>
              </a:rPr>
              <a:t>Điều</a:t>
            </a:r>
            <a:r>
              <a:rPr lang="en-US" dirty="0" smtClean="0">
                <a:solidFill>
                  <a:srgbClr val="C00000"/>
                </a:solidFill>
                <a:latin typeface="Times New Roman" panose="02020603050405020304" pitchFamily="18" charset="0"/>
                <a:cs typeface="Times New Roman" panose="02020603050405020304" pitchFamily="18" charset="0"/>
              </a:rPr>
              <a:t> 186-188)</a:t>
            </a:r>
            <a:r>
              <a:rPr lang="en-US" b="1" dirty="0" smtClean="0">
                <a:solidFill>
                  <a:srgbClr val="C00000"/>
                </a:solidFill>
                <a:latin typeface="Times New Roman" panose="02020603050405020304" pitchFamily="18" charset="0"/>
                <a:cs typeface="Times New Roman" panose="02020603050405020304" pitchFamily="18" charset="0"/>
              </a:rPr>
              <a:t> </a:t>
            </a:r>
          </a:p>
          <a:p>
            <a:pPr algn="just"/>
            <a:r>
              <a:rPr lang="en-US" dirty="0" err="1" smtClean="0">
                <a:solidFill>
                  <a:schemeClr val="accent6">
                    <a:lumMod val="75000"/>
                  </a:schemeClr>
                </a:solidFill>
                <a:latin typeface="Times New Roman" panose="02020603050405020304" pitchFamily="18" charset="0"/>
                <a:cs typeface="Times New Roman" panose="02020603050405020304" pitchFamily="18" charset="0"/>
              </a:rPr>
              <a:t>Kế</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thừa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2014; </a:t>
            </a:r>
            <a:r>
              <a:rPr lang="en-US" dirty="0" err="1" smtClean="0">
                <a:solidFill>
                  <a:srgbClr val="7030A0"/>
                </a:solidFill>
                <a:latin typeface="Times New Roman" panose="02020603050405020304" pitchFamily="18" charset="0"/>
                <a:cs typeface="Times New Roman" panose="02020603050405020304" pitchFamily="18" charset="0"/>
              </a:rPr>
              <a:t>chỉnh</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lý</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quy</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định</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về</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ủy</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quyền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quản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lý</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nhà</a:t>
            </a:r>
            <a:r>
              <a:rPr lang="en-US" dirty="0" smtClean="0">
                <a:solidFill>
                  <a:srgbClr val="7030A0"/>
                </a:solidFill>
                <a:latin typeface="Times New Roman" panose="02020603050405020304" pitchFamily="18" charset="0"/>
                <a:cs typeface="Times New Roman" panose="02020603050405020304" pitchFamily="18" charset="0"/>
              </a:rPr>
              <a:t> ở </a:t>
            </a:r>
            <a:r>
              <a:rPr lang="en-US" dirty="0" err="1" smtClean="0">
                <a:solidFill>
                  <a:srgbClr val="7030A0"/>
                </a:solidFill>
                <a:latin typeface="Times New Roman" panose="02020603050405020304" pitchFamily="18" charset="0"/>
                <a:cs typeface="Times New Roman" panose="02020603050405020304" pitchFamily="18" charset="0"/>
              </a:rPr>
              <a:t>thuộc</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sở</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hữu</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chung</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dẫn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chiếu</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quy</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định</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về</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chấm</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dứt</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thực</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hiện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hợp</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đồng</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ủy</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quyền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quản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lý</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nhà</a:t>
            </a:r>
            <a:r>
              <a:rPr lang="en-US" dirty="0" smtClean="0">
                <a:solidFill>
                  <a:srgbClr val="7030A0"/>
                </a:solidFill>
                <a:latin typeface="Times New Roman" panose="02020603050405020304" pitchFamily="18" charset="0"/>
                <a:cs typeface="Times New Roman" panose="02020603050405020304" pitchFamily="18" charset="0"/>
              </a:rPr>
              <a:t> ở </a:t>
            </a:r>
            <a:r>
              <a:rPr lang="en-US" dirty="0" err="1" smtClean="0">
                <a:solidFill>
                  <a:srgbClr val="7030A0"/>
                </a:solidFill>
                <a:latin typeface="Times New Roman" panose="02020603050405020304" pitchFamily="18" charset="0"/>
                <a:cs typeface="Times New Roman" panose="02020603050405020304" pitchFamily="18" charset="0"/>
              </a:rPr>
              <a:t>theo</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quy</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định</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của</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pháp</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luật</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về</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dân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sự</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để</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đảm</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bảo</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tính</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đồng</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bộ</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của</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hệ</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thống</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pháp</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luật</a:t>
            </a:r>
            <a:r>
              <a:rPr lang="en-US" dirty="0" smtClean="0">
                <a:solidFill>
                  <a:srgbClr val="7030A0"/>
                </a:solidFill>
                <a:latin typeface="Times New Roman" panose="02020603050405020304" pitchFamily="18" charset="0"/>
                <a:cs typeface="Times New Roman" panose="02020603050405020304" pitchFamily="18" charset="0"/>
              </a:rPr>
              <a:t>.</a:t>
            </a:r>
          </a:p>
        </p:txBody>
      </p:sp>
      <p:sp>
        <p:nvSpPr>
          <p:cNvPr id="2" name="Rectangle 1"/>
          <p:cNvSpPr/>
          <p:nvPr/>
        </p:nvSpPr>
        <p:spPr>
          <a:xfrm>
            <a:off x="369039" y="4162729"/>
            <a:ext cx="4605748" cy="307777"/>
          </a:xfrm>
          <a:prstGeom prst="rect">
            <a:avLst/>
          </a:prstGeom>
        </p:spPr>
        <p:txBody>
          <a:bodyPr wrap="none">
            <a:spAutoFit/>
          </a:bodyPr>
          <a:lstStyle/>
          <a:p>
            <a:r>
              <a:rPr lang="en-US" b="1" dirty="0" smtClean="0">
                <a:solidFill>
                  <a:schemeClr val="accent6">
                    <a:lumMod val="75000"/>
                  </a:schemeClr>
                </a:solidFill>
                <a:latin typeface="Times New Roman" panose="02020603050405020304" pitchFamily="18" charset="0"/>
                <a:cs typeface="Times New Roman" panose="02020603050405020304" pitchFamily="18" charset="0"/>
              </a:rPr>
              <a:t>6.2.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Chấm</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dứt</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thực</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hiện</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hợp</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đồng</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ủy</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quyền</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quản</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lý</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ở</a:t>
            </a:r>
            <a:endParaRPr lang="en-US"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369039" y="2561480"/>
            <a:ext cx="3922869" cy="307777"/>
          </a:xfrm>
          <a:prstGeom prst="rect">
            <a:avLst/>
          </a:prstGeom>
        </p:spPr>
        <p:txBody>
          <a:bodyPr wrap="none">
            <a:spAutoFit/>
          </a:bodyPr>
          <a:lstStyle/>
          <a:p>
            <a:r>
              <a:rPr lang="en-US" b="1" dirty="0" smtClean="0">
                <a:solidFill>
                  <a:schemeClr val="accent6">
                    <a:lumMod val="75000"/>
                  </a:schemeClr>
                </a:solidFill>
                <a:latin typeface="Times New Roman" panose="02020603050405020304" pitchFamily="18" charset="0"/>
                <a:cs typeface="Times New Roman" panose="02020603050405020304" pitchFamily="18" charset="0"/>
              </a:rPr>
              <a:t>6.1.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Ủy</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quyền</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quản</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lý</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nhà</a:t>
            </a:r>
            <a:r>
              <a:rPr lang="en-US" b="1" dirty="0">
                <a:solidFill>
                  <a:schemeClr val="accent6">
                    <a:lumMod val="75000"/>
                  </a:schemeClr>
                </a:solidFill>
                <a:latin typeface="Times New Roman" panose="02020603050405020304" pitchFamily="18" charset="0"/>
                <a:cs typeface="Times New Roman" panose="02020603050405020304" pitchFamily="18" charset="0"/>
              </a:rPr>
              <a:t> ở </a:t>
            </a:r>
            <a:r>
              <a:rPr lang="en-US" b="1" dirty="0" err="1">
                <a:solidFill>
                  <a:schemeClr val="accent6">
                    <a:lumMod val="75000"/>
                  </a:schemeClr>
                </a:solidFill>
                <a:latin typeface="Times New Roman" panose="02020603050405020304" pitchFamily="18" charset="0"/>
                <a:cs typeface="Times New Roman" panose="02020603050405020304" pitchFamily="18" charset="0"/>
              </a:rPr>
              <a:t>thuộc</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sở</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hữu</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chung</a:t>
            </a:r>
            <a:r>
              <a:rPr lang="en-US" b="1" dirty="0">
                <a:solidFill>
                  <a:schemeClr val="accent6">
                    <a:lumMod val="75000"/>
                  </a:schemeClr>
                </a:solidFill>
                <a:latin typeface="Times New Roman" panose="02020603050405020304" pitchFamily="18" charset="0"/>
                <a:cs typeface="Times New Roman" panose="02020603050405020304" pitchFamily="18" charset="0"/>
              </a:rPr>
              <a:t> </a:t>
            </a:r>
          </a:p>
        </p:txBody>
      </p:sp>
      <p:sp>
        <p:nvSpPr>
          <p:cNvPr id="4" name="Rectangle 3"/>
          <p:cNvSpPr/>
          <p:nvPr/>
        </p:nvSpPr>
        <p:spPr>
          <a:xfrm>
            <a:off x="369039" y="4470506"/>
            <a:ext cx="8594097" cy="528350"/>
          </a:xfrm>
          <a:prstGeom prst="rect">
            <a:avLst/>
          </a:prstGeom>
        </p:spPr>
        <p:txBody>
          <a:bodyPr wrap="square">
            <a:spAutoFit/>
          </a:bodyPr>
          <a:lstStyle/>
          <a:p>
            <a:pPr algn="just">
              <a:lnSpc>
                <a:spcPts val="1700"/>
              </a:lnSpc>
              <a:spcBef>
                <a:spcPts val="600"/>
              </a:spcBef>
              <a:spcAft>
                <a:spcPts val="600"/>
              </a:spcAft>
            </a:pPr>
            <a:r>
              <a:rPr lang="en-US" dirty="0" err="1">
                <a:solidFill>
                  <a:srgbClr val="7030A0"/>
                </a:solidFill>
                <a:latin typeface="Times New Roman" panose="02020603050405020304" pitchFamily="18" charset="0"/>
                <a:cs typeface="Times New Roman" panose="02020603050405020304" pitchFamily="18" charset="0"/>
              </a:rPr>
              <a:t>Việc</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chấm</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dứt</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hợp</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đồng</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ủy</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quyền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quản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lý</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nhà</a:t>
            </a:r>
            <a:r>
              <a:rPr lang="en-US" dirty="0">
                <a:solidFill>
                  <a:srgbClr val="7030A0"/>
                </a:solidFill>
                <a:latin typeface="Times New Roman" panose="02020603050405020304" pitchFamily="18" charset="0"/>
                <a:cs typeface="Times New Roman" panose="02020603050405020304" pitchFamily="18" charset="0"/>
              </a:rPr>
              <a:t> ở </a:t>
            </a:r>
            <a:r>
              <a:rPr lang="en-US" dirty="0" err="1">
                <a:solidFill>
                  <a:srgbClr val="7030A0"/>
                </a:solidFill>
                <a:latin typeface="Times New Roman" panose="02020603050405020304" pitchFamily="18" charset="0"/>
                <a:cs typeface="Times New Roman" panose="02020603050405020304" pitchFamily="18" charset="0"/>
              </a:rPr>
              <a:t>thực</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hiện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theo</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quy</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định</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của</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pháp</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luật</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về</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dân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sự</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hoặc</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theo</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yêu</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cầu</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của</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cơ</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quan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có</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thẩm</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quyền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khi</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giải</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quyết</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tranh</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chấp</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xử</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lý</a:t>
            </a:r>
            <a:r>
              <a:rPr lang="en-US" dirty="0">
                <a:solidFill>
                  <a:srgbClr val="7030A0"/>
                </a:solidFill>
                <a:latin typeface="Times New Roman" panose="02020603050405020304" pitchFamily="18" charset="0"/>
                <a:cs typeface="Times New Roman" panose="02020603050405020304" pitchFamily="18" charset="0"/>
              </a:rPr>
              <a:t> vi </a:t>
            </a:r>
            <a:r>
              <a:rPr lang="en-US" dirty="0" err="1">
                <a:solidFill>
                  <a:srgbClr val="7030A0"/>
                </a:solidFill>
                <a:latin typeface="Times New Roman" panose="02020603050405020304" pitchFamily="18" charset="0"/>
                <a:cs typeface="Times New Roman" panose="02020603050405020304" pitchFamily="18" charset="0"/>
              </a:rPr>
              <a:t>phạm</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pháp</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luật</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về</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nhà</a:t>
            </a:r>
            <a:r>
              <a:rPr lang="en-US" dirty="0">
                <a:solidFill>
                  <a:srgbClr val="7030A0"/>
                </a:solidFill>
                <a:latin typeface="Times New Roman" panose="02020603050405020304" pitchFamily="18" charset="0"/>
                <a:cs typeface="Times New Roman" panose="02020603050405020304" pitchFamily="18" charset="0"/>
              </a:rPr>
              <a:t> ở.</a:t>
            </a:r>
          </a:p>
        </p:txBody>
      </p:sp>
      <p:sp>
        <p:nvSpPr>
          <p:cNvPr id="5" name="Rectangle 4"/>
          <p:cNvSpPr/>
          <p:nvPr/>
        </p:nvSpPr>
        <p:spPr>
          <a:xfrm>
            <a:off x="369039" y="2856433"/>
            <a:ext cx="8414798" cy="553998"/>
          </a:xfrm>
          <a:prstGeom prst="rect">
            <a:avLst/>
          </a:prstGeom>
        </p:spPr>
        <p:txBody>
          <a:bodyPr wrap="square">
            <a:spAutoFit/>
          </a:bodyPr>
          <a:lstStyle/>
          <a:p>
            <a:pPr algn="just">
              <a:lnSpc>
                <a:spcPts val="1750"/>
              </a:lnSpc>
              <a:spcBef>
                <a:spcPts val="600"/>
              </a:spcBef>
              <a:spcAft>
                <a:spcPts val="600"/>
              </a:spcAft>
            </a:pPr>
            <a:r>
              <a:rPr lang="en-US" dirty="0" smtClean="0">
                <a:solidFill>
                  <a:srgbClr val="FF0000"/>
                </a:solidFill>
                <a:latin typeface="Times New Roman" panose="02020603050405020304" pitchFamily="18" charset="0"/>
                <a:cs typeface="Times New Roman" panose="02020603050405020304" pitchFamily="18" charset="0"/>
              </a:rPr>
              <a:t>1</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Ủy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quyền</a:t>
            </a:r>
            <a:r>
              <a:rPr lang="en-US" dirty="0">
                <a:solidFill>
                  <a:schemeClr val="accent6">
                    <a:lumMod val="75000"/>
                  </a:schemeClr>
                </a:solidFill>
                <a:latin typeface="Times New Roman" panose="02020603050405020304" pitchFamily="18" charset="0"/>
                <a:cs typeface="Times New Roman" panose="02020603050405020304" pitchFamily="18" charset="0"/>
              </a:rPr>
              <a:t> QLNO </a:t>
            </a:r>
            <a:r>
              <a:rPr lang="en-US" dirty="0" err="1">
                <a:solidFill>
                  <a:schemeClr val="accent6">
                    <a:lumMod val="75000"/>
                  </a:schemeClr>
                </a:solidFill>
                <a:latin typeface="Times New Roman" panose="02020603050405020304" pitchFamily="18" charset="0"/>
                <a:cs typeface="Times New Roman" panose="02020603050405020304" pitchFamily="18" charset="0"/>
              </a:rPr>
              <a:t>là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việc</a:t>
            </a:r>
            <a:r>
              <a:rPr lang="en-US" dirty="0">
                <a:solidFill>
                  <a:schemeClr val="accent6">
                    <a:lumMod val="75000"/>
                  </a:schemeClr>
                </a:solidFill>
                <a:latin typeface="Times New Roman" panose="02020603050405020304" pitchFamily="18" charset="0"/>
                <a:cs typeface="Times New Roman" panose="02020603050405020304" pitchFamily="18" charset="0"/>
              </a:rPr>
              <a:t> CSH </a:t>
            </a:r>
            <a:r>
              <a:rPr lang="en-US" dirty="0" err="1">
                <a:solidFill>
                  <a:schemeClr val="accent6">
                    <a:lumMod val="75000"/>
                  </a:schemeClr>
                </a:solidFill>
                <a:latin typeface="Times New Roman" panose="02020603050405020304" pitchFamily="18" charset="0"/>
                <a:cs typeface="Times New Roman" panose="02020603050405020304" pitchFamily="18" charset="0"/>
              </a:rPr>
              <a:t>ủy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quyền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tổ</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chức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cá</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nhân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khác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thực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hiện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quyền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và</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nghĩa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vụ</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của</a:t>
            </a:r>
            <a:r>
              <a:rPr lang="en-US" dirty="0">
                <a:solidFill>
                  <a:schemeClr val="accent6">
                    <a:lumMod val="75000"/>
                  </a:schemeClr>
                </a:solidFill>
                <a:latin typeface="Times New Roman" panose="02020603050405020304" pitchFamily="18" charset="0"/>
                <a:cs typeface="Times New Roman" panose="02020603050405020304" pitchFamily="18" charset="0"/>
              </a:rPr>
              <a:t> CSH </a:t>
            </a:r>
            <a:r>
              <a:rPr lang="en-US" dirty="0" err="1">
                <a:solidFill>
                  <a:schemeClr val="accent6">
                    <a:lumMod val="75000"/>
                  </a:schemeClr>
                </a:solidFill>
                <a:latin typeface="Times New Roman" panose="02020603050405020304" pitchFamily="18" charset="0"/>
                <a:cs typeface="Times New Roman" panose="02020603050405020304" pitchFamily="18" charset="0"/>
              </a:rPr>
              <a:t>trong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việc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quản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lý</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a:solidFill>
                  <a:schemeClr val="accent6">
                    <a:lumMod val="75000"/>
                  </a:schemeClr>
                </a:solidFill>
                <a:latin typeface="Times New Roman" panose="02020603050405020304" pitchFamily="18" charset="0"/>
                <a:cs typeface="Times New Roman" panose="02020603050405020304" pitchFamily="18" charset="0"/>
              </a:rPr>
              <a:t>trong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thời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hạn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ủy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quyền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Việc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ủy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quyền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chỉ</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thực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hiện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đối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với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a:solidFill>
                  <a:schemeClr val="accent6">
                    <a:lumMod val="75000"/>
                  </a:schemeClr>
                </a:solidFill>
                <a:latin typeface="Times New Roman" panose="02020603050405020304" pitchFamily="18" charset="0"/>
                <a:cs typeface="Times New Roman" panose="02020603050405020304" pitchFamily="18" charset="0"/>
              </a:rPr>
              <a:t>có</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sẵn</a:t>
            </a:r>
            <a:r>
              <a:rPr lang="en-US" dirty="0">
                <a:solidFill>
                  <a:schemeClr val="accent6">
                    <a:lumMod val="75000"/>
                  </a:schemeClr>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369039" y="3353266"/>
            <a:ext cx="8414798" cy="523220"/>
          </a:xfrm>
          <a:prstGeom prst="rect">
            <a:avLst/>
          </a:prstGeom>
        </p:spPr>
        <p:txBody>
          <a:bodyPr wrap="square">
            <a:spAutoFit/>
          </a:bodyPr>
          <a:lstStyle/>
          <a:p>
            <a:pPr algn="just"/>
            <a:r>
              <a:rPr lang="en-US" dirty="0" smtClean="0">
                <a:solidFill>
                  <a:srgbClr val="FF0000"/>
                </a:solidFill>
                <a:latin typeface="Times New Roman" panose="02020603050405020304" pitchFamily="18" charset="0"/>
                <a:cs typeface="Times New Roman" panose="02020603050405020304" pitchFamily="18" charset="0"/>
              </a:rPr>
              <a:t>2</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Nội</a:t>
            </a:r>
            <a:r>
              <a:rPr lang="en-US" dirty="0">
                <a:solidFill>
                  <a:srgbClr val="7030A0"/>
                </a:solidFill>
                <a:latin typeface="Times New Roman" panose="02020603050405020304" pitchFamily="18" charset="0"/>
                <a:cs typeface="Times New Roman" panose="02020603050405020304" pitchFamily="18" charset="0"/>
              </a:rPr>
              <a:t> dung, </a:t>
            </a:r>
            <a:r>
              <a:rPr lang="en-US" dirty="0" err="1">
                <a:solidFill>
                  <a:srgbClr val="7030A0"/>
                </a:solidFill>
                <a:latin typeface="Times New Roman" panose="02020603050405020304" pitchFamily="18" charset="0"/>
                <a:cs typeface="Times New Roman" panose="02020603050405020304" pitchFamily="18" charset="0"/>
              </a:rPr>
              <a:t>thời</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hạn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ủy</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quyền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quản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lý</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nhà</a:t>
            </a:r>
            <a:r>
              <a:rPr lang="en-US" dirty="0">
                <a:solidFill>
                  <a:srgbClr val="7030A0"/>
                </a:solidFill>
                <a:latin typeface="Times New Roman" panose="02020603050405020304" pitchFamily="18" charset="0"/>
                <a:cs typeface="Times New Roman" panose="02020603050405020304" pitchFamily="18" charset="0"/>
              </a:rPr>
              <a:t> ở do </a:t>
            </a:r>
            <a:r>
              <a:rPr lang="en-US" dirty="0" err="1">
                <a:solidFill>
                  <a:srgbClr val="7030A0"/>
                </a:solidFill>
                <a:latin typeface="Times New Roman" panose="02020603050405020304" pitchFamily="18" charset="0"/>
                <a:cs typeface="Times New Roman" panose="02020603050405020304" pitchFamily="18" charset="0"/>
              </a:rPr>
              <a:t>các</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bên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thỏa</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thuận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và</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được</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ghi</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trong</a:t>
            </a:r>
            <a:r>
              <a:rPr lang="en-US" dirty="0">
                <a:solidFill>
                  <a:srgbClr val="7030A0"/>
                </a:solidFill>
                <a:latin typeface="Times New Roman" panose="02020603050405020304" pitchFamily="18" charset="0"/>
                <a:cs typeface="Times New Roman" panose="02020603050405020304" pitchFamily="18" charset="0"/>
              </a:rPr>
              <a:t> </a:t>
            </a:r>
            <a:r>
              <a:rPr lang="en-US" dirty="0" smtClean="0">
                <a:solidFill>
                  <a:srgbClr val="7030A0"/>
                </a:solidFill>
                <a:latin typeface="Times New Roman" panose="02020603050405020304" pitchFamily="18" charset="0"/>
                <a:cs typeface="Times New Roman" panose="02020603050405020304" pitchFamily="18" charset="0"/>
              </a:rPr>
              <a:t>HĐ </a:t>
            </a:r>
            <a:r>
              <a:rPr lang="en-US" dirty="0" err="1" smtClean="0">
                <a:solidFill>
                  <a:srgbClr val="7030A0"/>
                </a:solidFill>
                <a:latin typeface="Times New Roman" panose="02020603050405020304" pitchFamily="18" charset="0"/>
                <a:cs typeface="Times New Roman" panose="02020603050405020304" pitchFamily="18" charset="0"/>
              </a:rPr>
              <a:t>ủy</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quyền</a:t>
            </a:r>
            <a:r>
              <a:rPr lang="en-US" dirty="0">
                <a:solidFill>
                  <a:srgbClr val="7030A0"/>
                </a:solidFill>
                <a:latin typeface="Times New Roman" panose="02020603050405020304" pitchFamily="18" charset="0"/>
                <a:cs typeface="Times New Roman" panose="02020603050405020304" pitchFamily="18" charset="0"/>
              </a:rPr>
              <a:t> </a:t>
            </a:r>
            <a:r>
              <a:rPr lang="en-US" dirty="0" smtClean="0">
                <a:solidFill>
                  <a:srgbClr val="7030A0"/>
                </a:solidFill>
                <a:latin typeface="Times New Roman" panose="02020603050405020304" pitchFamily="18" charset="0"/>
                <a:cs typeface="Times New Roman" panose="02020603050405020304" pitchFamily="18" charset="0"/>
              </a:rPr>
              <a:t>QLNO </a:t>
            </a:r>
            <a:r>
              <a:rPr lang="en-US" dirty="0" err="1" smtClean="0">
                <a:solidFill>
                  <a:srgbClr val="7030A0"/>
                </a:solidFill>
                <a:latin typeface="Times New Roman" panose="02020603050405020304" pitchFamily="18" charset="0"/>
                <a:cs typeface="Times New Roman" panose="02020603050405020304" pitchFamily="18" charset="0"/>
              </a:rPr>
              <a:t>theo</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quy</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định</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của</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pháp</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luật</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về</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dân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sự</a:t>
            </a:r>
            <a:r>
              <a:rPr lang="en-US" dirty="0">
                <a:solidFill>
                  <a:srgbClr val="7030A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369039" y="3834813"/>
            <a:ext cx="8414798" cy="307777"/>
          </a:xfrm>
          <a:prstGeom prst="rect">
            <a:avLst/>
          </a:prstGeom>
        </p:spPr>
        <p:txBody>
          <a:bodyPr wrap="square">
            <a:spAutoFit/>
          </a:bodyPr>
          <a:lstStyle/>
          <a:p>
            <a:pPr algn="just"/>
            <a:r>
              <a:rPr lang="en-US" dirty="0" smtClean="0">
                <a:solidFill>
                  <a:srgbClr val="FF0000"/>
                </a:solidFill>
                <a:latin typeface="Times New Roman" panose="02020603050405020304" pitchFamily="18" charset="0"/>
                <a:cs typeface="Times New Roman" panose="02020603050405020304" pitchFamily="18" charset="0"/>
              </a:rPr>
              <a:t>3</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Bên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ủy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quyền</a:t>
            </a:r>
            <a:r>
              <a:rPr lang="en-US" dirty="0">
                <a:solidFill>
                  <a:schemeClr val="accent6">
                    <a:lumMod val="75000"/>
                  </a:schemeClr>
                </a:solidFill>
                <a:latin typeface="Times New Roman" panose="02020603050405020304" pitchFamily="18" charset="0"/>
                <a:cs typeface="Times New Roman" panose="02020603050405020304" pitchFamily="18" charset="0"/>
              </a:rPr>
              <a:t> QLNO </a:t>
            </a:r>
            <a:r>
              <a:rPr lang="en-US" dirty="0" err="1">
                <a:solidFill>
                  <a:schemeClr val="accent6">
                    <a:lumMod val="75000"/>
                  </a:schemeClr>
                </a:solidFill>
                <a:latin typeface="Times New Roman" panose="02020603050405020304" pitchFamily="18" charset="0"/>
                <a:cs typeface="Times New Roman" panose="02020603050405020304" pitchFamily="18" charset="0"/>
              </a:rPr>
              <a:t>phải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trả</a:t>
            </a:r>
            <a:r>
              <a:rPr lang="en-US" dirty="0">
                <a:solidFill>
                  <a:schemeClr val="accent6">
                    <a:lumMod val="75000"/>
                  </a:schemeClr>
                </a:solidFill>
                <a:latin typeface="Times New Roman" panose="02020603050405020304" pitchFamily="18" charset="0"/>
                <a:cs typeface="Times New Roman" panose="02020603050405020304" pitchFamily="18" charset="0"/>
              </a:rPr>
              <a:t> chi </a:t>
            </a:r>
            <a:r>
              <a:rPr lang="en-US" dirty="0" err="1">
                <a:solidFill>
                  <a:schemeClr val="accent6">
                    <a:lumMod val="75000"/>
                  </a:schemeClr>
                </a:solidFill>
                <a:latin typeface="Times New Roman" panose="02020603050405020304" pitchFamily="18" charset="0"/>
                <a:cs typeface="Times New Roman" panose="02020603050405020304" pitchFamily="18" charset="0"/>
              </a:rPr>
              <a:t>phí</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quản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lý</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trừ</a:t>
            </a:r>
            <a:r>
              <a:rPr lang="en-US" dirty="0">
                <a:solidFill>
                  <a:schemeClr val="accent6">
                    <a:lumMod val="75000"/>
                  </a:schemeClr>
                </a:solidFill>
                <a:latin typeface="Times New Roman" panose="02020603050405020304" pitchFamily="18" charset="0"/>
                <a:cs typeface="Times New Roman" panose="02020603050405020304" pitchFamily="18" charset="0"/>
              </a:rPr>
              <a:t> t/h </a:t>
            </a:r>
            <a:r>
              <a:rPr lang="en-US" dirty="0" err="1">
                <a:solidFill>
                  <a:schemeClr val="accent6">
                    <a:lumMod val="75000"/>
                  </a:schemeClr>
                </a:solidFill>
                <a:latin typeface="Times New Roman" panose="02020603050405020304" pitchFamily="18" charset="0"/>
                <a:cs typeface="Times New Roman" panose="02020603050405020304" pitchFamily="18" charset="0"/>
              </a:rPr>
              <a:t>có</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thỏa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thuận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khác</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33505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0" y="12031"/>
            <a:ext cx="9144000"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10</a:t>
            </a:r>
            <a:r>
              <a:rPr lang="en-US" sz="1800" dirty="0" smtClean="0">
                <a:solidFill>
                  <a:srgbClr val="ED2727"/>
                </a:solidFill>
                <a:latin typeface="Times New Roman" panose="02020603050405020304" pitchFamily="18" charset="0"/>
                <a:cs typeface="Times New Roman" panose="02020603050405020304" pitchFamily="18" charset="0"/>
              </a:rPr>
              <a:t>. </a:t>
            </a:r>
            <a:r>
              <a:rPr lang="en" sz="1800" dirty="0" smtClean="0">
                <a:solidFill>
                  <a:srgbClr val="ED2727"/>
                </a:solidFill>
                <a:latin typeface="Times New Roman" panose="02020603050405020304" pitchFamily="18" charset="0"/>
                <a:cs typeface="Times New Roman" panose="02020603050405020304" pitchFamily="18" charset="0"/>
              </a:rPr>
              <a:t>GIAO DỊCH VỀ NHÀ Ở </a:t>
            </a:r>
            <a:endParaRPr sz="1800" dirty="0">
              <a:solidFill>
                <a:srgbClr val="ED2727"/>
              </a:solidFill>
            </a:endParaRPr>
          </a:p>
        </p:txBody>
      </p:sp>
      <p:sp>
        <p:nvSpPr>
          <p:cNvPr id="9" name="Rectangle 8"/>
          <p:cNvSpPr/>
          <p:nvPr/>
        </p:nvSpPr>
        <p:spPr>
          <a:xfrm>
            <a:off x="324599" y="422429"/>
            <a:ext cx="8494802" cy="677108"/>
          </a:xfrm>
          <a:prstGeom prst="rect">
            <a:avLst/>
          </a:prstGeom>
        </p:spPr>
        <p:txBody>
          <a:bodyPr wrap="square">
            <a:spAutoFit/>
          </a:bodyPr>
          <a:lstStyle/>
          <a:p>
            <a:pPr algn="just"/>
            <a:r>
              <a:rPr lang="en-US" b="1" dirty="0" smtClean="0">
                <a:solidFill>
                  <a:srgbClr val="C00000"/>
                </a:solidFill>
                <a:latin typeface="Times New Roman" panose="02020603050405020304" pitchFamily="18" charset="0"/>
                <a:cs typeface="Times New Roman" panose="02020603050405020304" pitchFamily="18" charset="0"/>
              </a:rPr>
              <a:t>7. THẾ CHẤP NHÀ Ở </a:t>
            </a:r>
            <a:r>
              <a:rPr lang="en-US" dirty="0" smtClean="0">
                <a:solidFill>
                  <a:srgbClr val="C00000"/>
                </a:solidFill>
                <a:latin typeface="Times New Roman" panose="02020603050405020304" pitchFamily="18" charset="0"/>
                <a:cs typeface="Times New Roman" panose="02020603050405020304" pitchFamily="18" charset="0"/>
              </a:rPr>
              <a:t>(</a:t>
            </a:r>
            <a:r>
              <a:rPr lang="en-US" dirty="0" err="1" smtClean="0">
                <a:solidFill>
                  <a:srgbClr val="C00000"/>
                </a:solidFill>
                <a:latin typeface="Times New Roman" panose="02020603050405020304" pitchFamily="18" charset="0"/>
                <a:cs typeface="Times New Roman" panose="02020603050405020304" pitchFamily="18" charset="0"/>
              </a:rPr>
              <a:t>Điều</a:t>
            </a:r>
            <a:r>
              <a:rPr lang="en-US" dirty="0" smtClean="0">
                <a:solidFill>
                  <a:srgbClr val="C00000"/>
                </a:solidFill>
                <a:latin typeface="Times New Roman" panose="02020603050405020304" pitchFamily="18" charset="0"/>
                <a:cs typeface="Times New Roman" panose="02020603050405020304" pitchFamily="18" charset="0"/>
              </a:rPr>
              <a:t> 181-185)</a:t>
            </a:r>
          </a:p>
          <a:p>
            <a:pPr algn="just"/>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Kế</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thừa</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ở 2014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về</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thế</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chấp</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dự</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án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DTXD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kiện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thể</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chấp</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chỉnh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lý</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một</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số</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quy</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định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về</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thể</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chấp</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dự</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án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đầu</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tư</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xây</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dựng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nhà</a:t>
            </a:r>
            <a:r>
              <a:rPr lang="en-US" sz="1200" dirty="0" smtClean="0">
                <a:solidFill>
                  <a:srgbClr val="7030A0"/>
                </a:solidFill>
                <a:latin typeface="Times New Roman" panose="02020603050405020304" pitchFamily="18" charset="0"/>
                <a:cs typeface="Times New Roman" panose="02020603050405020304" pitchFamily="18" charset="0"/>
              </a:rPr>
              <a:t> ở, </a:t>
            </a:r>
            <a:r>
              <a:rPr lang="en-US" sz="1200" dirty="0" err="1" smtClean="0">
                <a:solidFill>
                  <a:srgbClr val="7030A0"/>
                </a:solidFill>
                <a:latin typeface="Times New Roman" panose="02020603050405020304" pitchFamily="18" charset="0"/>
                <a:cs typeface="Times New Roman" panose="02020603050405020304" pitchFamily="18" charset="0"/>
              </a:rPr>
              <a:t>thế</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chấp</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nhà</a:t>
            </a:r>
            <a:r>
              <a:rPr lang="en-US" sz="1200" dirty="0" smtClean="0">
                <a:solidFill>
                  <a:srgbClr val="7030A0"/>
                </a:solidFill>
                <a:latin typeface="Times New Roman" panose="02020603050405020304" pitchFamily="18" charset="0"/>
                <a:cs typeface="Times New Roman" panose="02020603050405020304" pitchFamily="18" charset="0"/>
              </a:rPr>
              <a:t> ở </a:t>
            </a:r>
            <a:r>
              <a:rPr lang="en-US" sz="1200" dirty="0" err="1" smtClean="0">
                <a:solidFill>
                  <a:srgbClr val="7030A0"/>
                </a:solidFill>
                <a:latin typeface="Times New Roman" panose="02020603050405020304" pitchFamily="18" charset="0"/>
                <a:cs typeface="Times New Roman" panose="02020603050405020304" pitchFamily="18" charset="0"/>
              </a:rPr>
              <a:t>hình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thành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trong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tương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lai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b="1" dirty="0" err="1" smtClean="0">
                <a:solidFill>
                  <a:srgbClr val="FF5050"/>
                </a:solidFill>
                <a:latin typeface="Times New Roman" panose="02020603050405020304" pitchFamily="18" charset="0"/>
                <a:cs typeface="Times New Roman" panose="02020603050405020304" pitchFamily="18" charset="0"/>
              </a:rPr>
              <a:t>việc</a:t>
            </a:r>
            <a:r>
              <a:rPr lang="en-US" sz="1200" b="1" dirty="0" smtClean="0">
                <a:solidFill>
                  <a:srgbClr val="FF5050"/>
                </a:solidFill>
                <a:latin typeface="Times New Roman" panose="02020603050405020304" pitchFamily="18" charset="0"/>
                <a:cs typeface="Times New Roman" panose="02020603050405020304" pitchFamily="18" charset="0"/>
              </a:rPr>
              <a:t> </a:t>
            </a:r>
            <a:r>
              <a:rPr lang="en-US" sz="1200" b="1" dirty="0" err="1" smtClean="0">
                <a:solidFill>
                  <a:srgbClr val="FF5050"/>
                </a:solidFill>
                <a:latin typeface="Times New Roman" panose="02020603050405020304" pitchFamily="18" charset="0"/>
                <a:cs typeface="Times New Roman" panose="02020603050405020304" pitchFamily="18" charset="0"/>
              </a:rPr>
              <a:t>đồng</a:t>
            </a:r>
            <a:r>
              <a:rPr lang="en-US" sz="1200" b="1" dirty="0" smtClean="0">
                <a:solidFill>
                  <a:srgbClr val="FF5050"/>
                </a:solidFill>
                <a:latin typeface="Times New Roman" panose="02020603050405020304" pitchFamily="18" charset="0"/>
                <a:cs typeface="Times New Roman" panose="02020603050405020304" pitchFamily="18" charset="0"/>
              </a:rPr>
              <a:t> ý 3 </a:t>
            </a:r>
            <a:r>
              <a:rPr lang="en-US" sz="1200" b="1" dirty="0" err="1" smtClean="0">
                <a:solidFill>
                  <a:srgbClr val="FF5050"/>
                </a:solidFill>
                <a:latin typeface="Times New Roman" panose="02020603050405020304" pitchFamily="18" charset="0"/>
                <a:cs typeface="Times New Roman" panose="02020603050405020304" pitchFamily="18" charset="0"/>
              </a:rPr>
              <a:t>bên</a:t>
            </a:r>
            <a:r>
              <a:rPr lang="en-US" sz="1200" b="1" dirty="0" smtClean="0">
                <a:solidFill>
                  <a:srgbClr val="FF5050"/>
                </a:solidFill>
                <a:latin typeface="Times New Roman" panose="02020603050405020304" pitchFamily="18" charset="0"/>
                <a:cs typeface="Times New Roman" panose="02020603050405020304" pitchFamily="18" charset="0"/>
              </a:rPr>
              <a:t> </a:t>
            </a:r>
            <a:r>
              <a:rPr lang="en-US" sz="1200" b="1" dirty="0" err="1" smtClean="0">
                <a:solidFill>
                  <a:srgbClr val="FF5050"/>
                </a:solidFill>
                <a:latin typeface="Times New Roman" panose="02020603050405020304" pitchFamily="18" charset="0"/>
                <a:cs typeface="Times New Roman" panose="02020603050405020304" pitchFamily="18" charset="0"/>
              </a:rPr>
              <a:t>chỉ</a:t>
            </a:r>
            <a:r>
              <a:rPr lang="en-US" sz="1200" b="1" dirty="0" smtClean="0">
                <a:solidFill>
                  <a:srgbClr val="FF5050"/>
                </a:solidFill>
                <a:latin typeface="Times New Roman" panose="02020603050405020304" pitchFamily="18" charset="0"/>
                <a:cs typeface="Times New Roman" panose="02020603050405020304" pitchFamily="18" charset="0"/>
              </a:rPr>
              <a:t> </a:t>
            </a:r>
            <a:r>
              <a:rPr lang="en-US" sz="1200" b="1" dirty="0" err="1" smtClean="0">
                <a:solidFill>
                  <a:srgbClr val="FF5050"/>
                </a:solidFill>
                <a:latin typeface="Times New Roman" panose="02020603050405020304" pitchFamily="18" charset="0"/>
                <a:cs typeface="Times New Roman" panose="02020603050405020304" pitchFamily="18" charset="0"/>
              </a:rPr>
              <a:t>áp</a:t>
            </a:r>
            <a:r>
              <a:rPr lang="en-US" sz="1200" b="1" dirty="0" smtClean="0">
                <a:solidFill>
                  <a:srgbClr val="FF5050"/>
                </a:solidFill>
                <a:latin typeface="Times New Roman" panose="02020603050405020304" pitchFamily="18" charset="0"/>
                <a:cs typeface="Times New Roman" panose="02020603050405020304" pitchFamily="18" charset="0"/>
              </a:rPr>
              <a:t> </a:t>
            </a:r>
            <a:r>
              <a:rPr lang="en-US" sz="1200" b="1" dirty="0" err="1" smtClean="0">
                <a:solidFill>
                  <a:srgbClr val="FF5050"/>
                </a:solidFill>
                <a:latin typeface="Times New Roman" panose="02020603050405020304" pitchFamily="18" charset="0"/>
                <a:cs typeface="Times New Roman" panose="02020603050405020304" pitchFamily="18" charset="0"/>
              </a:rPr>
              <a:t>dụng</a:t>
            </a:r>
            <a:r>
              <a:rPr lang="en-US" sz="1200" b="1" dirty="0" smtClean="0">
                <a:solidFill>
                  <a:srgbClr val="FF5050"/>
                </a:solidFill>
                <a:latin typeface="Times New Roman" panose="02020603050405020304" pitchFamily="18" charset="0"/>
                <a:cs typeface="Times New Roman" panose="02020603050405020304" pitchFamily="18" charset="0"/>
              </a:rPr>
              <a:t> </a:t>
            </a:r>
            <a:r>
              <a:rPr lang="en-US" sz="1200" b="1" dirty="0" err="1" smtClean="0">
                <a:solidFill>
                  <a:srgbClr val="FF5050"/>
                </a:solidFill>
                <a:latin typeface="Times New Roman" panose="02020603050405020304" pitchFamily="18" charset="0"/>
                <a:cs typeface="Times New Roman" panose="02020603050405020304" pitchFamily="18" charset="0"/>
              </a:rPr>
              <a:t>đối</a:t>
            </a:r>
            <a:r>
              <a:rPr lang="en-US" sz="1200" b="1" dirty="0" smtClean="0">
                <a:solidFill>
                  <a:srgbClr val="FF5050"/>
                </a:solidFill>
                <a:latin typeface="Times New Roman" panose="02020603050405020304" pitchFamily="18" charset="0"/>
                <a:cs typeface="Times New Roman" panose="02020603050405020304" pitchFamily="18" charset="0"/>
              </a:rPr>
              <a:t> </a:t>
            </a:r>
            <a:r>
              <a:rPr lang="en-US" sz="1200" b="1" dirty="0" err="1" smtClean="0">
                <a:solidFill>
                  <a:srgbClr val="FF5050"/>
                </a:solidFill>
                <a:latin typeface="Times New Roman" panose="02020603050405020304" pitchFamily="18" charset="0"/>
                <a:cs typeface="Times New Roman" panose="02020603050405020304" pitchFamily="18" charset="0"/>
              </a:rPr>
              <a:t>với</a:t>
            </a:r>
            <a:r>
              <a:rPr lang="en-US" sz="1200" b="1" dirty="0" smtClean="0">
                <a:solidFill>
                  <a:srgbClr val="FF5050"/>
                </a:solidFill>
                <a:latin typeface="Times New Roman" panose="02020603050405020304" pitchFamily="18" charset="0"/>
                <a:cs typeface="Times New Roman" panose="02020603050405020304" pitchFamily="18" charset="0"/>
              </a:rPr>
              <a:t> </a:t>
            </a:r>
            <a:r>
              <a:rPr lang="en-US" sz="1200" b="1" dirty="0" err="1" smtClean="0">
                <a:solidFill>
                  <a:srgbClr val="FF5050"/>
                </a:solidFill>
                <a:latin typeface="Times New Roman" panose="02020603050405020304" pitchFamily="18" charset="0"/>
                <a:cs typeface="Times New Roman" panose="02020603050405020304" pitchFamily="18" charset="0"/>
              </a:rPr>
              <a:t>nhà</a:t>
            </a:r>
            <a:r>
              <a:rPr lang="en-US" sz="1200" b="1" dirty="0" smtClean="0">
                <a:solidFill>
                  <a:srgbClr val="FF5050"/>
                </a:solidFill>
                <a:latin typeface="Times New Roman" panose="02020603050405020304" pitchFamily="18" charset="0"/>
                <a:cs typeface="Times New Roman" panose="02020603050405020304" pitchFamily="18" charset="0"/>
              </a:rPr>
              <a:t> ở XH</a:t>
            </a:r>
            <a:r>
              <a:rPr lang="en-US" sz="1200" b="1" dirty="0" smtClean="0">
                <a:solidFill>
                  <a:srgbClr val="7030A0"/>
                </a:solidFill>
                <a:latin typeface="Times New Roman" panose="02020603050405020304" pitchFamily="18" charset="0"/>
                <a:cs typeface="Times New Roman" panose="02020603050405020304" pitchFamily="18" charset="0"/>
              </a:rPr>
              <a:t> </a:t>
            </a:r>
            <a:r>
              <a:rPr lang="en-US" sz="1200" dirty="0" smtClean="0">
                <a:solidFill>
                  <a:srgbClr val="7030A0"/>
                </a:solidFill>
                <a:latin typeface="Times New Roman" panose="02020603050405020304" pitchFamily="18" charset="0"/>
                <a:cs typeface="Times New Roman" panose="02020603050405020304" pitchFamily="18" charset="0"/>
              </a:rPr>
              <a:t>(</a:t>
            </a:r>
            <a:r>
              <a:rPr lang="en-US" sz="1200" dirty="0" err="1" smtClean="0">
                <a:solidFill>
                  <a:srgbClr val="7030A0"/>
                </a:solidFill>
                <a:latin typeface="Times New Roman" panose="02020603050405020304" pitchFamily="18" charset="0"/>
                <a:cs typeface="Times New Roman" panose="02020603050405020304" pitchFamily="18" charset="0"/>
              </a:rPr>
              <a:t>khoản</a:t>
            </a:r>
            <a:r>
              <a:rPr lang="en-US" sz="1200" dirty="0" smtClean="0">
                <a:solidFill>
                  <a:srgbClr val="7030A0"/>
                </a:solidFill>
                <a:latin typeface="Times New Roman" panose="02020603050405020304" pitchFamily="18" charset="0"/>
                <a:cs typeface="Times New Roman" panose="02020603050405020304" pitchFamily="18" charset="0"/>
              </a:rPr>
              <a:t> 2 </a:t>
            </a:r>
            <a:r>
              <a:rPr lang="en-US" sz="1200" dirty="0" err="1" smtClean="0">
                <a:solidFill>
                  <a:srgbClr val="7030A0"/>
                </a:solidFill>
                <a:latin typeface="Times New Roman" panose="02020603050405020304" pitchFamily="18" charset="0"/>
                <a:cs typeface="Times New Roman" panose="02020603050405020304" pitchFamily="18" charset="0"/>
              </a:rPr>
              <a:t>Điều</a:t>
            </a:r>
            <a:r>
              <a:rPr lang="en-US" sz="1200" dirty="0" smtClean="0">
                <a:solidFill>
                  <a:srgbClr val="7030A0"/>
                </a:solidFill>
                <a:latin typeface="Times New Roman" panose="02020603050405020304" pitchFamily="18" charset="0"/>
                <a:cs typeface="Times New Roman" panose="02020603050405020304" pitchFamily="18" charset="0"/>
              </a:rPr>
              <a:t> 183)</a:t>
            </a:r>
          </a:p>
        </p:txBody>
      </p:sp>
      <p:sp>
        <p:nvSpPr>
          <p:cNvPr id="4" name="Rectangle 3"/>
          <p:cNvSpPr/>
          <p:nvPr/>
        </p:nvSpPr>
        <p:spPr>
          <a:xfrm>
            <a:off x="324599" y="1078494"/>
            <a:ext cx="8111404" cy="307777"/>
          </a:xfrm>
          <a:prstGeom prst="rect">
            <a:avLst/>
          </a:prstGeom>
        </p:spPr>
        <p:txBody>
          <a:bodyPr wrap="square">
            <a:spAutoFit/>
          </a:bodyPr>
          <a:lstStyle/>
          <a:p>
            <a:r>
              <a:rPr lang="en-US" b="1" dirty="0" smtClean="0">
                <a:solidFill>
                  <a:schemeClr val="accent6">
                    <a:lumMod val="75000"/>
                  </a:schemeClr>
                </a:solidFill>
                <a:latin typeface="Times New Roman" panose="02020603050405020304" pitchFamily="18" charset="0"/>
                <a:cs typeface="Times New Roman" panose="02020603050405020304" pitchFamily="18" charset="0"/>
              </a:rPr>
              <a:t>7.1. </a:t>
            </a:r>
            <a:r>
              <a:rPr lang="vi-VN" b="1" dirty="0">
                <a:solidFill>
                  <a:schemeClr val="accent6">
                    <a:lumMod val="75000"/>
                  </a:schemeClr>
                </a:solidFill>
                <a:latin typeface="Times New Roman" panose="02020603050405020304" pitchFamily="18" charset="0"/>
                <a:cs typeface="Times New Roman" panose="02020603050405020304" pitchFamily="18" charset="0"/>
              </a:rPr>
              <a:t>Thế</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chấp</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dự</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án</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đầu</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tư</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xây</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dựng</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nhà</a:t>
            </a:r>
            <a:r>
              <a:rPr lang="en-US" b="1" dirty="0">
                <a:solidFill>
                  <a:schemeClr val="accent6">
                    <a:lumMod val="75000"/>
                  </a:schemeClr>
                </a:solidFill>
                <a:latin typeface="Times New Roman" panose="02020603050405020304" pitchFamily="18" charset="0"/>
                <a:cs typeface="Times New Roman" panose="02020603050405020304" pitchFamily="18" charset="0"/>
              </a:rPr>
              <a:t> ở </a:t>
            </a:r>
            <a:r>
              <a:rPr lang="en-US" b="1" dirty="0" err="1">
                <a:solidFill>
                  <a:schemeClr val="accent6">
                    <a:lumMod val="75000"/>
                  </a:schemeClr>
                </a:solidFill>
                <a:latin typeface="Times New Roman" panose="02020603050405020304" pitchFamily="18" charset="0"/>
                <a:cs typeface="Times New Roman" panose="02020603050405020304" pitchFamily="18" charset="0"/>
              </a:rPr>
              <a:t>và</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thế</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chấp</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nhà</a:t>
            </a:r>
            <a:r>
              <a:rPr lang="en-US" b="1" dirty="0">
                <a:solidFill>
                  <a:schemeClr val="accent6">
                    <a:lumMod val="75000"/>
                  </a:schemeClr>
                </a:solidFill>
                <a:latin typeface="Times New Roman" panose="02020603050405020304" pitchFamily="18" charset="0"/>
                <a:cs typeface="Times New Roman" panose="02020603050405020304" pitchFamily="18" charset="0"/>
              </a:rPr>
              <a:t> ở </a:t>
            </a:r>
            <a:r>
              <a:rPr lang="en-US" b="1" dirty="0" err="1">
                <a:solidFill>
                  <a:schemeClr val="accent6">
                    <a:lumMod val="75000"/>
                  </a:schemeClr>
                </a:solidFill>
                <a:latin typeface="Times New Roman" panose="02020603050405020304" pitchFamily="18" charset="0"/>
                <a:cs typeface="Times New Roman" panose="02020603050405020304" pitchFamily="18" charset="0"/>
              </a:rPr>
              <a:t>hình</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thành</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trong</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tương</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lai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183)</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endParaRPr lang="en-US"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324599" y="1289644"/>
            <a:ext cx="8572798" cy="746358"/>
          </a:xfrm>
          <a:prstGeom prst="rect">
            <a:avLst/>
          </a:prstGeom>
        </p:spPr>
        <p:txBody>
          <a:bodyPr wrap="square">
            <a:spAutoFit/>
          </a:bodyPr>
          <a:lstStyle/>
          <a:p>
            <a:pPr algn="just">
              <a:lnSpc>
                <a:spcPts val="1650"/>
              </a:lnSpc>
              <a:spcBef>
                <a:spcPts val="300"/>
              </a:spcBef>
              <a:spcAft>
                <a:spcPts val="300"/>
              </a:spcAft>
            </a:pPr>
            <a:r>
              <a:rPr lang="en-US" sz="1200" dirty="0" smtClean="0">
                <a:solidFill>
                  <a:srgbClr val="FF0000"/>
                </a:solidFill>
                <a:latin typeface="Times New Roman" panose="02020603050405020304" pitchFamily="18" charset="0"/>
                <a:cs typeface="Times New Roman" panose="02020603050405020304" pitchFamily="18" charset="0"/>
              </a:rPr>
              <a:t>1. </a:t>
            </a:r>
            <a:r>
              <a:rPr lang="en-US" sz="1200" dirty="0" smtClean="0">
                <a:solidFill>
                  <a:srgbClr val="7030A0"/>
                </a:solidFill>
                <a:latin typeface="Times New Roman" panose="02020603050405020304" pitchFamily="18" charset="0"/>
                <a:cs typeface="Times New Roman" panose="02020603050405020304" pitchFamily="18" charset="0"/>
              </a:rPr>
              <a:t>T/h </a:t>
            </a:r>
            <a:r>
              <a:rPr lang="en-US" sz="1200" dirty="0" err="1">
                <a:solidFill>
                  <a:srgbClr val="7030A0"/>
                </a:solidFill>
                <a:latin typeface="Times New Roman" panose="02020603050405020304" pitchFamily="18" charset="0"/>
                <a:cs typeface="Times New Roman" panose="02020603050405020304" pitchFamily="18" charset="0"/>
              </a:rPr>
              <a:t>đã</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thế</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chấp</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một</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phần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hoặc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toàn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bộ</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smtClean="0">
                <a:solidFill>
                  <a:srgbClr val="7030A0"/>
                </a:solidFill>
                <a:latin typeface="Times New Roman" panose="02020603050405020304" pitchFamily="18" charset="0"/>
                <a:cs typeface="Times New Roman" panose="02020603050405020304" pitchFamily="18" charset="0"/>
              </a:rPr>
              <a:t>DA </a:t>
            </a:r>
            <a:r>
              <a:rPr lang="en-US" sz="1200" dirty="0" err="1">
                <a:solidFill>
                  <a:srgbClr val="7030A0"/>
                </a:solidFill>
                <a:latin typeface="Times New Roman" panose="02020603050405020304" pitchFamily="18" charset="0"/>
                <a:cs typeface="Times New Roman" panose="02020603050405020304" pitchFamily="18" charset="0"/>
              </a:rPr>
              <a:t>hoặc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nhà</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smtClean="0">
                <a:solidFill>
                  <a:srgbClr val="7030A0"/>
                </a:solidFill>
                <a:latin typeface="Times New Roman" panose="02020603050405020304" pitchFamily="18" charset="0"/>
                <a:cs typeface="Times New Roman" panose="02020603050405020304" pitchFamily="18" charset="0"/>
              </a:rPr>
              <a:t>ở: </a:t>
            </a:r>
            <a:r>
              <a:rPr lang="en-US" sz="1200" dirty="0" err="1" smtClean="0">
                <a:solidFill>
                  <a:srgbClr val="7030A0"/>
                </a:solidFill>
                <a:latin typeface="Times New Roman" panose="02020603050405020304" pitchFamily="18" charset="0"/>
                <a:cs typeface="Times New Roman" panose="02020603050405020304" pitchFamily="18" charset="0"/>
              </a:rPr>
              <a:t>phải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giải</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chấp</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một</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phần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hoặc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toàn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bộ</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smtClean="0">
                <a:solidFill>
                  <a:srgbClr val="7030A0"/>
                </a:solidFill>
                <a:latin typeface="Times New Roman" panose="02020603050405020304" pitchFamily="18" charset="0"/>
                <a:cs typeface="Times New Roman" panose="02020603050405020304" pitchFamily="18" charset="0"/>
              </a:rPr>
              <a:t>DA </a:t>
            </a:r>
            <a:r>
              <a:rPr lang="en-US" sz="1200" dirty="0" err="1" smtClean="0">
                <a:solidFill>
                  <a:srgbClr val="7030A0"/>
                </a:solidFill>
                <a:latin typeface="Times New Roman" panose="02020603050405020304" pitchFamily="18" charset="0"/>
                <a:cs typeface="Times New Roman" panose="02020603050405020304" pitchFamily="18" charset="0"/>
              </a:rPr>
              <a:t>hoặc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nhà</a:t>
            </a:r>
            <a:r>
              <a:rPr lang="en-US" sz="1200" dirty="0">
                <a:solidFill>
                  <a:srgbClr val="7030A0"/>
                </a:solidFill>
                <a:latin typeface="Times New Roman" panose="02020603050405020304" pitchFamily="18" charset="0"/>
                <a:cs typeface="Times New Roman" panose="02020603050405020304" pitchFamily="18" charset="0"/>
              </a:rPr>
              <a:t> ở </a:t>
            </a:r>
            <a:r>
              <a:rPr lang="en-US" sz="1200" dirty="0" err="1">
                <a:solidFill>
                  <a:srgbClr val="7030A0"/>
                </a:solidFill>
                <a:latin typeface="Times New Roman" panose="02020603050405020304" pitchFamily="18" charset="0"/>
                <a:cs typeface="Times New Roman" panose="02020603050405020304" pitchFamily="18" charset="0"/>
              </a:rPr>
              <a:t>và</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quyền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sử</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dụng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đất</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này</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trước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khi</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ký</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smtClean="0">
                <a:solidFill>
                  <a:srgbClr val="7030A0"/>
                </a:solidFill>
                <a:latin typeface="Times New Roman" panose="02020603050405020304" pitchFamily="18" charset="0"/>
                <a:cs typeface="Times New Roman" panose="02020603050405020304" pitchFamily="18" charset="0"/>
              </a:rPr>
              <a:t>HĐ </a:t>
            </a:r>
            <a:r>
              <a:rPr lang="en-US" sz="1200" dirty="0" err="1" smtClean="0">
                <a:solidFill>
                  <a:srgbClr val="7030A0"/>
                </a:solidFill>
                <a:latin typeface="Times New Roman" panose="02020603050405020304" pitchFamily="18" charset="0"/>
                <a:cs typeface="Times New Roman" panose="02020603050405020304" pitchFamily="18" charset="0"/>
              </a:rPr>
              <a:t>huy</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động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vốn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góp</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hợp</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đồng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mua</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bán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thuê</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mua</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nhà</a:t>
            </a:r>
            <a:r>
              <a:rPr lang="en-US" sz="1200" dirty="0">
                <a:solidFill>
                  <a:srgbClr val="7030A0"/>
                </a:solidFill>
                <a:latin typeface="Times New Roman" panose="02020603050405020304" pitchFamily="18" charset="0"/>
                <a:cs typeface="Times New Roman" panose="02020603050405020304" pitchFamily="18" charset="0"/>
              </a:rPr>
              <a:t> ở </a:t>
            </a:r>
            <a:r>
              <a:rPr lang="en-US" sz="1200" dirty="0" err="1">
                <a:solidFill>
                  <a:srgbClr val="7030A0"/>
                </a:solidFill>
                <a:latin typeface="Times New Roman" panose="02020603050405020304" pitchFamily="18" charset="0"/>
                <a:cs typeface="Times New Roman" panose="02020603050405020304" pitchFamily="18" charset="0"/>
              </a:rPr>
              <a:t>với</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khách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hàng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trừ</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trường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hợp</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quy</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định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tại</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điểm</a:t>
            </a:r>
            <a:r>
              <a:rPr lang="en-US" sz="1200" dirty="0">
                <a:solidFill>
                  <a:srgbClr val="7030A0"/>
                </a:solidFill>
                <a:latin typeface="Times New Roman" panose="02020603050405020304" pitchFamily="18" charset="0"/>
                <a:cs typeface="Times New Roman" panose="02020603050405020304" pitchFamily="18" charset="0"/>
              </a:rPr>
              <a:t> b </a:t>
            </a:r>
            <a:r>
              <a:rPr lang="en-US" sz="1200" dirty="0" err="1">
                <a:solidFill>
                  <a:srgbClr val="7030A0"/>
                </a:solidFill>
                <a:latin typeface="Times New Roman" panose="02020603050405020304" pitchFamily="18" charset="0"/>
                <a:cs typeface="Times New Roman" panose="02020603050405020304" pitchFamily="18" charset="0"/>
              </a:rPr>
              <a:t>khoản</a:t>
            </a:r>
            <a:r>
              <a:rPr lang="en-US" sz="1200" dirty="0">
                <a:solidFill>
                  <a:srgbClr val="7030A0"/>
                </a:solidFill>
                <a:latin typeface="Times New Roman" panose="02020603050405020304" pitchFamily="18" charset="0"/>
                <a:cs typeface="Times New Roman" panose="02020603050405020304" pitchFamily="18" charset="0"/>
              </a:rPr>
              <a:t> 3 </a:t>
            </a:r>
            <a:r>
              <a:rPr lang="en-US" sz="1200" dirty="0" err="1">
                <a:solidFill>
                  <a:srgbClr val="7030A0"/>
                </a:solidFill>
                <a:latin typeface="Times New Roman" panose="02020603050405020304" pitchFamily="18" charset="0"/>
                <a:cs typeface="Times New Roman" panose="02020603050405020304" pitchFamily="18" charset="0"/>
              </a:rPr>
              <a:t>và</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điểm</a:t>
            </a:r>
            <a:r>
              <a:rPr lang="en-US" sz="1200" dirty="0">
                <a:solidFill>
                  <a:srgbClr val="7030A0"/>
                </a:solidFill>
                <a:latin typeface="Times New Roman" panose="02020603050405020304" pitchFamily="18" charset="0"/>
                <a:cs typeface="Times New Roman" panose="02020603050405020304" pitchFamily="18" charset="0"/>
              </a:rPr>
              <a:t> a </a:t>
            </a:r>
            <a:r>
              <a:rPr lang="en-US" sz="1200" dirty="0" err="1">
                <a:solidFill>
                  <a:srgbClr val="7030A0"/>
                </a:solidFill>
                <a:latin typeface="Times New Roman" panose="02020603050405020304" pitchFamily="18" charset="0"/>
                <a:cs typeface="Times New Roman" panose="02020603050405020304" pitchFamily="18" charset="0"/>
              </a:rPr>
              <a:t>khoản</a:t>
            </a:r>
            <a:r>
              <a:rPr lang="en-US" sz="1200" dirty="0">
                <a:solidFill>
                  <a:srgbClr val="7030A0"/>
                </a:solidFill>
                <a:latin typeface="Times New Roman" panose="02020603050405020304" pitchFamily="18" charset="0"/>
                <a:cs typeface="Times New Roman" panose="02020603050405020304" pitchFamily="18" charset="0"/>
              </a:rPr>
              <a:t> 4 </a:t>
            </a:r>
            <a:r>
              <a:rPr lang="en-US" sz="1200" dirty="0" err="1">
                <a:solidFill>
                  <a:srgbClr val="7030A0"/>
                </a:solidFill>
                <a:latin typeface="Times New Roman" panose="02020603050405020304" pitchFamily="18" charset="0"/>
                <a:cs typeface="Times New Roman" panose="02020603050405020304" pitchFamily="18" charset="0"/>
              </a:rPr>
              <a:t>Điều</a:t>
            </a:r>
            <a:r>
              <a:rPr lang="en-US" sz="1200" dirty="0">
                <a:solidFill>
                  <a:srgbClr val="7030A0"/>
                </a:solidFill>
                <a:latin typeface="Times New Roman" panose="02020603050405020304" pitchFamily="18" charset="0"/>
                <a:cs typeface="Times New Roman" panose="02020603050405020304" pitchFamily="18" charset="0"/>
              </a:rPr>
              <a:t> 88 </a:t>
            </a:r>
            <a:r>
              <a:rPr lang="en-US" sz="1200" dirty="0" smtClean="0">
                <a:solidFill>
                  <a:srgbClr val="7030A0"/>
                </a:solidFill>
                <a:latin typeface="Times New Roman" panose="02020603050405020304" pitchFamily="18" charset="0"/>
                <a:cs typeface="Times New Roman" panose="02020603050405020304" pitchFamily="18" charset="0"/>
              </a:rPr>
              <a:t>LNO (NOXH).</a:t>
            </a:r>
            <a:endParaRPr lang="en-US" sz="1200" dirty="0">
              <a:solidFill>
                <a:srgbClr val="7030A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24599" y="2036002"/>
            <a:ext cx="8631521" cy="461665"/>
          </a:xfrm>
          <a:prstGeom prst="rect">
            <a:avLst/>
          </a:prstGeom>
        </p:spPr>
        <p:txBody>
          <a:bodyPr wrap="square">
            <a:spAutoFit/>
          </a:bodyPr>
          <a:lstStyle/>
          <a:p>
            <a:pPr algn="just"/>
            <a:r>
              <a:rPr lang="en-US" sz="1200" dirty="0" smtClean="0">
                <a:solidFill>
                  <a:srgbClr val="FF0000"/>
                </a:solidFill>
                <a:latin typeface="Times New Roman" panose="02020603050405020304" pitchFamily="18" charset="0"/>
                <a:cs typeface="Times New Roman" panose="02020603050405020304" pitchFamily="18" charset="0"/>
              </a:rPr>
              <a:t>2. </a:t>
            </a:r>
            <a:r>
              <a:rPr lang="en-US" sz="1200" dirty="0" err="1" smtClean="0">
                <a:solidFill>
                  <a:srgbClr val="7030A0"/>
                </a:solidFill>
                <a:latin typeface="Times New Roman" panose="02020603050405020304" pitchFamily="18" charset="0"/>
                <a:cs typeface="Times New Roman" panose="02020603050405020304" pitchFamily="18" charset="0"/>
              </a:rPr>
              <a:t>Việc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xác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định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nhà</a:t>
            </a:r>
            <a:r>
              <a:rPr lang="en-US" sz="1200" dirty="0">
                <a:solidFill>
                  <a:srgbClr val="7030A0"/>
                </a:solidFill>
                <a:latin typeface="Times New Roman" panose="02020603050405020304" pitchFamily="18" charset="0"/>
                <a:cs typeface="Times New Roman" panose="02020603050405020304" pitchFamily="18" charset="0"/>
              </a:rPr>
              <a:t> ở </a:t>
            </a:r>
            <a:r>
              <a:rPr lang="en-US" sz="1200" dirty="0" err="1">
                <a:solidFill>
                  <a:srgbClr val="7030A0"/>
                </a:solidFill>
                <a:latin typeface="Times New Roman" panose="02020603050405020304" pitchFamily="18" charset="0"/>
                <a:cs typeface="Times New Roman" panose="02020603050405020304" pitchFamily="18" charset="0"/>
              </a:rPr>
              <a:t>đã</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được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giải</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chấp</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trước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khi</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ký</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smtClean="0">
                <a:solidFill>
                  <a:srgbClr val="7030A0"/>
                </a:solidFill>
                <a:latin typeface="Times New Roman" panose="02020603050405020304" pitchFamily="18" charset="0"/>
                <a:cs typeface="Times New Roman" panose="02020603050405020304" pitchFamily="18" charset="0"/>
              </a:rPr>
              <a:t>HĐ </a:t>
            </a:r>
            <a:r>
              <a:rPr lang="en-US" sz="1200" dirty="0" err="1" smtClean="0">
                <a:solidFill>
                  <a:srgbClr val="7030A0"/>
                </a:solidFill>
                <a:latin typeface="Times New Roman" panose="02020603050405020304" pitchFamily="18" charset="0"/>
                <a:cs typeface="Times New Roman" panose="02020603050405020304" pitchFamily="18" charset="0"/>
              </a:rPr>
              <a:t>được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nêu</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rõ</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trong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văn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bản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thông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báo</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nhà</a:t>
            </a:r>
            <a:r>
              <a:rPr lang="en-US" sz="1200" dirty="0">
                <a:solidFill>
                  <a:srgbClr val="7030A0"/>
                </a:solidFill>
                <a:latin typeface="Times New Roman" panose="02020603050405020304" pitchFamily="18" charset="0"/>
                <a:cs typeface="Times New Roman" panose="02020603050405020304" pitchFamily="18" charset="0"/>
              </a:rPr>
              <a:t> ở </a:t>
            </a:r>
            <a:r>
              <a:rPr lang="en-US" sz="1200" dirty="0" err="1">
                <a:solidFill>
                  <a:srgbClr val="7030A0"/>
                </a:solidFill>
                <a:latin typeface="Times New Roman" panose="02020603050405020304" pitchFamily="18" charset="0"/>
                <a:cs typeface="Times New Roman" panose="02020603050405020304" pitchFamily="18" charset="0"/>
              </a:rPr>
              <a:t>đủ</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điều</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kiện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được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bán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của</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cơ</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quan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quản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lý</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nhà</a:t>
            </a:r>
            <a:r>
              <a:rPr lang="en-US" sz="1200" dirty="0">
                <a:solidFill>
                  <a:srgbClr val="7030A0"/>
                </a:solidFill>
                <a:latin typeface="Times New Roman" panose="02020603050405020304" pitchFamily="18" charset="0"/>
                <a:cs typeface="Times New Roman" panose="02020603050405020304" pitchFamily="18" charset="0"/>
              </a:rPr>
              <a:t> ở </a:t>
            </a:r>
            <a:r>
              <a:rPr lang="en-US" sz="1200" dirty="0" err="1">
                <a:solidFill>
                  <a:srgbClr val="7030A0"/>
                </a:solidFill>
                <a:latin typeface="Times New Roman" panose="02020603050405020304" pitchFamily="18" charset="0"/>
                <a:cs typeface="Times New Roman" panose="02020603050405020304" pitchFamily="18" charset="0"/>
              </a:rPr>
              <a:t>cấp</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tỉnh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nơi</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có</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nhà</a:t>
            </a:r>
            <a:r>
              <a:rPr lang="en-US" sz="1200" dirty="0">
                <a:solidFill>
                  <a:srgbClr val="7030A0"/>
                </a:solidFill>
                <a:latin typeface="Times New Roman" panose="02020603050405020304" pitchFamily="18" charset="0"/>
                <a:cs typeface="Times New Roman" panose="02020603050405020304" pitchFamily="18" charset="0"/>
              </a:rPr>
              <a:t> ở. </a:t>
            </a:r>
          </a:p>
        </p:txBody>
      </p:sp>
      <p:sp>
        <p:nvSpPr>
          <p:cNvPr id="16" name="Rectangle 15"/>
          <p:cNvSpPr/>
          <p:nvPr/>
        </p:nvSpPr>
        <p:spPr>
          <a:xfrm>
            <a:off x="324599" y="2497667"/>
            <a:ext cx="8631521" cy="276999"/>
          </a:xfrm>
          <a:prstGeom prst="rect">
            <a:avLst/>
          </a:prstGeom>
        </p:spPr>
        <p:txBody>
          <a:bodyPr wrap="square">
            <a:spAutoFit/>
          </a:bodyPr>
          <a:lstStyle/>
          <a:p>
            <a:pPr algn="just"/>
            <a:r>
              <a:rPr lang="en-US" sz="1200" dirty="0" smtClean="0">
                <a:solidFill>
                  <a:srgbClr val="FF0000"/>
                </a:solidFill>
                <a:latin typeface="Times New Roman" panose="02020603050405020304" pitchFamily="18" charset="0"/>
                <a:cs typeface="Times New Roman" panose="02020603050405020304" pitchFamily="18" charset="0"/>
              </a:rPr>
              <a:t>3. </a:t>
            </a:r>
            <a:r>
              <a:rPr lang="en-US" sz="1200" dirty="0" smtClean="0">
                <a:solidFill>
                  <a:srgbClr val="7030A0"/>
                </a:solidFill>
                <a:latin typeface="Times New Roman" panose="02020603050405020304" pitchFamily="18" charset="0"/>
                <a:cs typeface="Times New Roman" panose="02020603050405020304" pitchFamily="18" charset="0"/>
              </a:rPr>
              <a:t>CĐT </a:t>
            </a:r>
            <a:r>
              <a:rPr lang="en-US" sz="1200" dirty="0" err="1" smtClean="0">
                <a:solidFill>
                  <a:srgbClr val="7030A0"/>
                </a:solidFill>
                <a:latin typeface="Times New Roman" panose="02020603050405020304" pitchFamily="18" charset="0"/>
                <a:cs typeface="Times New Roman" panose="02020603050405020304" pitchFamily="18" charset="0"/>
              </a:rPr>
              <a:t>phải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cung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cấp</a:t>
            </a:r>
            <a:r>
              <a:rPr lang="en-US" sz="1200" dirty="0" smtClean="0">
                <a:solidFill>
                  <a:srgbClr val="7030A0"/>
                </a:solidFill>
                <a:latin typeface="Times New Roman" panose="02020603050405020304" pitchFamily="18" charset="0"/>
                <a:cs typeface="Times New Roman" panose="02020603050405020304" pitchFamily="18" charset="0"/>
              </a:rPr>
              <a:t> VB </a:t>
            </a:r>
            <a:r>
              <a:rPr lang="en-US" sz="1200" dirty="0" err="1" smtClean="0">
                <a:solidFill>
                  <a:srgbClr val="7030A0"/>
                </a:solidFill>
                <a:latin typeface="Times New Roman" panose="02020603050405020304" pitchFamily="18" charset="0"/>
                <a:cs typeface="Times New Roman" panose="02020603050405020304" pitchFamily="18" charset="0"/>
              </a:rPr>
              <a:t>giải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chấp</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của</a:t>
            </a:r>
            <a:r>
              <a:rPr lang="en-US" sz="1200" dirty="0" smtClean="0">
                <a:solidFill>
                  <a:srgbClr val="7030A0"/>
                </a:solidFill>
                <a:latin typeface="Times New Roman" panose="02020603050405020304" pitchFamily="18" charset="0"/>
                <a:cs typeface="Times New Roman" panose="02020603050405020304" pitchFamily="18" charset="0"/>
              </a:rPr>
              <a:t> TCTD </a:t>
            </a:r>
            <a:r>
              <a:rPr lang="en-US" sz="1200" dirty="0" err="1" smtClean="0">
                <a:solidFill>
                  <a:srgbClr val="7030A0"/>
                </a:solidFill>
                <a:latin typeface="Times New Roman" panose="02020603050405020304" pitchFamily="18" charset="0"/>
                <a:cs typeface="Times New Roman" panose="02020603050405020304" pitchFamily="18" charset="0"/>
              </a:rPr>
              <a:t>khi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ký</a:t>
            </a:r>
            <a:r>
              <a:rPr lang="en-US" sz="1200" dirty="0" smtClean="0">
                <a:solidFill>
                  <a:srgbClr val="7030A0"/>
                </a:solidFill>
                <a:latin typeface="Times New Roman" panose="02020603050405020304" pitchFamily="18" charset="0"/>
                <a:cs typeface="Times New Roman" panose="02020603050405020304" pitchFamily="18" charset="0"/>
              </a:rPr>
              <a:t> HĐ </a:t>
            </a:r>
            <a:r>
              <a:rPr lang="en-US" sz="1200" dirty="0" err="1" smtClean="0">
                <a:solidFill>
                  <a:srgbClr val="7030A0"/>
                </a:solidFill>
                <a:latin typeface="Times New Roman" panose="02020603050405020304" pitchFamily="18" charset="0"/>
                <a:cs typeface="Times New Roman" panose="02020603050405020304" pitchFamily="18" charset="0"/>
              </a:rPr>
              <a:t>góp</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vốn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đối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với</a:t>
            </a:r>
            <a:r>
              <a:rPr lang="en-US" sz="1200" dirty="0" smtClean="0">
                <a:solidFill>
                  <a:srgbClr val="7030A0"/>
                </a:solidFill>
                <a:latin typeface="Times New Roman" panose="02020603050405020304" pitchFamily="18" charset="0"/>
                <a:cs typeface="Times New Roman" panose="02020603050405020304" pitchFamily="18" charset="0"/>
              </a:rPr>
              <a:t> t/h </a:t>
            </a:r>
            <a:r>
              <a:rPr lang="en-US" sz="1200" dirty="0" err="1" smtClean="0">
                <a:solidFill>
                  <a:srgbClr val="7030A0"/>
                </a:solidFill>
                <a:latin typeface="Times New Roman" panose="02020603050405020304" pitchFamily="18" charset="0"/>
                <a:cs typeface="Times New Roman" panose="02020603050405020304" pitchFamily="18" charset="0"/>
              </a:rPr>
              <a:t>huy</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động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vốn</a:t>
            </a:r>
            <a:r>
              <a:rPr lang="en-US" sz="1200" dirty="0" smtClean="0">
                <a:solidFill>
                  <a:srgbClr val="7030A0"/>
                </a:solidFill>
                <a:latin typeface="Times New Roman" panose="02020603050405020304" pitchFamily="18" charset="0"/>
                <a:cs typeface="Times New Roman" panose="02020603050405020304" pitchFamily="18" charset="0"/>
              </a:rPr>
              <a:t>)</a:t>
            </a:r>
            <a:endParaRPr lang="en-US" sz="1200" dirty="0">
              <a:solidFill>
                <a:srgbClr val="7030A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324599" y="2761419"/>
            <a:ext cx="8494802" cy="307777"/>
          </a:xfrm>
          <a:prstGeom prst="rect">
            <a:avLst/>
          </a:prstGeom>
        </p:spPr>
        <p:txBody>
          <a:bodyPr wrap="square">
            <a:spAutoFit/>
          </a:bodyPr>
          <a:lstStyle/>
          <a:p>
            <a:r>
              <a:rPr lang="en-US" b="1" dirty="0" smtClean="0">
                <a:solidFill>
                  <a:schemeClr val="accent6">
                    <a:lumMod val="75000"/>
                  </a:schemeClr>
                </a:solidFill>
                <a:latin typeface="Times New Roman" panose="02020603050405020304" pitchFamily="18" charset="0"/>
                <a:cs typeface="Times New Roman" panose="02020603050405020304" pitchFamily="18" charset="0"/>
              </a:rPr>
              <a:t>7.2.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kiện</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thế</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chấp</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DA ĐTXD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thế</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chấp</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hình</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thành</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trong</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tương</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lai</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184)</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endParaRPr lang="en-US"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24599" y="3069196"/>
            <a:ext cx="8572798" cy="528350"/>
          </a:xfrm>
          <a:prstGeom prst="rect">
            <a:avLst/>
          </a:prstGeom>
        </p:spPr>
        <p:txBody>
          <a:bodyPr wrap="square">
            <a:spAutoFit/>
          </a:bodyPr>
          <a:lstStyle/>
          <a:p>
            <a:pPr algn="just">
              <a:lnSpc>
                <a:spcPts val="1650"/>
              </a:lnSpc>
              <a:spcBef>
                <a:spcPts val="300"/>
              </a:spcBef>
              <a:spcAft>
                <a:spcPts val="300"/>
              </a:spcAft>
            </a:pPr>
            <a:r>
              <a:rPr lang="en-US" sz="1200" dirty="0" smtClean="0">
                <a:solidFill>
                  <a:srgbClr val="FF0000"/>
                </a:solidFill>
                <a:latin typeface="Times New Roman" panose="02020603050405020304" pitchFamily="18" charset="0"/>
                <a:cs typeface="Times New Roman" panose="02020603050405020304" pitchFamily="18" charset="0"/>
              </a:rPr>
              <a:t>1. </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T/h </a:t>
            </a:r>
            <a:r>
              <a:rPr lang="en-US" sz="1200" b="1" dirty="0" err="1" smtClean="0">
                <a:solidFill>
                  <a:schemeClr val="accent6">
                    <a:lumMod val="75000"/>
                  </a:schemeClr>
                </a:solidFill>
                <a:latin typeface="Times New Roman" panose="02020603050405020304" pitchFamily="18" charset="0"/>
                <a:cs typeface="Times New Roman" panose="02020603050405020304" pitchFamily="18" charset="0"/>
              </a:rPr>
              <a:t>thế</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chấp</a:t>
            </a:r>
            <a:r>
              <a:rPr lang="en-US" sz="1200" b="1" dirty="0">
                <a:solidFill>
                  <a:schemeClr val="accent6">
                    <a:lumMod val="75000"/>
                  </a:schemeClr>
                </a:solidFill>
                <a:latin typeface="Times New Roman" panose="02020603050405020304" pitchFamily="18" charset="0"/>
                <a:cs typeface="Times New Roman" panose="02020603050405020304" pitchFamily="18" charset="0"/>
              </a:rPr>
              <a:t> DA/ 1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phần</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DA</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Phải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có</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hồ</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sơ</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dự</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án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có</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thiết</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kế</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kỹ</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thuật</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dự</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án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phê</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duyệt</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và</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đã</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có</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Giấy</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chứng</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nhận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vi-VN" sz="1200" dirty="0">
                <a:solidFill>
                  <a:schemeClr val="accent6">
                    <a:lumMod val="75000"/>
                  </a:schemeClr>
                </a:solidFill>
                <a:latin typeface="Times New Roman" panose="02020603050405020304" pitchFamily="18" charset="0"/>
                <a:cs typeface="Times New Roman" panose="02020603050405020304" pitchFamily="18" charset="0"/>
              </a:rPr>
              <a:t>hoặc quyết định giao đất, cho thuê đất của cơ quan nhà nước có thẩm </a:t>
            </a:r>
            <a:r>
              <a:rPr lang="vi-VN" sz="1200" dirty="0" smtClean="0">
                <a:solidFill>
                  <a:schemeClr val="accent6">
                    <a:lumMod val="75000"/>
                  </a:schemeClr>
                </a:solidFill>
                <a:latin typeface="Times New Roman" panose="02020603050405020304" pitchFamily="18" charset="0"/>
                <a:cs typeface="Times New Roman" panose="02020603050405020304" pitchFamily="18" charset="0"/>
              </a:rPr>
              <a:t>quyền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324599" y="3551083"/>
            <a:ext cx="8572798" cy="528350"/>
          </a:xfrm>
          <a:prstGeom prst="rect">
            <a:avLst/>
          </a:prstGeom>
        </p:spPr>
        <p:txBody>
          <a:bodyPr wrap="square">
            <a:spAutoFit/>
          </a:bodyPr>
          <a:lstStyle/>
          <a:p>
            <a:pPr algn="just">
              <a:lnSpc>
                <a:spcPts val="1650"/>
              </a:lnSpc>
              <a:spcBef>
                <a:spcPts val="300"/>
              </a:spcBef>
              <a:spcAft>
                <a:spcPts val="300"/>
              </a:spcAft>
            </a:pPr>
            <a:r>
              <a:rPr lang="en-US" sz="1200" dirty="0" smtClean="0">
                <a:solidFill>
                  <a:srgbClr val="FF0000"/>
                </a:solidFill>
                <a:latin typeface="Times New Roman" panose="02020603050405020304" pitchFamily="18" charset="0"/>
                <a:cs typeface="Times New Roman" panose="02020603050405020304" pitchFamily="18" charset="0"/>
              </a:rPr>
              <a:t>2. </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T/h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thế</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chấp</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nhà</a:t>
            </a:r>
            <a:r>
              <a:rPr lang="en-US" sz="1200" b="1" dirty="0">
                <a:solidFill>
                  <a:schemeClr val="accent6">
                    <a:lumMod val="75000"/>
                  </a:schemeClr>
                </a:solidFill>
                <a:latin typeface="Times New Roman" panose="02020603050405020304" pitchFamily="18" charset="0"/>
                <a:cs typeface="Times New Roman" panose="02020603050405020304" pitchFamily="18" charset="0"/>
              </a:rPr>
              <a:t> ở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hình</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thành</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trong</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tương</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lai</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trong</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DA: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kiện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tại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mục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1 +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xây</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dựng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cong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móng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không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thuộc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phần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DA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mà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CĐT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đã</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thế</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chấp</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324599" y="4079433"/>
            <a:ext cx="8572798" cy="461665"/>
          </a:xfrm>
          <a:prstGeom prst="rect">
            <a:avLst/>
          </a:prstGeom>
        </p:spPr>
        <p:txBody>
          <a:bodyPr wrap="square">
            <a:spAutoFit/>
          </a:bodyPr>
          <a:lstStyle/>
          <a:p>
            <a:r>
              <a:rPr lang="en-US" sz="1200" dirty="0" smtClean="0">
                <a:solidFill>
                  <a:srgbClr val="FF0000"/>
                </a:solidFill>
                <a:latin typeface="Times New Roman" panose="02020603050405020304" pitchFamily="18" charset="0"/>
                <a:cs typeface="Times New Roman" panose="02020603050405020304" pitchFamily="18" charset="0"/>
              </a:rPr>
              <a:t>3. </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T/h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thế</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chấp</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nhà</a:t>
            </a:r>
            <a:r>
              <a:rPr lang="en-US" sz="1200" b="1" dirty="0">
                <a:solidFill>
                  <a:schemeClr val="accent6">
                    <a:lumMod val="75000"/>
                  </a:schemeClr>
                </a:solidFill>
                <a:latin typeface="Times New Roman" panose="02020603050405020304" pitchFamily="18" charset="0"/>
                <a:cs typeface="Times New Roman" panose="02020603050405020304" pitchFamily="18" charset="0"/>
              </a:rPr>
              <a:t> ở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hình</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thành</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trong</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tương</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lai</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smtClean="0">
                <a:solidFill>
                  <a:schemeClr val="accent6">
                    <a:lumMod val="75000"/>
                  </a:schemeClr>
                </a:solidFill>
                <a:latin typeface="Times New Roman" panose="02020603050405020304" pitchFamily="18" charset="0"/>
                <a:cs typeface="Times New Roman" panose="02020603050405020304" pitchFamily="18" charset="0"/>
              </a:rPr>
              <a:t>trên</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smtClean="0">
                <a:solidFill>
                  <a:schemeClr val="accent6">
                    <a:lumMod val="75000"/>
                  </a:schemeClr>
                </a:solidFill>
                <a:latin typeface="Times New Roman" panose="02020603050405020304" pitchFamily="18" charset="0"/>
                <a:cs typeface="Times New Roman" panose="02020603050405020304" pitchFamily="18" charset="0"/>
              </a:rPr>
              <a:t>thửa</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smtClean="0">
                <a:solidFill>
                  <a:schemeClr val="accent6">
                    <a:lumMod val="75000"/>
                  </a:schemeClr>
                </a:solidFill>
                <a:latin typeface="Times New Roman" panose="02020603050405020304" pitchFamily="18" charset="0"/>
                <a:cs typeface="Times New Roman" panose="02020603050405020304" pitchFamily="18" charset="0"/>
              </a:rPr>
              <a:t>đất</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smtClean="0">
                <a:solidFill>
                  <a:schemeClr val="accent6">
                    <a:lumMod val="75000"/>
                  </a:schemeClr>
                </a:solidFill>
                <a:latin typeface="Times New Roman" panose="02020603050405020304" pitchFamily="18" charset="0"/>
                <a:cs typeface="Times New Roman" panose="02020603050405020304" pitchFamily="18" charset="0"/>
              </a:rPr>
              <a:t>hợp</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smtClean="0">
                <a:solidFill>
                  <a:schemeClr val="accent6">
                    <a:lumMod val="75000"/>
                  </a:schemeClr>
                </a:solidFill>
                <a:latin typeface="Times New Roman" panose="02020603050405020304" pitchFamily="18" charset="0"/>
                <a:cs typeface="Times New Roman" panose="02020603050405020304" pitchFamily="18" charset="0"/>
              </a:rPr>
              <a:t>pháp</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smtClean="0">
                <a:solidFill>
                  <a:schemeClr val="accent6">
                    <a:lumMod val="75000"/>
                  </a:schemeClr>
                </a:solidFill>
                <a:latin typeface="Times New Roman" panose="02020603050405020304" pitchFamily="18" charset="0"/>
                <a:cs typeface="Times New Roman" panose="02020603050405020304" pitchFamily="18" charset="0"/>
              </a:rPr>
              <a:t>của</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smtClean="0">
                <a:solidFill>
                  <a:schemeClr val="accent6">
                    <a:lumMod val="75000"/>
                  </a:schemeClr>
                </a:solidFill>
                <a:latin typeface="Times New Roman" panose="02020603050405020304" pitchFamily="18" charset="0"/>
                <a:cs typeface="Times New Roman" panose="02020603050405020304" pitchFamily="18" charset="0"/>
              </a:rPr>
              <a:t>mình</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phải</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có</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giấy</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tờ</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chứng</a:t>
            </a:r>
            <a:r>
              <a:rPr lang="en-US" sz="1200" dirty="0">
                <a:solidFill>
                  <a:schemeClr val="accent6">
                    <a:lumMod val="75000"/>
                  </a:schemeClr>
                </a:solidFill>
                <a:latin typeface="Times New Roman" panose="02020603050405020304" pitchFamily="18" charset="0"/>
                <a:cs typeface="Times New Roman" panose="02020603050405020304" pitchFamily="18" charset="0"/>
              </a:rPr>
              <a:t> minh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quyền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sử</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dụng</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đất</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theo</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quy</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pháp</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luật</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về</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đất</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đai</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và</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giấy</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phép</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xây</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dựng</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nếu</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thuộc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trường</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hợp</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phải</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có</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giấy</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phép</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xây</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dựng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353960" y="4541098"/>
            <a:ext cx="8572798" cy="461665"/>
          </a:xfrm>
          <a:prstGeom prst="rect">
            <a:avLst/>
          </a:prstGeom>
        </p:spPr>
        <p:txBody>
          <a:bodyPr wrap="square">
            <a:spAutoFit/>
          </a:bodyPr>
          <a:lstStyle/>
          <a:p>
            <a:r>
              <a:rPr lang="en-US" sz="1200" dirty="0" smtClean="0">
                <a:solidFill>
                  <a:srgbClr val="FF0000"/>
                </a:solidFill>
                <a:latin typeface="Times New Roman" panose="02020603050405020304" pitchFamily="18" charset="0"/>
                <a:cs typeface="Times New Roman" panose="02020603050405020304" pitchFamily="18" charset="0"/>
              </a:rPr>
              <a:t>4. </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T/h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thế</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chấp</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nhà</a:t>
            </a:r>
            <a:r>
              <a:rPr lang="en-US" sz="1200" b="1" dirty="0">
                <a:solidFill>
                  <a:schemeClr val="accent6">
                    <a:lumMod val="75000"/>
                  </a:schemeClr>
                </a:solidFill>
                <a:latin typeface="Times New Roman" panose="02020603050405020304" pitchFamily="18" charset="0"/>
                <a:cs typeface="Times New Roman" panose="02020603050405020304" pitchFamily="18" charset="0"/>
              </a:rPr>
              <a:t> ở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hình</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thành</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trong</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tương</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a:solidFill>
                  <a:schemeClr val="accent6">
                    <a:lumMod val="75000"/>
                  </a:schemeClr>
                </a:solidFill>
                <a:latin typeface="Times New Roman" panose="02020603050405020304" pitchFamily="18" charset="0"/>
                <a:cs typeface="Times New Roman" panose="02020603050405020304" pitchFamily="18" charset="0"/>
              </a:rPr>
              <a:t>lai</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do </a:t>
            </a:r>
            <a:r>
              <a:rPr lang="en-US" sz="1200" b="1" dirty="0" err="1" smtClean="0">
                <a:solidFill>
                  <a:schemeClr val="accent6">
                    <a:lumMod val="75000"/>
                  </a:schemeClr>
                </a:solidFill>
                <a:latin typeface="Times New Roman" panose="02020603050405020304" pitchFamily="18" charset="0"/>
                <a:cs typeface="Times New Roman" panose="02020603050405020304" pitchFamily="18" charset="0"/>
              </a:rPr>
              <a:t>mua</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smtClean="0">
                <a:solidFill>
                  <a:schemeClr val="accent6">
                    <a:lumMod val="75000"/>
                  </a:schemeClr>
                </a:solidFill>
                <a:latin typeface="Times New Roman" panose="02020603050405020304" pitchFamily="18" charset="0"/>
                <a:cs typeface="Times New Roman" panose="02020603050405020304" pitchFamily="18" charset="0"/>
              </a:rPr>
              <a:t>của</a:t>
            </a:r>
            <a:r>
              <a:rPr lang="en-US" sz="1200" b="1" dirty="0" smtClean="0">
                <a:solidFill>
                  <a:schemeClr val="accent6">
                    <a:lumMod val="75000"/>
                  </a:schemeClr>
                </a:solidFill>
                <a:latin typeface="Times New Roman" panose="02020603050405020304" pitchFamily="18" charset="0"/>
                <a:cs typeface="Times New Roman" panose="02020603050405020304" pitchFamily="18" charset="0"/>
              </a:rPr>
              <a:t> CĐT: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phải</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có</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HĐ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mua</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bán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VB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chuyển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nhượng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HĐ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nếu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là</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nhận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chuyển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nhượng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HĐ),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giấy</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tờ</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chứng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minh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đã</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đóng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tiền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theo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tiến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độ</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trong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HĐ,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không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thuộc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t/h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tranh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chấp</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khiếu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nại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khiếu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kiện</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63284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682896" y="274438"/>
            <a:ext cx="5978730"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11</a:t>
            </a:r>
            <a:r>
              <a:rPr lang="en-US" sz="1800" dirty="0" smtClean="0">
                <a:solidFill>
                  <a:srgbClr val="ED2727"/>
                </a:solidFill>
                <a:latin typeface="Times New Roman" panose="02020603050405020304" pitchFamily="18" charset="0"/>
                <a:cs typeface="Times New Roman" panose="02020603050405020304" pitchFamily="18" charset="0"/>
              </a:rPr>
              <a:t>. </a:t>
            </a:r>
            <a:r>
              <a:rPr lang="en" sz="1800" dirty="0" smtClean="0">
                <a:solidFill>
                  <a:srgbClr val="ED2727"/>
                </a:solidFill>
                <a:latin typeface="Times New Roman" panose="02020603050405020304" pitchFamily="18" charset="0"/>
                <a:cs typeface="Times New Roman" panose="02020603050405020304" pitchFamily="18" charset="0"/>
              </a:rPr>
              <a:t>QUẢN LÝ NHÀ NƯỚC VỀ </a:t>
            </a:r>
            <a:r>
              <a:rPr lang="en" sz="1800" dirty="0">
                <a:solidFill>
                  <a:srgbClr val="ED2727"/>
                </a:solidFill>
                <a:latin typeface="Times New Roman" panose="02020603050405020304" pitchFamily="18" charset="0"/>
                <a:cs typeface="Times New Roman" panose="02020603050405020304" pitchFamily="18" charset="0"/>
              </a:rPr>
              <a:t>NHÀ Ở, </a:t>
            </a:r>
            <a:r>
              <a:rPr lang="en" sz="1800" dirty="0" smtClean="0">
                <a:solidFill>
                  <a:srgbClr val="ED2727"/>
                </a:solidFill>
                <a:latin typeface="Times New Roman" panose="02020603050405020304" pitchFamily="18" charset="0"/>
                <a:cs typeface="Times New Roman" panose="02020603050405020304" pitchFamily="18" charset="0"/>
              </a:rPr>
              <a:t>                        GIẢI </a:t>
            </a:r>
            <a:r>
              <a:rPr lang="en" sz="1800" dirty="0">
                <a:solidFill>
                  <a:srgbClr val="ED2727"/>
                </a:solidFill>
                <a:latin typeface="Times New Roman" panose="02020603050405020304" pitchFamily="18" charset="0"/>
                <a:cs typeface="Times New Roman" panose="02020603050405020304" pitchFamily="18" charset="0"/>
              </a:rPr>
              <a:t>QUYẾT TRANH CHẤP VÀ XỬ LÝ VI PHẠM </a:t>
            </a:r>
            <a:endParaRPr sz="1800" dirty="0">
              <a:solidFill>
                <a:srgbClr val="ED2727"/>
              </a:solidFill>
            </a:endParaRPr>
          </a:p>
        </p:txBody>
      </p:sp>
      <p:sp>
        <p:nvSpPr>
          <p:cNvPr id="2" name="Rectangle 1"/>
          <p:cNvSpPr/>
          <p:nvPr/>
        </p:nvSpPr>
        <p:spPr>
          <a:xfrm>
            <a:off x="383002" y="741301"/>
            <a:ext cx="8542422" cy="738664"/>
          </a:xfrm>
          <a:prstGeom prst="rect">
            <a:avLst/>
          </a:prstGeom>
        </p:spPr>
        <p:txBody>
          <a:bodyPr wrap="square">
            <a:spAutoFit/>
          </a:bodyPr>
          <a:lstStyle/>
          <a:p>
            <a:pPr algn="just"/>
            <a:r>
              <a:rPr lang="en-US" b="1" dirty="0" err="1">
                <a:solidFill>
                  <a:srgbClr val="FF0000"/>
                </a:solidFill>
                <a:latin typeface="Times New Roman" panose="02020603050405020304" pitchFamily="18" charset="0"/>
                <a:cs typeface="Times New Roman" panose="02020603050405020304" pitchFamily="18" charset="0"/>
              </a:rPr>
              <a:t>Chương</a:t>
            </a:r>
            <a:r>
              <a:rPr lang="en-US" b="1" dirty="0">
                <a:solidFill>
                  <a:srgbClr val="FF0000"/>
                </a:solidFill>
                <a:latin typeface="Times New Roman" panose="02020603050405020304" pitchFamily="18" charset="0"/>
                <a:cs typeface="Times New Roman" panose="02020603050405020304" pitchFamily="18" charset="0"/>
              </a:rPr>
              <a:t> XI: </a:t>
            </a:r>
            <a:r>
              <a:rPr lang="en-US" b="1" dirty="0" err="1">
                <a:solidFill>
                  <a:srgbClr val="FF0000"/>
                </a:solidFill>
                <a:latin typeface="Times New Roman" panose="02020603050405020304" pitchFamily="18" charset="0"/>
                <a:cs typeface="Times New Roman" panose="02020603050405020304" pitchFamily="18" charset="0"/>
              </a:rPr>
              <a:t>gồm</a:t>
            </a:r>
            <a:r>
              <a:rPr lang="en-US" b="1" dirty="0">
                <a:solidFill>
                  <a:srgbClr val="FF0000"/>
                </a:solidFill>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3 </a:t>
            </a:r>
            <a:r>
              <a:rPr lang="en-US" b="1" dirty="0" err="1">
                <a:solidFill>
                  <a:srgbClr val="FF0000"/>
                </a:solidFill>
                <a:latin typeface="Times New Roman" panose="02020603050405020304" pitchFamily="18" charset="0"/>
                <a:cs typeface="Times New Roman" panose="02020603050405020304" pitchFamily="18" charset="0"/>
              </a:rPr>
              <a:t>Điều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Điều</a:t>
            </a:r>
            <a:r>
              <a:rPr lang="en-US" b="1" dirty="0">
                <a:solidFill>
                  <a:srgbClr val="FF0000"/>
                </a:solidFill>
                <a:latin typeface="Times New Roman" panose="02020603050405020304" pitchFamily="18" charset="0"/>
                <a:cs typeface="Times New Roman" panose="02020603050405020304" pitchFamily="18" charset="0"/>
              </a:rPr>
              <a:t> 189-193) </a:t>
            </a:r>
            <a:r>
              <a:rPr lang="en-US" dirty="0" err="1">
                <a:solidFill>
                  <a:schemeClr val="accent6">
                    <a:lumMod val="75000"/>
                  </a:schemeClr>
                </a:solidFill>
                <a:latin typeface="Times New Roman" panose="02020603050405020304" pitchFamily="18" charset="0"/>
                <a:cs typeface="Times New Roman" panose="02020603050405020304" pitchFamily="18" charset="0"/>
              </a:rPr>
              <a:t>quy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về</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pt-BR" dirty="0" smtClean="0">
                <a:solidFill>
                  <a:schemeClr val="accent6">
                    <a:lumMod val="75000"/>
                  </a:schemeClr>
                </a:solidFill>
                <a:latin typeface="Times New Roman" panose="02020603050405020304" pitchFamily="18" charset="0"/>
                <a:cs typeface="Times New Roman" panose="02020603050405020304" pitchFamily="18" charset="0"/>
              </a:rPr>
              <a:t>các nội dung quản lý nhà nước về nhà ở, cơ quan quản lý nhà nước về nhà ở, trách nhiệm của Bộ Xây dựng, thanh tra nhà ở, đào tạo, bồi dưỡng chuyên môn, nghệp vụ về phát triển, quản lý nhà ở</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9" name="Rectangle 8"/>
          <p:cNvSpPr/>
          <p:nvPr/>
        </p:nvSpPr>
        <p:spPr>
          <a:xfrm>
            <a:off x="354927" y="1408149"/>
            <a:ext cx="8542423" cy="523220"/>
          </a:xfrm>
          <a:prstGeom prst="rect">
            <a:avLst/>
          </a:prstGeom>
        </p:spPr>
        <p:txBody>
          <a:bodyPr wrap="square">
            <a:spAutoFit/>
          </a:bodyPr>
          <a:lstStyle/>
          <a:p>
            <a:pPr algn="just"/>
            <a:r>
              <a:rPr lang="en-US" b="1" dirty="0" smtClean="0">
                <a:solidFill>
                  <a:srgbClr val="C00000"/>
                </a:solidFill>
                <a:latin typeface="Times New Roman" panose="02020603050405020304" pitchFamily="18" charset="0"/>
                <a:cs typeface="Times New Roman" panose="02020603050405020304" pitchFamily="18" charset="0"/>
              </a:rPr>
              <a:t>(1) </a:t>
            </a:r>
            <a:r>
              <a:rPr lang="en-US" b="1" dirty="0" err="1" smtClean="0">
                <a:solidFill>
                  <a:srgbClr val="C00000"/>
                </a:solidFill>
                <a:latin typeface="Times New Roman" panose="02020603050405020304" pitchFamily="18" charset="0"/>
                <a:cs typeface="Times New Roman" panose="02020603050405020304" pitchFamily="18" charset="0"/>
              </a:rPr>
              <a:t>Nội</a:t>
            </a:r>
            <a:r>
              <a:rPr lang="en-US" b="1" dirty="0" smtClean="0">
                <a:solidFill>
                  <a:srgbClr val="C00000"/>
                </a:solidFill>
                <a:latin typeface="Times New Roman" panose="02020603050405020304" pitchFamily="18" charset="0"/>
                <a:cs typeface="Times New Roman" panose="02020603050405020304" pitchFamily="18" charset="0"/>
              </a:rPr>
              <a:t> dung </a:t>
            </a:r>
            <a:r>
              <a:rPr lang="en-US" b="1" dirty="0" err="1" smtClean="0">
                <a:solidFill>
                  <a:srgbClr val="C00000"/>
                </a:solidFill>
                <a:latin typeface="Times New Roman" panose="02020603050405020304" pitchFamily="18" charset="0"/>
                <a:cs typeface="Times New Roman" panose="02020603050405020304" pitchFamily="18" charset="0"/>
              </a:rPr>
              <a:t>quản</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lý</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nhà</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nước</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về</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nhà</a:t>
            </a:r>
            <a:r>
              <a:rPr lang="en-US" b="1" dirty="0" smtClean="0">
                <a:solidFill>
                  <a:srgbClr val="C00000"/>
                </a:solidFill>
                <a:latin typeface="Times New Roman" panose="02020603050405020304" pitchFamily="18" charset="0"/>
                <a:cs typeface="Times New Roman" panose="02020603050405020304" pitchFamily="18" charset="0"/>
              </a:rPr>
              <a:t> ở</a:t>
            </a:r>
            <a:r>
              <a:rPr lang="en-US" dirty="0" smtClean="0">
                <a:solidFill>
                  <a:srgbClr val="C00000"/>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kế</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thừa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2014; </a:t>
            </a:r>
            <a:r>
              <a:rPr lang="en-US" dirty="0" err="1" smtClean="0">
                <a:solidFill>
                  <a:srgbClr val="7030A0"/>
                </a:solidFill>
                <a:latin typeface="Times New Roman" panose="02020603050405020304" pitchFamily="18" charset="0"/>
                <a:cs typeface="Times New Roman" panose="02020603050405020304" pitchFamily="18" charset="0"/>
              </a:rPr>
              <a:t>bỏ</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nội</a:t>
            </a:r>
            <a:r>
              <a:rPr lang="en-US" dirty="0" smtClean="0">
                <a:solidFill>
                  <a:srgbClr val="7030A0"/>
                </a:solidFill>
                <a:latin typeface="Times New Roman" panose="02020603050405020304" pitchFamily="18" charset="0"/>
                <a:cs typeface="Times New Roman" panose="02020603050405020304" pitchFamily="18" charset="0"/>
              </a:rPr>
              <a:t> dung </a:t>
            </a:r>
            <a:r>
              <a:rPr lang="en-US" dirty="0" err="1" smtClean="0">
                <a:solidFill>
                  <a:srgbClr val="7030A0"/>
                </a:solidFill>
                <a:latin typeface="Times New Roman" panose="02020603050405020304" pitchFamily="18" charset="0"/>
                <a:cs typeface="Times New Roman" panose="02020603050405020304" pitchFamily="18" charset="0"/>
              </a:rPr>
              <a:t>về</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công</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nhận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cơ</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sở</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đào</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tạo</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bồi</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dưỡng</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chuyên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môn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nghiệp</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vụ</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quản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lý</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vận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hành</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nhà</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chung</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cư</a:t>
            </a:r>
            <a:r>
              <a:rPr lang="en-US" dirty="0" smtClean="0">
                <a:solidFill>
                  <a:srgbClr val="7030A0"/>
                </a:solidFill>
                <a:latin typeface="Times New Roman" panose="02020603050405020304" pitchFamily="18" charset="0"/>
                <a:cs typeface="Times New Roman" panose="02020603050405020304" pitchFamily="18" charset="0"/>
              </a:rPr>
              <a:t>,…</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266738" y="1998178"/>
            <a:ext cx="5645155" cy="954107"/>
          </a:xfrm>
          <a:prstGeom prst="rect">
            <a:avLst/>
          </a:prstGeom>
        </p:spPr>
        <p:txBody>
          <a:bodyPr wrap="square">
            <a:spAutoFit/>
          </a:bodyPr>
          <a:lstStyle/>
          <a:p>
            <a:pPr algn="just"/>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Nghị</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95/2024/NĐ-CP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trách</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nhiệm</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UBND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tỉnh</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xác</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dự</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mà</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chủ</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lô</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bán</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nền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e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khoản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1Điều </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93</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xác</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mua</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lô</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nền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phải</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hoàn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xây</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dựng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m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khoản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93),..</a:t>
            </a:r>
            <a:endPar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4" name="Elbow Connector 13"/>
          <p:cNvCxnSpPr/>
          <p:nvPr/>
        </p:nvCxnSpPr>
        <p:spPr>
          <a:xfrm>
            <a:off x="609599" y="2002193"/>
            <a:ext cx="657139" cy="328419"/>
          </a:xfrm>
          <a:prstGeom prst="bentConnector3">
            <a:avLst>
              <a:gd name="adj1" fmla="val 6787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76" t="-2622" r="376" b="19146"/>
          <a:stretch/>
        </p:blipFill>
        <p:spPr>
          <a:xfrm>
            <a:off x="6903504" y="1915406"/>
            <a:ext cx="2240496" cy="1241571"/>
          </a:xfrm>
          <a:prstGeom prst="rect">
            <a:avLst/>
          </a:prstGeom>
        </p:spPr>
      </p:pic>
      <p:sp>
        <p:nvSpPr>
          <p:cNvPr id="8" name="Rectangle 7"/>
          <p:cNvSpPr/>
          <p:nvPr/>
        </p:nvSpPr>
        <p:spPr>
          <a:xfrm>
            <a:off x="372977" y="2952285"/>
            <a:ext cx="6848525" cy="307777"/>
          </a:xfrm>
          <a:prstGeom prst="rect">
            <a:avLst/>
          </a:prstGeom>
        </p:spPr>
        <p:txBody>
          <a:bodyPr wrap="square">
            <a:spAutoFit/>
          </a:bodyPr>
          <a:lstStyle/>
          <a:p>
            <a:pPr algn="just"/>
            <a:r>
              <a:rPr lang="en-US" b="1" dirty="0" smtClean="0">
                <a:solidFill>
                  <a:schemeClr val="accent6">
                    <a:lumMod val="75000"/>
                  </a:schemeClr>
                </a:solidFill>
                <a:latin typeface="Times New Roman" panose="02020603050405020304" pitchFamily="18" charset="0"/>
                <a:cs typeface="Times New Roman" panose="02020603050405020304" pitchFamily="18" charset="0"/>
              </a:rPr>
              <a:t>(</a:t>
            </a:r>
            <a:r>
              <a:rPr lang="en-US" b="1" dirty="0" smtClean="0">
                <a:solidFill>
                  <a:srgbClr val="C00000"/>
                </a:solidFill>
                <a:latin typeface="Times New Roman" panose="02020603050405020304" pitchFamily="18" charset="0"/>
                <a:cs typeface="Times New Roman" panose="02020603050405020304" pitchFamily="18" charset="0"/>
              </a:rPr>
              <a:t>2) </a:t>
            </a:r>
            <a:r>
              <a:rPr lang="en-US" b="1" dirty="0" err="1" smtClean="0">
                <a:solidFill>
                  <a:srgbClr val="C00000"/>
                </a:solidFill>
                <a:latin typeface="Times New Roman" panose="02020603050405020304" pitchFamily="18" charset="0"/>
                <a:cs typeface="Times New Roman" panose="02020603050405020304" pitchFamily="18" charset="0"/>
              </a:rPr>
              <a:t>Về</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trách</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nhiệm</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của</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Bộ</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Xây</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dựng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cơ</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bản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kế</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thừa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2014</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83002" y="3227278"/>
            <a:ext cx="8542422" cy="523220"/>
          </a:xfrm>
          <a:prstGeom prst="rect">
            <a:avLst/>
          </a:prstGeom>
        </p:spPr>
        <p:txBody>
          <a:bodyPr wrap="square">
            <a:spAutoFit/>
          </a:bodyPr>
          <a:lstStyle/>
          <a:p>
            <a:pPr algn="just"/>
            <a:r>
              <a:rPr lang="en-US" b="1" dirty="0" smtClean="0">
                <a:solidFill>
                  <a:srgbClr val="C00000"/>
                </a:solidFill>
                <a:latin typeface="Times New Roman" panose="02020603050405020304" pitchFamily="18" charset="0"/>
                <a:cs typeface="Times New Roman" panose="02020603050405020304" pitchFamily="18" charset="0"/>
              </a:rPr>
              <a:t>(3) </a:t>
            </a:r>
            <a:r>
              <a:rPr lang="en-US" b="1" dirty="0" err="1" smtClean="0">
                <a:solidFill>
                  <a:srgbClr val="C00000"/>
                </a:solidFill>
                <a:latin typeface="Times New Roman" panose="02020603050405020304" pitchFamily="18" charset="0"/>
                <a:cs typeface="Times New Roman" panose="02020603050405020304" pitchFamily="18" charset="0"/>
              </a:rPr>
              <a:t>Về</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thanh</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tra</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nhà</a:t>
            </a:r>
            <a:r>
              <a:rPr lang="en-US" b="1" dirty="0" smtClean="0">
                <a:solidFill>
                  <a:srgbClr val="C00000"/>
                </a:solidFill>
                <a:latin typeface="Times New Roman" panose="02020603050405020304" pitchFamily="18" charset="0"/>
                <a:cs typeface="Times New Roman" panose="02020603050405020304" pitchFamily="18" charset="0"/>
              </a:rPr>
              <a:t> ở</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kế</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thừa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một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phần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2014; </a:t>
            </a:r>
            <a:r>
              <a:rPr lang="en-US" dirty="0" err="1" smtClean="0">
                <a:solidFill>
                  <a:srgbClr val="7030A0"/>
                </a:solidFill>
                <a:latin typeface="Times New Roman" panose="02020603050405020304" pitchFamily="18" charset="0"/>
                <a:cs typeface="Times New Roman" panose="02020603050405020304" pitchFamily="18" charset="0"/>
              </a:rPr>
              <a:t>chỉnh</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lý</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dẫn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chiều</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theo</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quy</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định</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của</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pháp</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luật</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về</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thanh</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tra</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để</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bảo</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đảm</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sự</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đồng</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bộ</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trong</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hệ</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thống</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pháp</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luật</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về</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thanh</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tra</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72977" y="3750498"/>
            <a:ext cx="8578517" cy="307777"/>
          </a:xfrm>
          <a:prstGeom prst="rect">
            <a:avLst/>
          </a:prstGeom>
        </p:spPr>
        <p:txBody>
          <a:bodyPr wrap="square">
            <a:spAutoFit/>
          </a:bodyPr>
          <a:lstStyle/>
          <a:p>
            <a:r>
              <a:rPr lang="en-US" b="1" dirty="0" smtClean="0">
                <a:solidFill>
                  <a:srgbClr val="C00000"/>
                </a:solidFill>
                <a:latin typeface="Times New Roman" panose="02020603050405020304" pitchFamily="18" charset="0"/>
                <a:cs typeface="Times New Roman" panose="02020603050405020304" pitchFamily="18" charset="0"/>
              </a:rPr>
              <a:t>(4) </a:t>
            </a:r>
            <a:r>
              <a:rPr lang="en-US" b="1" dirty="0" err="1">
                <a:solidFill>
                  <a:srgbClr val="C00000"/>
                </a:solidFill>
                <a:latin typeface="Times New Roman" panose="02020603050405020304" pitchFamily="18" charset="0"/>
                <a:cs typeface="Times New Roman" panose="02020603050405020304" pitchFamily="18" charset="0"/>
              </a:rPr>
              <a:t>Về</a:t>
            </a:r>
            <a:r>
              <a:rPr lang="en-US" b="1" dirty="0">
                <a:solidFill>
                  <a:srgbClr val="C00000"/>
                </a:solidFill>
                <a:latin typeface="Times New Roman" panose="02020603050405020304" pitchFamily="18" charset="0"/>
                <a:cs typeface="Times New Roman" panose="02020603050405020304" pitchFamily="18" charset="0"/>
              </a:rPr>
              <a:t> </a:t>
            </a:r>
            <a:r>
              <a:rPr lang="pt-BR" b="1" dirty="0">
                <a:solidFill>
                  <a:srgbClr val="C00000"/>
                </a:solidFill>
                <a:latin typeface="Times New Roman" panose="02020603050405020304" pitchFamily="18" charset="0"/>
                <a:cs typeface="Times New Roman" panose="02020603050405020304" pitchFamily="18" charset="0"/>
              </a:rPr>
              <a:t>đào tạo, bồi dưỡng chuyên môn, nghệp vụ về phát </a:t>
            </a:r>
            <a:r>
              <a:rPr lang="pt-BR" b="1" dirty="0" smtClean="0">
                <a:solidFill>
                  <a:srgbClr val="C00000"/>
                </a:solidFill>
                <a:latin typeface="Times New Roman" panose="02020603050405020304" pitchFamily="18" charset="0"/>
                <a:cs typeface="Times New Roman" panose="02020603050405020304" pitchFamily="18" charset="0"/>
              </a:rPr>
              <a:t>triển, quản lý </a:t>
            </a:r>
            <a:r>
              <a:rPr lang="pt-BR" b="1" dirty="0">
                <a:solidFill>
                  <a:srgbClr val="C00000"/>
                </a:solidFill>
                <a:latin typeface="Times New Roman" panose="02020603050405020304" pitchFamily="18" charset="0"/>
                <a:cs typeface="Times New Roman" panose="02020603050405020304" pitchFamily="18" charset="0"/>
              </a:rPr>
              <a:t>nhà </a:t>
            </a:r>
            <a:r>
              <a:rPr lang="pt-BR" b="1" dirty="0" smtClean="0">
                <a:solidFill>
                  <a:srgbClr val="C00000"/>
                </a:solidFill>
                <a:latin typeface="Times New Roman" panose="02020603050405020304" pitchFamily="18" charset="0"/>
                <a:cs typeface="Times New Roman" panose="02020603050405020304" pitchFamily="18" charset="0"/>
              </a:rPr>
              <a:t>ở</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kế</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thừa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Luật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ở 2014</a:t>
            </a:r>
            <a:endParaRPr lang="en-US" dirty="0"/>
          </a:p>
        </p:txBody>
      </p:sp>
      <p:sp>
        <p:nvSpPr>
          <p:cNvPr id="13" name="Rectangle 12"/>
          <p:cNvSpPr/>
          <p:nvPr/>
        </p:nvSpPr>
        <p:spPr>
          <a:xfrm>
            <a:off x="383002" y="4059324"/>
            <a:ext cx="8650706" cy="523220"/>
          </a:xfrm>
          <a:prstGeom prst="rect">
            <a:avLst/>
          </a:prstGeom>
        </p:spPr>
        <p:txBody>
          <a:bodyPr wrap="square">
            <a:spAutoFit/>
          </a:bodyPr>
          <a:lstStyle/>
          <a:p>
            <a:pPr algn="just"/>
            <a:r>
              <a:rPr lang="en-US" b="1" dirty="0" smtClean="0">
                <a:solidFill>
                  <a:srgbClr val="FF0000"/>
                </a:solidFill>
                <a:latin typeface="Times New Roman" panose="02020603050405020304" pitchFamily="18" charset="0"/>
                <a:cs typeface="Times New Roman" panose="02020603050405020304" pitchFamily="18" charset="0"/>
              </a:rPr>
              <a:t>2. </a:t>
            </a:r>
            <a:r>
              <a:rPr lang="en-US" b="1" dirty="0" err="1" smtClean="0">
                <a:solidFill>
                  <a:srgbClr val="FF0000"/>
                </a:solidFill>
                <a:latin typeface="Times New Roman" panose="02020603050405020304" pitchFamily="18" charset="0"/>
                <a:cs typeface="Times New Roman" panose="02020603050405020304" pitchFamily="18" charset="0"/>
              </a:rPr>
              <a:t>Giải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quyết</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tranh</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chấp</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và</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xử</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lý</a:t>
            </a:r>
            <a:r>
              <a:rPr lang="en-US" b="1" dirty="0" smtClean="0">
                <a:solidFill>
                  <a:srgbClr val="FF0000"/>
                </a:solidFill>
                <a:latin typeface="Times New Roman" panose="02020603050405020304" pitchFamily="18" charset="0"/>
                <a:cs typeface="Times New Roman" panose="02020603050405020304" pitchFamily="18" charset="0"/>
              </a:rPr>
              <a:t> vi </a:t>
            </a:r>
            <a:r>
              <a:rPr lang="en-US" b="1" dirty="0" err="1" smtClean="0">
                <a:solidFill>
                  <a:srgbClr val="FF0000"/>
                </a:solidFill>
                <a:latin typeface="Times New Roman" panose="02020603050405020304" pitchFamily="18" charset="0"/>
                <a:cs typeface="Times New Roman" panose="02020603050405020304" pitchFamily="18" charset="0"/>
              </a:rPr>
              <a:t>phạm</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pháp</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luật</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về</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nhà</a:t>
            </a:r>
            <a:r>
              <a:rPr lang="en-US" b="1" dirty="0" smtClean="0">
                <a:solidFill>
                  <a:srgbClr val="FF0000"/>
                </a:solidFill>
                <a:latin typeface="Times New Roman" panose="02020603050405020304" pitchFamily="18" charset="0"/>
                <a:cs typeface="Times New Roman" panose="02020603050405020304" pitchFamily="18" charset="0"/>
              </a:rPr>
              <a:t> ở</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gồm</a:t>
            </a:r>
            <a:r>
              <a:rPr lang="en-US" dirty="0" smtClean="0">
                <a:solidFill>
                  <a:schemeClr val="accent6">
                    <a:lumMod val="75000"/>
                  </a:schemeClr>
                </a:solidFill>
                <a:latin typeface="Times New Roman" panose="02020603050405020304" pitchFamily="18" charset="0"/>
                <a:cs typeface="Times New Roman" panose="02020603050405020304" pitchFamily="18" charset="0"/>
              </a:rPr>
              <a:t> 2 </a:t>
            </a:r>
            <a:r>
              <a:rPr lang="en-US" dirty="0" err="1">
                <a:solidFill>
                  <a:schemeClr val="accent6">
                    <a:lumMod val="75000"/>
                  </a:schemeClr>
                </a:solidFill>
                <a:latin typeface="Times New Roman" panose="02020603050405020304" pitchFamily="18" charset="0"/>
                <a:cs typeface="Times New Roman" panose="02020603050405020304" pitchFamily="18" charset="0"/>
              </a:rPr>
              <a:t>Điều</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Điều</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smtClean="0">
                <a:solidFill>
                  <a:schemeClr val="accent6">
                    <a:lumMod val="75000"/>
                  </a:schemeClr>
                </a:solidFill>
                <a:latin typeface="Times New Roman" panose="02020603050405020304" pitchFamily="18" charset="0"/>
                <a:cs typeface="Times New Roman" panose="02020603050405020304" pitchFamily="18" charset="0"/>
              </a:rPr>
              <a:t>194,195)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kế</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thừa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quy</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của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2014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về</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giải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quyết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tranh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chấp</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về</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xử</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lý</a:t>
            </a:r>
            <a:r>
              <a:rPr lang="en-US" dirty="0" smtClean="0">
                <a:solidFill>
                  <a:schemeClr val="accent6">
                    <a:lumMod val="75000"/>
                  </a:schemeClr>
                </a:solidFill>
                <a:latin typeface="Times New Roman" panose="02020603050405020304" pitchFamily="18" charset="0"/>
                <a:cs typeface="Times New Roman" panose="02020603050405020304" pitchFamily="18" charset="0"/>
              </a:rPr>
              <a:t> vi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phạm</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pháp</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về</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1266738" y="4518014"/>
            <a:ext cx="7658686" cy="523220"/>
          </a:xfrm>
          <a:prstGeom prst="rect">
            <a:avLst/>
          </a:prstGeom>
        </p:spPr>
        <p:txBody>
          <a:bodyPr wrap="square">
            <a:spAutoFit/>
          </a:bodyPr>
          <a:lstStyle/>
          <a:p>
            <a:pPr algn="just"/>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Nghị</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95/2024/NĐ-CP: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đã</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cụ</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về</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quyết</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tranh</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chấp</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quyền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sử</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thuộc</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tài</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sản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81)</a:t>
            </a:r>
            <a:endPar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6" name="Elbow Connector 15"/>
          <p:cNvCxnSpPr>
            <a:endCxn id="15" idx="1"/>
          </p:cNvCxnSpPr>
          <p:nvPr/>
        </p:nvCxnSpPr>
        <p:spPr>
          <a:xfrm>
            <a:off x="609599" y="4581056"/>
            <a:ext cx="657139" cy="198568"/>
          </a:xfrm>
          <a:prstGeom prst="bentConnector3">
            <a:avLst>
              <a:gd name="adj1" fmla="val 5766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003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295499" y="0"/>
            <a:ext cx="6523500"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02. SỞ HỮU NHÀ Ở</a:t>
            </a:r>
            <a:endParaRPr sz="1800" dirty="0">
              <a:solidFill>
                <a:srgbClr val="FF0000"/>
              </a:solidFill>
            </a:endParaRPr>
          </a:p>
        </p:txBody>
      </p:sp>
      <p:cxnSp>
        <p:nvCxnSpPr>
          <p:cNvPr id="5" name="Elbow Connector 4"/>
          <p:cNvCxnSpPr/>
          <p:nvPr/>
        </p:nvCxnSpPr>
        <p:spPr>
          <a:xfrm>
            <a:off x="872455" y="2010566"/>
            <a:ext cx="496239" cy="213611"/>
          </a:xfrm>
          <a:prstGeom prst="bentConnector3">
            <a:avLst/>
          </a:prstGeom>
          <a:ln>
            <a:solidFill>
              <a:srgbClr val="FF0000"/>
            </a:solidFill>
            <a:tailEnd type="triangle"/>
          </a:ln>
        </p:spPr>
        <p:style>
          <a:lnRef idx="1">
            <a:schemeClr val="accent4"/>
          </a:lnRef>
          <a:fillRef idx="0">
            <a:schemeClr val="accent4"/>
          </a:fillRef>
          <a:effectRef idx="0">
            <a:schemeClr val="accent4"/>
          </a:effectRef>
          <a:fontRef idx="minor">
            <a:schemeClr val="tx1"/>
          </a:fontRef>
        </p:style>
      </p:cxnSp>
      <p:sp>
        <p:nvSpPr>
          <p:cNvPr id="7" name="Rectangle 6"/>
          <p:cNvSpPr/>
          <p:nvPr/>
        </p:nvSpPr>
        <p:spPr>
          <a:xfrm>
            <a:off x="1400208" y="2084642"/>
            <a:ext cx="7532579" cy="307777"/>
          </a:xfrm>
          <a:prstGeom prst="rect">
            <a:avLst/>
          </a:prstGeom>
        </p:spPr>
        <p:txBody>
          <a:bodyPr wrap="square">
            <a:spAutoFit/>
          </a:bodyPr>
          <a:lstStyle/>
          <a:p>
            <a:pPr algn="just"/>
            <a:r>
              <a:rPr lang="en-US" dirty="0" err="1" smtClean="0">
                <a:solidFill>
                  <a:srgbClr val="FF0000"/>
                </a:solidFill>
                <a:latin typeface="Times New Roman" panose="02020603050405020304" pitchFamily="18" charset="0"/>
                <a:cs typeface="Times New Roman" panose="02020603050405020304" pitchFamily="18" charset="0"/>
              </a:rPr>
              <a:t>Nghị</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định</a:t>
            </a:r>
            <a:r>
              <a:rPr lang="en-US" dirty="0">
                <a:solidFill>
                  <a:srgbClr val="FF0000"/>
                </a:solidFill>
                <a:latin typeface="Times New Roman" panose="02020603050405020304" pitchFamily="18" charset="0"/>
                <a:cs typeface="Times New Roman" panose="02020603050405020304" pitchFamily="18" charset="0"/>
              </a:rPr>
              <a:t> </a:t>
            </a:r>
            <a:r>
              <a:rPr lang="en-US" err="1">
                <a:solidFill>
                  <a:srgbClr val="FF0000"/>
                </a:solidFill>
                <a:latin typeface="Times New Roman" panose="02020603050405020304" pitchFamily="18" charset="0"/>
                <a:cs typeface="Times New Roman" panose="02020603050405020304" pitchFamily="18" charset="0"/>
              </a:rPr>
              <a:t>số</a:t>
            </a:r>
            <a:r>
              <a:rPr lang="en-US">
                <a:solidFill>
                  <a:srgbClr val="FF0000"/>
                </a:solidFill>
                <a:latin typeface="Times New Roman" panose="02020603050405020304" pitchFamily="18" charset="0"/>
                <a:cs typeface="Times New Roman" panose="02020603050405020304" pitchFamily="18" charset="0"/>
              </a:rPr>
              <a:t> </a:t>
            </a:r>
            <a:r>
              <a:rPr lang="en-US" smtClean="0">
                <a:solidFill>
                  <a:srgbClr val="FF0000"/>
                </a:solidFill>
                <a:latin typeface="Times New Roman" panose="02020603050405020304" pitchFamily="18" charset="0"/>
                <a:cs typeface="Times New Roman" panose="02020603050405020304" pitchFamily="18" charset="0"/>
              </a:rPr>
              <a:t>95/2024/NĐ-CP quy định về </a:t>
            </a:r>
            <a:r>
              <a:rPr lang="en-US" dirty="0" err="1" smtClean="0">
                <a:solidFill>
                  <a:srgbClr val="FF0000"/>
                </a:solidFill>
                <a:latin typeface="Times New Roman" panose="02020603050405020304" pitchFamily="18" charset="0"/>
                <a:cs typeface="Times New Roman" panose="02020603050405020304" pitchFamily="18" charset="0"/>
              </a:rPr>
              <a:t>giấy</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tờ</a:t>
            </a:r>
            <a:r>
              <a:rPr lang="en-US" dirty="0">
                <a:solidFill>
                  <a:srgbClr val="FF0000"/>
                </a:solidFill>
                <a:latin typeface="Times New Roman" panose="02020603050405020304" pitchFamily="18" charset="0"/>
                <a:cs typeface="Times New Roman" panose="02020603050405020304" pitchFamily="18" charset="0"/>
              </a:rPr>
              <a:t> </a:t>
            </a:r>
            <a:r>
              <a:rPr lang="en-US" err="1">
                <a:solidFill>
                  <a:srgbClr val="FF0000"/>
                </a:solidFill>
                <a:latin typeface="Times New Roman" panose="02020603050405020304" pitchFamily="18" charset="0"/>
                <a:cs typeface="Times New Roman" panose="02020603050405020304" pitchFamily="18" charset="0"/>
              </a:rPr>
              <a:t>chứng</a:t>
            </a:r>
            <a:r>
              <a:rPr lang="en-US">
                <a:solidFill>
                  <a:srgbClr val="FF0000"/>
                </a:solidFill>
                <a:latin typeface="Times New Roman" panose="02020603050405020304" pitchFamily="18" charset="0"/>
                <a:cs typeface="Times New Roman" panose="02020603050405020304" pitchFamily="18" charset="0"/>
              </a:rPr>
              <a:t> </a:t>
            </a:r>
            <a:r>
              <a:rPr lang="en-US" smtClean="0">
                <a:solidFill>
                  <a:srgbClr val="FF0000"/>
                </a:solidFill>
                <a:latin typeface="Times New Roman" panose="02020603050405020304" pitchFamily="18" charset="0"/>
                <a:cs typeface="Times New Roman" panose="02020603050405020304" pitchFamily="18" charset="0"/>
              </a:rPr>
              <a:t>minh đối tượng, </a:t>
            </a:r>
            <a:r>
              <a:rPr lang="en-US" err="1">
                <a:solidFill>
                  <a:srgbClr val="FF0000"/>
                </a:solidFill>
                <a:latin typeface="Times New Roman" panose="02020603050405020304" pitchFamily="18" charset="0"/>
                <a:cs typeface="Times New Roman" panose="02020603050405020304" pitchFamily="18" charset="0"/>
              </a:rPr>
              <a:t>điều</a:t>
            </a:r>
            <a:r>
              <a:rPr lang="en-US">
                <a:solidFill>
                  <a:srgbClr val="FF0000"/>
                </a:solidFill>
                <a:latin typeface="Times New Roman" panose="02020603050405020304" pitchFamily="18" charset="0"/>
                <a:cs typeface="Times New Roman" panose="02020603050405020304" pitchFamily="18" charset="0"/>
              </a:rPr>
              <a:t> </a:t>
            </a:r>
            <a:r>
              <a:rPr lang="en-US" smtClean="0">
                <a:solidFill>
                  <a:srgbClr val="FF0000"/>
                </a:solidFill>
                <a:latin typeface="Times New Roman" panose="02020603050405020304" pitchFamily="18" charset="0"/>
                <a:cs typeface="Times New Roman" panose="02020603050405020304" pitchFamily="18" charset="0"/>
              </a:rPr>
              <a:t>kiện </a:t>
            </a:r>
            <a:r>
              <a:rPr lang="en-US" dirty="0" smtClean="0">
                <a:solidFill>
                  <a:srgbClr val="FF0000"/>
                </a:solidFill>
                <a:latin typeface="Times New Roman" panose="02020603050405020304" pitchFamily="18" charset="0"/>
                <a:cs typeface="Times New Roman" panose="02020603050405020304" pitchFamily="18" charset="0"/>
              </a:rPr>
              <a:t>(</a:t>
            </a:r>
            <a:r>
              <a:rPr lang="en-US" dirty="0" err="1" smtClean="0">
                <a:solidFill>
                  <a:srgbClr val="FF0000"/>
                </a:solidFill>
                <a:latin typeface="Times New Roman" panose="02020603050405020304" pitchFamily="18" charset="0"/>
                <a:cs typeface="Times New Roman" panose="02020603050405020304" pitchFamily="18" charset="0"/>
              </a:rPr>
              <a:t>Điều</a:t>
            </a:r>
            <a:r>
              <a:rPr lang="en-US" dirty="0" smtClean="0">
                <a:solidFill>
                  <a:srgbClr val="FF0000"/>
                </a:solidFill>
                <a:latin typeface="Times New Roman" panose="02020603050405020304" pitchFamily="18" charset="0"/>
                <a:cs typeface="Times New Roman" panose="02020603050405020304" pitchFamily="18" charset="0"/>
              </a:rPr>
              <a:t> </a:t>
            </a:r>
            <a:r>
              <a:rPr lang="en-US" smtClean="0">
                <a:solidFill>
                  <a:srgbClr val="FF0000"/>
                </a:solidFill>
                <a:latin typeface="Times New Roman" panose="02020603050405020304" pitchFamily="18" charset="0"/>
                <a:cs typeface="Times New Roman" panose="02020603050405020304" pitchFamily="18" charset="0"/>
              </a:rPr>
              <a:t>3), cụ thể là:</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50074" y="2385925"/>
            <a:ext cx="2651688" cy="307777"/>
          </a:xfrm>
          <a:prstGeom prst="rect">
            <a:avLst/>
          </a:prstGeom>
        </p:spPr>
        <p:txBody>
          <a:bodyPr wrap="none">
            <a:spAutoFit/>
          </a:bodyPr>
          <a:lstStyle/>
          <a:p>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Giấy</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tờ</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minh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tượng</a:t>
            </a:r>
            <a:endParaRPr lang="en-US" b="1" dirty="0"/>
          </a:p>
        </p:txBody>
      </p:sp>
      <p:sp>
        <p:nvSpPr>
          <p:cNvPr id="4" name="Rectangle 3"/>
          <p:cNvSpPr/>
          <p:nvPr/>
        </p:nvSpPr>
        <p:spPr>
          <a:xfrm>
            <a:off x="450074" y="4200558"/>
            <a:ext cx="8894451" cy="738664"/>
          </a:xfrm>
          <a:prstGeom prst="rect">
            <a:avLst/>
          </a:prstGeom>
        </p:spPr>
        <p:txBody>
          <a:bodyPr wrap="square">
            <a:spAutoFit/>
          </a:bodyPr>
          <a:lstStyle/>
          <a:p>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Giấy</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tờ</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minh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kiện</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Tx/>
              <a:buChar char="-"/>
            </a:pP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Giấy</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tờ</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minh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QSH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ở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pháp</a:t>
            </a:r>
            <a:endPar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Tx/>
              <a:buChar char="-"/>
            </a:pP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ác</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giấy</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tờ</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minh </a:t>
            </a: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theo</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endParaRPr lang="en-US" dirty="0"/>
          </a:p>
        </p:txBody>
      </p:sp>
      <p:sp>
        <p:nvSpPr>
          <p:cNvPr id="17" name="Rectangle 16"/>
          <p:cNvSpPr/>
          <p:nvPr/>
        </p:nvSpPr>
        <p:spPr>
          <a:xfrm>
            <a:off x="1118269" y="2895607"/>
            <a:ext cx="1678271"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200" b="1" dirty="0" err="1">
                <a:solidFill>
                  <a:srgbClr val="FF0000"/>
                </a:solidFill>
                <a:latin typeface="Times New Roman" panose="02020603050405020304" pitchFamily="18" charset="0"/>
                <a:cs typeface="Times New Roman" panose="02020603050405020304" pitchFamily="18" charset="0"/>
              </a:rPr>
              <a:t>Đ</a:t>
            </a:r>
            <a:r>
              <a:rPr lang="en-US" sz="1200" b="1" dirty="0" err="1" smtClean="0">
                <a:solidFill>
                  <a:srgbClr val="FF0000"/>
                </a:solidFill>
                <a:latin typeface="Times New Roman" panose="02020603050405020304" pitchFamily="18" charset="0"/>
                <a:cs typeface="Times New Roman" panose="02020603050405020304" pitchFamily="18" charset="0"/>
              </a:rPr>
              <a:t>ối</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với</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tổ</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chức</a:t>
            </a:r>
            <a:endParaRPr lang="en-US" sz="1200" b="1" dirty="0">
              <a:solidFill>
                <a:srgbClr val="7030A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5679763" y="2874265"/>
            <a:ext cx="1332182" cy="27699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200" b="1" dirty="0" err="1">
                <a:solidFill>
                  <a:srgbClr val="FF0000"/>
                </a:solidFill>
                <a:latin typeface="Times New Roman" panose="02020603050405020304" pitchFamily="18" charset="0"/>
                <a:cs typeface="Times New Roman" panose="02020603050405020304" pitchFamily="18" charset="0"/>
              </a:rPr>
              <a:t>Đ</a:t>
            </a:r>
            <a:r>
              <a:rPr lang="en-US" sz="1200" b="1" dirty="0" err="1" smtClean="0">
                <a:solidFill>
                  <a:srgbClr val="FF0000"/>
                </a:solidFill>
                <a:latin typeface="Times New Roman" panose="02020603050405020304" pitchFamily="18" charset="0"/>
                <a:cs typeface="Times New Roman" panose="02020603050405020304" pitchFamily="18" charset="0"/>
              </a:rPr>
              <a:t>ối</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với</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cá</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nhân</a:t>
            </a:r>
            <a:endParaRPr lang="en-US" sz="1200" b="1" dirty="0">
              <a:solidFill>
                <a:srgbClr val="7030A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516288" y="3377801"/>
            <a:ext cx="1436783" cy="276999"/>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1200" dirty="0" err="1" smtClean="0">
                <a:solidFill>
                  <a:srgbClr val="FF0000"/>
                </a:solidFill>
                <a:latin typeface="Times New Roman" panose="02020603050405020304" pitchFamily="18" charset="0"/>
                <a:cs typeface="Times New Roman" panose="02020603050405020304" pitchFamily="18" charset="0"/>
              </a:rPr>
              <a:t>Tổ</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chức</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trong</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nước</a:t>
            </a:r>
            <a:endParaRPr lang="en-US" sz="1200" dirty="0">
              <a:solidFill>
                <a:srgbClr val="7030A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2125245" y="3377802"/>
            <a:ext cx="1436783" cy="276999"/>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1200" dirty="0" err="1" smtClean="0">
                <a:solidFill>
                  <a:srgbClr val="FF0000"/>
                </a:solidFill>
                <a:latin typeface="Times New Roman" panose="02020603050405020304" pitchFamily="18" charset="0"/>
                <a:cs typeface="Times New Roman" panose="02020603050405020304" pitchFamily="18" charset="0"/>
              </a:rPr>
              <a:t>Tổ</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chức</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nước</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ngoài</a:t>
            </a:r>
            <a:endParaRPr lang="en-US" sz="1200" dirty="0">
              <a:solidFill>
                <a:srgbClr val="7030A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3880445" y="3378529"/>
            <a:ext cx="1436783" cy="276999"/>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1200" dirty="0" err="1" smtClean="0">
                <a:solidFill>
                  <a:srgbClr val="FF0000"/>
                </a:solidFill>
                <a:latin typeface="Times New Roman" panose="02020603050405020304" pitchFamily="18" charset="0"/>
                <a:cs typeface="Times New Roman" panose="02020603050405020304" pitchFamily="18" charset="0"/>
              </a:rPr>
              <a:t>Công</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dân</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Việt</a:t>
            </a:r>
            <a:r>
              <a:rPr lang="en-US" sz="1200" dirty="0" smtClean="0">
                <a:solidFill>
                  <a:srgbClr val="FF0000"/>
                </a:solidFill>
                <a:latin typeface="Times New Roman" panose="02020603050405020304" pitchFamily="18" charset="0"/>
                <a:cs typeface="Times New Roman" panose="02020603050405020304" pitchFamily="18" charset="0"/>
              </a:rPr>
              <a:t> Nam</a:t>
            </a:r>
            <a:endParaRPr lang="en-US" sz="1200" dirty="0">
              <a:solidFill>
                <a:srgbClr val="7030A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5578464" y="3370748"/>
            <a:ext cx="1534780" cy="276999"/>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1200" dirty="0" err="1" smtClean="0">
                <a:solidFill>
                  <a:srgbClr val="FF0000"/>
                </a:solidFill>
                <a:latin typeface="Times New Roman" panose="02020603050405020304" pitchFamily="18" charset="0"/>
                <a:cs typeface="Times New Roman" panose="02020603050405020304" pitchFamily="18" charset="0"/>
              </a:rPr>
              <a:t>Người</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gốc</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Việt</a:t>
            </a:r>
            <a:r>
              <a:rPr lang="en-US" sz="1200" dirty="0" smtClean="0">
                <a:solidFill>
                  <a:srgbClr val="FF0000"/>
                </a:solidFill>
                <a:latin typeface="Times New Roman" panose="02020603050405020304" pitchFamily="18" charset="0"/>
                <a:cs typeface="Times New Roman" panose="02020603050405020304" pitchFamily="18" charset="0"/>
              </a:rPr>
              <a:t> Nam</a:t>
            </a:r>
            <a:endParaRPr lang="en-US" sz="1200" dirty="0">
              <a:solidFill>
                <a:srgbClr val="7030A0"/>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7410921" y="3370748"/>
            <a:ext cx="1451156" cy="276999"/>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200" dirty="0" err="1" smtClean="0">
                <a:solidFill>
                  <a:srgbClr val="FF0000"/>
                </a:solidFill>
                <a:latin typeface="Times New Roman" panose="02020603050405020304" pitchFamily="18" charset="0"/>
                <a:cs typeface="Times New Roman" panose="02020603050405020304" pitchFamily="18" charset="0"/>
              </a:rPr>
              <a:t>Cá</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nhân</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nước</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ngoài</a:t>
            </a:r>
            <a:endParaRPr lang="en-US" sz="1200" dirty="0">
              <a:solidFill>
                <a:srgbClr val="7030A0"/>
              </a:solidFill>
              <a:latin typeface="Times New Roman" panose="02020603050405020304" pitchFamily="18" charset="0"/>
              <a:cs typeface="Times New Roman" panose="02020603050405020304" pitchFamily="18" charset="0"/>
            </a:endParaRPr>
          </a:p>
        </p:txBody>
      </p:sp>
      <p:cxnSp>
        <p:nvCxnSpPr>
          <p:cNvPr id="23" name="Straight Arrow Connector 22"/>
          <p:cNvCxnSpPr/>
          <p:nvPr/>
        </p:nvCxnSpPr>
        <p:spPr>
          <a:xfrm>
            <a:off x="1386840" y="3151265"/>
            <a:ext cx="0" cy="2194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514600" y="3151264"/>
            <a:ext cx="0" cy="2194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18" idx="2"/>
            <a:endCxn id="25" idx="0"/>
          </p:cNvCxnSpPr>
          <p:nvPr/>
        </p:nvCxnSpPr>
        <p:spPr>
          <a:xfrm rot="5400000">
            <a:off x="5358714" y="2391388"/>
            <a:ext cx="227265" cy="1747017"/>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8" idx="2"/>
            <a:endCxn id="27" idx="0"/>
          </p:cNvCxnSpPr>
          <p:nvPr/>
        </p:nvCxnSpPr>
        <p:spPr>
          <a:xfrm rot="16200000" flipH="1">
            <a:off x="7131434" y="2365683"/>
            <a:ext cx="219484" cy="1790645"/>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354245" y="3172606"/>
            <a:ext cx="0" cy="2194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040230" y="3696473"/>
            <a:ext cx="1606812" cy="461665"/>
          </a:xfrm>
          <a:prstGeom prst="rect">
            <a:avLst/>
          </a:prstGeom>
        </p:spPr>
        <p:txBody>
          <a:bodyPr wrap="square">
            <a:spAutoFit/>
          </a:bodyPr>
          <a:lstStyle/>
          <a:p>
            <a:pPr algn="ct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Còn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hiệu</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lực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tại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thời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điểm</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ký</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kết</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giao</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dịch</a:t>
            </a:r>
            <a:endParaRPr lang="en-US" sz="1200" dirty="0">
              <a:solidFill>
                <a:srgbClr val="7030A0"/>
              </a:solidFill>
              <a:latin typeface="Times New Roman" panose="02020603050405020304" pitchFamily="18" charset="0"/>
              <a:cs typeface="Times New Roman" panose="02020603050405020304" pitchFamily="18" charset="0"/>
            </a:endParaRPr>
          </a:p>
        </p:txBody>
      </p:sp>
      <p:sp>
        <p:nvSpPr>
          <p:cNvPr id="40" name="Rectangle 39"/>
          <p:cNvSpPr/>
          <p:nvPr/>
        </p:nvSpPr>
        <p:spPr>
          <a:xfrm>
            <a:off x="7196356" y="3691933"/>
            <a:ext cx="1834549" cy="461665"/>
          </a:xfrm>
          <a:prstGeom prst="rect">
            <a:avLst/>
          </a:prstGeom>
        </p:spPr>
        <p:txBody>
          <a:bodyPr wrap="square">
            <a:spAutoFit/>
          </a:bodyPr>
          <a:lstStyle/>
          <a:p>
            <a:pPr algn="ct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bổ</a:t>
            </a:r>
            <a:r>
              <a:rPr lang="en-US" sz="1200" dirty="0" smtClean="0">
                <a:solidFill>
                  <a:srgbClr val="7030A0"/>
                </a:solidFill>
                <a:latin typeface="Times New Roman" panose="02020603050405020304" pitchFamily="18" charset="0"/>
                <a:cs typeface="Times New Roman" panose="02020603050405020304" pitchFamily="18" charset="0"/>
              </a:rPr>
              <a:t> sung VB </a:t>
            </a:r>
            <a:r>
              <a:rPr lang="en-US" sz="1200" dirty="0" err="1" smtClean="0">
                <a:solidFill>
                  <a:srgbClr val="7030A0"/>
                </a:solidFill>
                <a:latin typeface="Times New Roman" panose="02020603050405020304" pitchFamily="18" charset="0"/>
                <a:cs typeface="Times New Roman" panose="02020603050405020304" pitchFamily="18" charset="0"/>
              </a:rPr>
              <a:t>không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thuộc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diện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miễn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trừ</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ngoại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giao</a:t>
            </a:r>
            <a:endParaRPr lang="en-US" sz="1200" dirty="0">
              <a:solidFill>
                <a:srgbClr val="7030A0"/>
              </a:solidFill>
              <a:latin typeface="Times New Roman" panose="02020603050405020304" pitchFamily="18" charset="0"/>
              <a:cs typeface="Times New Roman" panose="02020603050405020304" pitchFamily="18" charset="0"/>
            </a:endParaRPr>
          </a:p>
        </p:txBody>
      </p:sp>
      <p:sp>
        <p:nvSpPr>
          <p:cNvPr id="42" name="Rectangle 41"/>
          <p:cNvSpPr/>
          <p:nvPr/>
        </p:nvSpPr>
        <p:spPr>
          <a:xfrm>
            <a:off x="5406290" y="3676356"/>
            <a:ext cx="1736362" cy="461665"/>
          </a:xfrm>
          <a:prstGeom prst="rect">
            <a:avLst/>
          </a:prstGeom>
        </p:spPr>
        <p:txBody>
          <a:bodyPr wrap="square">
            <a:spAutoFit/>
          </a:bodyPr>
          <a:lstStyle/>
          <a:p>
            <a:pPr algn="ct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bổ</a:t>
            </a:r>
            <a:r>
              <a:rPr lang="en-US" sz="1200" dirty="0" smtClean="0">
                <a:solidFill>
                  <a:srgbClr val="7030A0"/>
                </a:solidFill>
                <a:latin typeface="Times New Roman" panose="02020603050405020304" pitchFamily="18" charset="0"/>
                <a:cs typeface="Times New Roman" panose="02020603050405020304" pitchFamily="18" charset="0"/>
              </a:rPr>
              <a:t> sung </a:t>
            </a:r>
            <a:r>
              <a:rPr lang="en-US" sz="1200" dirty="0" err="1" smtClean="0">
                <a:solidFill>
                  <a:srgbClr val="7030A0"/>
                </a:solidFill>
                <a:latin typeface="Times New Roman" panose="02020603050405020304" pitchFamily="18" charset="0"/>
                <a:cs typeface="Times New Roman" panose="02020603050405020304" pitchFamily="18" charset="0"/>
              </a:rPr>
              <a:t>giấy</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tờ</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xác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nhận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là</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người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gốc</a:t>
            </a:r>
            <a:r>
              <a:rPr lang="en-US" sz="1200" dirty="0" smtClean="0">
                <a:solidFill>
                  <a:srgbClr val="7030A0"/>
                </a:solidFill>
                <a:latin typeface="Times New Roman" panose="02020603050405020304" pitchFamily="18" charset="0"/>
                <a:cs typeface="Times New Roman" panose="02020603050405020304" pitchFamily="18" charset="0"/>
              </a:rPr>
              <a:t> VN</a:t>
            </a:r>
            <a:endParaRPr lang="en-US" sz="1200" dirty="0">
              <a:solidFill>
                <a:srgbClr val="7030A0"/>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557196" y="260138"/>
            <a:ext cx="2776554" cy="307777"/>
          </a:xfrm>
          <a:prstGeom prst="rect">
            <a:avLst/>
          </a:prstGeom>
        </p:spPr>
        <p:txBody>
          <a:bodyPr wrap="square">
            <a:spAutoFit/>
          </a:bodyPr>
          <a:lstStyle/>
          <a:p>
            <a:pPr algn="just"/>
            <a:r>
              <a:rPr lang="en-US" b="1" smtClean="0">
                <a:solidFill>
                  <a:schemeClr val="accent6">
                    <a:lumMod val="75000"/>
                  </a:schemeClr>
                </a:solidFill>
                <a:latin typeface="Times New Roman" panose="02020603050405020304" pitchFamily="18" charset="0"/>
                <a:cs typeface="Times New Roman" panose="02020603050405020304" pitchFamily="18" charset="0"/>
              </a:rPr>
              <a:t>ĐIỀU </a:t>
            </a:r>
            <a:r>
              <a:rPr lang="en-US" b="1" smtClean="0">
                <a:solidFill>
                  <a:schemeClr val="accent6">
                    <a:lumMod val="75000"/>
                  </a:schemeClr>
                </a:solidFill>
                <a:latin typeface="Times New Roman" panose="02020603050405020304" pitchFamily="18" charset="0"/>
                <a:cs typeface="Times New Roman" panose="02020603050405020304" pitchFamily="18" charset="0"/>
              </a:rPr>
              <a:t>KIỆN ĐƯỢC SH NHÀ Ở</a:t>
            </a:r>
            <a:endParaRPr lang="en-US" b="1" dirty="0" smtClean="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450074" y="523971"/>
            <a:ext cx="8525017" cy="1492716"/>
          </a:xfrm>
          <a:prstGeom prst="rect">
            <a:avLst/>
          </a:prstGeom>
        </p:spPr>
        <p:txBody>
          <a:bodyPr wrap="square">
            <a:spAutoFit/>
          </a:bodyPr>
          <a:lstStyle/>
          <a:p>
            <a:pPr marL="285750" indent="-285750" algn="just">
              <a:buFontTx/>
              <a:buChar char="-"/>
            </a:pP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Sở</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hữu</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thông</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qua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hình</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thức</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dirty="0" smtClean="0">
                <a:solidFill>
                  <a:srgbClr val="FF0000"/>
                </a:solidFill>
                <a:latin typeface="Times New Roman" panose="02020603050405020304" pitchFamily="18" charset="0"/>
                <a:cs typeface="Times New Roman" panose="02020603050405020304" pitchFamily="18" charset="0"/>
              </a:rPr>
              <a:t>ĐTXD, </a:t>
            </a:r>
            <a:r>
              <a:rPr lang="en-US" sz="1300" dirty="0" err="1" smtClean="0">
                <a:solidFill>
                  <a:srgbClr val="FF0000"/>
                </a:solidFill>
                <a:latin typeface="Times New Roman" panose="02020603050405020304" pitchFamily="18" charset="0"/>
                <a:cs typeface="Times New Roman" panose="02020603050405020304" pitchFamily="18" charset="0"/>
              </a:rPr>
              <a:t>mua</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thuê</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mua</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nhận</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tặng</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cho</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nhận</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thừa</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kế</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nhận</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góp</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vốn</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nhận</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đổi</a:t>
            </a:r>
            <a:r>
              <a:rPr lang="en-US" sz="1300" dirty="0">
                <a:solidFill>
                  <a:srgbClr val="FF0000"/>
                </a:solidFill>
                <a:latin typeface="Times New Roman" panose="02020603050405020304" pitchFamily="18" charset="0"/>
                <a:cs typeface="Times New Roman" panose="02020603050405020304" pitchFamily="18" charset="0"/>
              </a:rPr>
              <a:t> </a:t>
            </a:r>
            <a:r>
              <a:rPr lang="en-US" sz="1300" dirty="0" smtClean="0">
                <a:solidFill>
                  <a:srgbClr val="FF0000"/>
                </a:solidFill>
                <a:latin typeface="Times New Roman" panose="02020603050405020304" pitchFamily="18" charset="0"/>
                <a:cs typeface="Times New Roman" panose="02020603050405020304" pitchFamily="18" charset="0"/>
              </a:rPr>
              <a:t>NO, </a:t>
            </a:r>
            <a:r>
              <a:rPr lang="en-US" sz="1300" dirty="0" err="1" smtClean="0">
                <a:solidFill>
                  <a:srgbClr val="FF0000"/>
                </a:solidFill>
                <a:latin typeface="Times New Roman" panose="02020603050405020304" pitchFamily="18" charset="0"/>
                <a:cs typeface="Times New Roman" panose="02020603050405020304" pitchFamily="18" charset="0"/>
              </a:rPr>
              <a:t>nhận</a:t>
            </a:r>
            <a:r>
              <a:rPr lang="en-US" sz="1300" dirty="0" smtClean="0">
                <a:solidFill>
                  <a:srgbClr val="FF0000"/>
                </a:solidFill>
                <a:latin typeface="Times New Roman" panose="02020603050405020304" pitchFamily="18" charset="0"/>
                <a:cs typeface="Times New Roman" panose="02020603050405020304" pitchFamily="18" charset="0"/>
              </a:rPr>
              <a:t> NO </a:t>
            </a:r>
            <a:r>
              <a:rPr lang="en-US" sz="1300" dirty="0" err="1" smtClean="0">
                <a:solidFill>
                  <a:srgbClr val="FF0000"/>
                </a:solidFill>
                <a:latin typeface="Times New Roman" panose="02020603050405020304" pitchFamily="18" charset="0"/>
                <a:cs typeface="Times New Roman" panose="02020603050405020304" pitchFamily="18" charset="0"/>
              </a:rPr>
              <a:t>phục</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vụ</a:t>
            </a:r>
            <a:r>
              <a:rPr lang="en-US" sz="1300" dirty="0" smtClean="0">
                <a:solidFill>
                  <a:srgbClr val="FF0000"/>
                </a:solidFill>
                <a:latin typeface="Times New Roman" panose="02020603050405020304" pitchFamily="18" charset="0"/>
                <a:cs typeface="Times New Roman" panose="02020603050405020304" pitchFamily="18" charset="0"/>
              </a:rPr>
              <a:t> TĐC, </a:t>
            </a:r>
            <a:r>
              <a:rPr lang="en-US" sz="1300" dirty="0" err="1" smtClean="0">
                <a:solidFill>
                  <a:srgbClr val="FF0000"/>
                </a:solidFill>
                <a:latin typeface="Times New Roman" panose="02020603050405020304" pitchFamily="18" charset="0"/>
                <a:cs typeface="Times New Roman" panose="02020603050405020304" pitchFamily="18" charset="0"/>
              </a:rPr>
              <a:t>hình</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thức</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khác</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theo</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quy</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định</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của</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pháp</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luật</a:t>
            </a:r>
            <a:endParaRPr lang="en-US" sz="1300" dirty="0" smtClean="0">
              <a:solidFill>
                <a:srgbClr val="FF0000"/>
              </a:solidFill>
              <a:latin typeface="Times New Roman" panose="02020603050405020304" pitchFamily="18" charset="0"/>
              <a:cs typeface="Times New Roman" panose="02020603050405020304" pitchFamily="18" charset="0"/>
            </a:endParaRPr>
          </a:p>
          <a:p>
            <a:pPr marL="285750" indent="-285750" algn="just">
              <a:buFontTx/>
              <a:buChar char="-"/>
            </a:pP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Người</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Việt</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Nam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cư</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nước</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ngoài</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được</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phép</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nhập</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cảnh</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vào</a:t>
            </a:r>
            <a:r>
              <a:rPr lang="en-US" sz="1300" dirty="0" smtClean="0">
                <a:solidFill>
                  <a:srgbClr val="FF0000"/>
                </a:solidFill>
                <a:latin typeface="Times New Roman" panose="02020603050405020304" pitchFamily="18" charset="0"/>
                <a:cs typeface="Times New Roman" panose="02020603050405020304" pitchFamily="18" charset="0"/>
              </a:rPr>
              <a:t> VN </a:t>
            </a:r>
            <a:r>
              <a:rPr lang="en-US" sz="1300" dirty="0" err="1" smtClean="0">
                <a:solidFill>
                  <a:srgbClr val="FF0000"/>
                </a:solidFill>
                <a:latin typeface="Times New Roman" panose="02020603050405020304" pitchFamily="18" charset="0"/>
                <a:cs typeface="Times New Roman" panose="02020603050405020304" pitchFamily="18" charset="0"/>
              </a:rPr>
              <a:t>được</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sở</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hữu</a:t>
            </a:r>
            <a:r>
              <a:rPr lang="en-US" sz="1300" dirty="0" smtClean="0">
                <a:solidFill>
                  <a:srgbClr val="FF0000"/>
                </a:solidFill>
                <a:latin typeface="Times New Roman" panose="02020603050405020304" pitchFamily="18" charset="0"/>
                <a:cs typeface="Times New Roman" panose="02020603050405020304" pitchFamily="18" charset="0"/>
              </a:rPr>
              <a:t> NO </a:t>
            </a:r>
            <a:r>
              <a:rPr lang="en-US" sz="1300" dirty="0" err="1" smtClean="0">
                <a:solidFill>
                  <a:srgbClr val="FF0000"/>
                </a:solidFill>
                <a:latin typeface="Times New Roman" panose="02020603050405020304" pitchFamily="18" charset="0"/>
                <a:cs typeface="Times New Roman" panose="02020603050405020304" pitchFamily="18" charset="0"/>
              </a:rPr>
              <a:t>gắn</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với</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quyền</a:t>
            </a:r>
            <a:r>
              <a:rPr lang="en-US" sz="1300" dirty="0" smtClean="0">
                <a:solidFill>
                  <a:srgbClr val="FF0000"/>
                </a:solidFill>
                <a:latin typeface="Times New Roman" panose="02020603050405020304" pitchFamily="18" charset="0"/>
                <a:cs typeface="Times New Roman" panose="02020603050405020304" pitchFamily="18" charset="0"/>
              </a:rPr>
              <a:t> SDĐ </a:t>
            </a:r>
            <a:r>
              <a:rPr lang="en-US" sz="1300" dirty="0" err="1" smtClean="0">
                <a:solidFill>
                  <a:srgbClr val="FF0000"/>
                </a:solidFill>
                <a:latin typeface="Times New Roman" panose="02020603050405020304" pitchFamily="18" charset="0"/>
                <a:cs typeface="Times New Roman" panose="02020603050405020304" pitchFamily="18" charset="0"/>
              </a:rPr>
              <a:t>theo</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quy</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định</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của</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pháp</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luật</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về</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đất</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đai</a:t>
            </a:r>
            <a:endParaRPr lang="en-US" sz="1300" dirty="0" smtClean="0">
              <a:solidFill>
                <a:srgbClr val="FF0000"/>
              </a:solidFill>
              <a:latin typeface="Times New Roman" panose="02020603050405020304" pitchFamily="18" charset="0"/>
              <a:cs typeface="Times New Roman" panose="02020603050405020304" pitchFamily="18" charset="0"/>
            </a:endParaRPr>
          </a:p>
          <a:p>
            <a:pPr marL="285750" indent="-285750" algn="just">
              <a:buFontTx/>
              <a:buChar char="-"/>
            </a:pP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Tổ</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chức</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cá</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nhân</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nước</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ngoài</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được</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sở</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hữu</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NO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thông</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qua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các</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hình</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300" dirty="0" err="1" smtClean="0">
                <a:solidFill>
                  <a:schemeClr val="accent6">
                    <a:lumMod val="75000"/>
                  </a:schemeClr>
                </a:solidFill>
                <a:latin typeface="Times New Roman" panose="02020603050405020304" pitchFamily="18" charset="0"/>
                <a:cs typeface="Times New Roman" panose="02020603050405020304" pitchFamily="18" charset="0"/>
              </a:rPr>
              <a:t>thức</a:t>
            </a:r>
            <a:r>
              <a:rPr lang="en-US" sz="1300" dirty="0">
                <a:solidFill>
                  <a:schemeClr val="accent6">
                    <a:lumMod val="75000"/>
                  </a:schemeClr>
                </a:solidFill>
                <a:latin typeface="Times New Roman" panose="02020603050405020304" pitchFamily="18" charset="0"/>
                <a:cs typeface="Times New Roman" panose="02020603050405020304" pitchFamily="18" charset="0"/>
              </a:rPr>
              <a:t> </a:t>
            </a:r>
            <a:r>
              <a:rPr lang="en-US" sz="1300" dirty="0" smtClean="0">
                <a:solidFill>
                  <a:schemeClr val="accent6">
                    <a:lumMod val="75000"/>
                  </a:schemeClr>
                </a:solidFill>
                <a:latin typeface="Times New Roman" panose="02020603050405020304" pitchFamily="18" charset="0"/>
                <a:cs typeface="Times New Roman" panose="02020603050405020304" pitchFamily="18" charset="0"/>
              </a:rPr>
              <a:t>(K2 Đ17): </a:t>
            </a:r>
            <a:r>
              <a:rPr lang="en-US" sz="1300" dirty="0" smtClean="0">
                <a:solidFill>
                  <a:srgbClr val="FF0000"/>
                </a:solidFill>
                <a:latin typeface="Times New Roman" panose="02020603050405020304" pitchFamily="18" charset="0"/>
                <a:cs typeface="Times New Roman" panose="02020603050405020304" pitchFamily="18" charset="0"/>
              </a:rPr>
              <a:t>(1) </a:t>
            </a:r>
            <a:r>
              <a:rPr lang="en-US" sz="1300" dirty="0" err="1" smtClean="0">
                <a:solidFill>
                  <a:srgbClr val="FF0000"/>
                </a:solidFill>
                <a:latin typeface="Times New Roman" panose="02020603050405020304" pitchFamily="18" charset="0"/>
                <a:cs typeface="Times New Roman" panose="02020603050405020304" pitchFamily="18" charset="0"/>
              </a:rPr>
              <a:t>thực</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hiện</a:t>
            </a:r>
            <a:r>
              <a:rPr lang="en-US" sz="1300" dirty="0" smtClean="0">
                <a:solidFill>
                  <a:srgbClr val="FF0000"/>
                </a:solidFill>
                <a:latin typeface="Times New Roman" panose="02020603050405020304" pitchFamily="18" charset="0"/>
                <a:cs typeface="Times New Roman" panose="02020603050405020304" pitchFamily="18" charset="0"/>
              </a:rPr>
              <a:t> DA ĐTXD NO, (2) </a:t>
            </a:r>
            <a:r>
              <a:rPr lang="en-US" sz="1300" dirty="0" err="1" smtClean="0">
                <a:solidFill>
                  <a:srgbClr val="FF0000"/>
                </a:solidFill>
                <a:latin typeface="Times New Roman" panose="02020603050405020304" pitchFamily="18" charset="0"/>
                <a:cs typeface="Times New Roman" panose="02020603050405020304" pitchFamily="18" charset="0"/>
              </a:rPr>
              <a:t>mua</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thuê</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mua</a:t>
            </a:r>
            <a:r>
              <a:rPr lang="en-US" sz="1300" dirty="0" smtClean="0">
                <a:solidFill>
                  <a:srgbClr val="FF0000"/>
                </a:solidFill>
                <a:latin typeface="Times New Roman" panose="02020603050405020304" pitchFamily="18" charset="0"/>
                <a:cs typeface="Times New Roman" panose="02020603050405020304" pitchFamily="18" charset="0"/>
              </a:rPr>
              <a:t> NOTM </a:t>
            </a:r>
            <a:r>
              <a:rPr lang="en-US" sz="1300" dirty="0" err="1" smtClean="0">
                <a:solidFill>
                  <a:srgbClr val="FF0000"/>
                </a:solidFill>
                <a:latin typeface="Times New Roman" panose="02020603050405020304" pitchFamily="18" charset="0"/>
                <a:cs typeface="Times New Roman" panose="02020603050405020304" pitchFamily="18" charset="0"/>
              </a:rPr>
              <a:t>của</a:t>
            </a:r>
            <a:r>
              <a:rPr lang="en-US" sz="1300" dirty="0" smtClean="0">
                <a:solidFill>
                  <a:srgbClr val="FF0000"/>
                </a:solidFill>
                <a:latin typeface="Times New Roman" panose="02020603050405020304" pitchFamily="18" charset="0"/>
                <a:cs typeface="Times New Roman" panose="02020603050405020304" pitchFamily="18" charset="0"/>
              </a:rPr>
              <a:t> CĐT, </a:t>
            </a:r>
            <a:r>
              <a:rPr lang="en-US" sz="1300" dirty="0" err="1" smtClean="0">
                <a:solidFill>
                  <a:srgbClr val="FF0000"/>
                </a:solidFill>
                <a:latin typeface="Times New Roman" panose="02020603050405020304" pitchFamily="18" charset="0"/>
                <a:cs typeface="Times New Roman" panose="02020603050405020304" pitchFamily="18" charset="0"/>
              </a:rPr>
              <a:t>nhận</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tặng</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cho</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nhận</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thừa</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kế</a:t>
            </a:r>
            <a:r>
              <a:rPr lang="en-US" sz="1300" dirty="0" smtClean="0">
                <a:solidFill>
                  <a:srgbClr val="FF0000"/>
                </a:solidFill>
                <a:latin typeface="Times New Roman" panose="02020603050405020304" pitchFamily="18" charset="0"/>
                <a:cs typeface="Times New Roman" panose="02020603050405020304" pitchFamily="18" charset="0"/>
              </a:rPr>
              <a:t> NOTM </a:t>
            </a:r>
            <a:r>
              <a:rPr lang="en-US" sz="1300" dirty="0" err="1" smtClean="0">
                <a:solidFill>
                  <a:srgbClr val="FF0000"/>
                </a:solidFill>
                <a:latin typeface="Times New Roman" panose="02020603050405020304" pitchFamily="18" charset="0"/>
                <a:cs typeface="Times New Roman" panose="02020603050405020304" pitchFamily="18" charset="0"/>
              </a:rPr>
              <a:t>trong</a:t>
            </a:r>
            <a:r>
              <a:rPr lang="en-US" sz="1300" dirty="0" smtClean="0">
                <a:solidFill>
                  <a:srgbClr val="FF0000"/>
                </a:solidFill>
                <a:latin typeface="Times New Roman" panose="02020603050405020304" pitchFamily="18" charset="0"/>
                <a:cs typeface="Times New Roman" panose="02020603050405020304" pitchFamily="18" charset="0"/>
              </a:rPr>
              <a:t> DA ĐTXDNO </a:t>
            </a:r>
            <a:r>
              <a:rPr lang="en-US" sz="1300" dirty="0" err="1" smtClean="0">
                <a:solidFill>
                  <a:srgbClr val="FF0000"/>
                </a:solidFill>
                <a:latin typeface="Times New Roman" panose="02020603050405020304" pitchFamily="18" charset="0"/>
                <a:cs typeface="Times New Roman" panose="02020603050405020304" pitchFamily="18" charset="0"/>
              </a:rPr>
              <a:t>không</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thuộc</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khu</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vực</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cần</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đảm</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bảo</a:t>
            </a:r>
            <a:r>
              <a:rPr lang="en-US" sz="1300" dirty="0" smtClean="0">
                <a:solidFill>
                  <a:srgbClr val="FF0000"/>
                </a:solidFill>
                <a:latin typeface="Times New Roman" panose="02020603050405020304" pitchFamily="18" charset="0"/>
                <a:cs typeface="Times New Roman" panose="02020603050405020304" pitchFamily="18" charset="0"/>
              </a:rPr>
              <a:t> AN, QP; (3) </a:t>
            </a:r>
            <a:r>
              <a:rPr lang="en-US" sz="1300" dirty="0" err="1" smtClean="0">
                <a:solidFill>
                  <a:srgbClr val="FF0000"/>
                </a:solidFill>
                <a:latin typeface="Times New Roman" panose="02020603050405020304" pitchFamily="18" charset="0"/>
                <a:cs typeface="Times New Roman" panose="02020603050405020304" pitchFamily="18" charset="0"/>
              </a:rPr>
              <a:t>mua</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thuê</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mua</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nhà</a:t>
            </a:r>
            <a:r>
              <a:rPr lang="en-US" sz="1300" dirty="0" smtClean="0">
                <a:solidFill>
                  <a:srgbClr val="FF0000"/>
                </a:solidFill>
                <a:latin typeface="Times New Roman" panose="02020603050405020304" pitchFamily="18" charset="0"/>
                <a:cs typeface="Times New Roman" panose="02020603050405020304" pitchFamily="18" charset="0"/>
              </a:rPr>
              <a:t> ở </a:t>
            </a:r>
            <a:r>
              <a:rPr lang="en-US" sz="1300" dirty="0" err="1" smtClean="0">
                <a:solidFill>
                  <a:srgbClr val="FF0000"/>
                </a:solidFill>
                <a:latin typeface="Times New Roman" panose="02020603050405020304" pitchFamily="18" charset="0"/>
                <a:cs typeface="Times New Roman" panose="02020603050405020304" pitchFamily="18" charset="0"/>
              </a:rPr>
              <a:t>của</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tổ</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chức</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cá</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nhân</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nước</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ngoài</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đã</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sở</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hữu</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nhà</a:t>
            </a:r>
            <a:r>
              <a:rPr lang="en-US" sz="1300" dirty="0" smtClean="0">
                <a:solidFill>
                  <a:srgbClr val="FF0000"/>
                </a:solidFill>
                <a:latin typeface="Times New Roman" panose="02020603050405020304" pitchFamily="18" charset="0"/>
                <a:cs typeface="Times New Roman" panose="02020603050405020304" pitchFamily="18" charset="0"/>
              </a:rPr>
              <a:t> ở </a:t>
            </a:r>
            <a:r>
              <a:rPr lang="en-US" sz="1300" dirty="0" err="1" smtClean="0">
                <a:solidFill>
                  <a:srgbClr val="FF0000"/>
                </a:solidFill>
                <a:latin typeface="Times New Roman" panose="02020603050405020304" pitchFamily="18" charset="0"/>
                <a:cs typeface="Times New Roman" panose="02020603050405020304" pitchFamily="18" charset="0"/>
              </a:rPr>
              <a:t>theo</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quy</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định</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của</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Luật</a:t>
            </a:r>
            <a:r>
              <a:rPr lang="en-US" sz="1300" dirty="0" smtClean="0">
                <a:solidFill>
                  <a:srgbClr val="FF0000"/>
                </a:solidFill>
                <a:latin typeface="Times New Roman" panose="02020603050405020304" pitchFamily="18" charset="0"/>
                <a:cs typeface="Times New Roman" panose="02020603050405020304" pitchFamily="18" charset="0"/>
              </a:rPr>
              <a:t> </a:t>
            </a:r>
            <a:r>
              <a:rPr lang="en-US" sz="1300" dirty="0" err="1" smtClean="0">
                <a:solidFill>
                  <a:srgbClr val="FF0000"/>
                </a:solidFill>
                <a:latin typeface="Times New Roman" panose="02020603050405020304" pitchFamily="18" charset="0"/>
                <a:cs typeface="Times New Roman" panose="02020603050405020304" pitchFamily="18" charset="0"/>
              </a:rPr>
              <a:t>này</a:t>
            </a:r>
            <a:r>
              <a:rPr lang="en-US" sz="1300" dirty="0" smtClean="0">
                <a:solidFill>
                  <a:srgbClr val="FF0000"/>
                </a:solidFill>
                <a:latin typeface="Times New Roman" panose="02020603050405020304" pitchFamily="18" charset="0"/>
                <a:cs typeface="Times New Roman" panose="02020603050405020304" pitchFamily="18" charset="0"/>
              </a:rPr>
              <a:t>.</a:t>
            </a:r>
            <a:endParaRPr lang="en-US" sz="13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425861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10" name="Rectangle 9"/>
          <p:cNvSpPr/>
          <p:nvPr/>
        </p:nvSpPr>
        <p:spPr>
          <a:xfrm>
            <a:off x="407768" y="122359"/>
            <a:ext cx="6848525" cy="307777"/>
          </a:xfrm>
          <a:prstGeom prst="rect">
            <a:avLst/>
          </a:prstGeom>
        </p:spPr>
        <p:txBody>
          <a:bodyPr wrap="square">
            <a:spAutoFit/>
          </a:bodyPr>
          <a:lstStyle/>
          <a:p>
            <a:pPr algn="just"/>
            <a:r>
              <a:rPr lang="en-US" b="1" dirty="0" smtClean="0">
                <a:solidFill>
                  <a:srgbClr val="C00000"/>
                </a:solidFill>
                <a:latin typeface="Times New Roman" panose="02020603050405020304" pitchFamily="18" charset="0"/>
                <a:cs typeface="Times New Roman" panose="02020603050405020304" pitchFamily="18" charset="0"/>
              </a:rPr>
              <a:t>TRÁCH NHIỆM CỦA UBND CẤP TỈNH</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07767" y="333731"/>
            <a:ext cx="8090281" cy="276999"/>
          </a:xfrm>
          <a:prstGeom prst="rect">
            <a:avLst/>
          </a:prstGeom>
        </p:spPr>
        <p:txBody>
          <a:bodyPr wrap="square">
            <a:spAutoFit/>
          </a:bodyPr>
          <a:lstStyle/>
          <a:p>
            <a:r>
              <a:rPr lang="en-US" sz="1200" dirty="0" smtClean="0">
                <a:solidFill>
                  <a:srgbClr val="FF0000"/>
                </a:solidFill>
                <a:latin typeface="Times New Roman" panose="02020603050405020304" pitchFamily="18" charset="0"/>
                <a:cs typeface="Times New Roman" panose="02020603050405020304" pitchFamily="18" charset="0"/>
              </a:rPr>
              <a:t>1.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Thực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hiện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quản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lý</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nước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về</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tại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địa</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phương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khoản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4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190)</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407767" y="564564"/>
            <a:ext cx="8476174" cy="461665"/>
          </a:xfrm>
          <a:prstGeom prst="rect">
            <a:avLst/>
          </a:prstGeom>
        </p:spPr>
        <p:txBody>
          <a:bodyPr wrap="square">
            <a:spAutoFit/>
          </a:bodyPr>
          <a:lstStyle/>
          <a:p>
            <a:r>
              <a:rPr lang="en-US" sz="1200" dirty="0" smtClean="0">
                <a:solidFill>
                  <a:srgbClr val="FF0000"/>
                </a:solidFill>
                <a:latin typeface="Times New Roman" panose="02020603050405020304" pitchFamily="18" charset="0"/>
                <a:cs typeface="Times New Roman" panose="02020603050405020304" pitchFamily="18" charset="0"/>
              </a:rPr>
              <a:t>2. </a:t>
            </a:r>
            <a:r>
              <a:rPr lang="pl-PL" sz="1200" dirty="0">
                <a:solidFill>
                  <a:schemeClr val="accent6">
                    <a:lumMod val="75000"/>
                  </a:schemeClr>
                </a:solidFill>
                <a:latin typeface="Times New Roman" panose="02020603050405020304" pitchFamily="18" charset="0"/>
                <a:cs typeface="Times New Roman" panose="02020603050405020304" pitchFamily="18" charset="0"/>
              </a:rPr>
              <a:t>Nghiên cứu, xây dựng, ban hành theo thẩm quyền hoặc trình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HĐND</a:t>
            </a:r>
            <a:r>
              <a:rPr lang="pl-PL"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pl-PL" sz="1200" dirty="0">
                <a:solidFill>
                  <a:schemeClr val="accent6">
                    <a:lumMod val="75000"/>
                  </a:schemeClr>
                </a:solidFill>
                <a:latin typeface="Times New Roman" panose="02020603050405020304" pitchFamily="18" charset="0"/>
                <a:cs typeface="Times New Roman" panose="02020603050405020304" pitchFamily="18" charset="0"/>
              </a:rPr>
              <a:t>ban hành văn bản quy định một số nội dung đã được Luật Nhà ở </a:t>
            </a:r>
            <a:r>
              <a:rPr lang="pl-PL" sz="1200" dirty="0" smtClean="0">
                <a:solidFill>
                  <a:schemeClr val="accent6">
                    <a:lumMod val="75000"/>
                  </a:schemeClr>
                </a:solidFill>
                <a:latin typeface="Times New Roman" panose="02020603050405020304" pitchFamily="18" charset="0"/>
                <a:cs typeface="Times New Roman" panose="02020603050405020304" pitchFamily="18" charset="0"/>
              </a:rPr>
              <a:t>giao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K4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5, K3c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57, K1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77, K3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83, K2g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85, K3, K5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87,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99, K2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120, K7b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151</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p:cNvSpPr/>
          <p:nvPr/>
        </p:nvSpPr>
        <p:spPr>
          <a:xfrm>
            <a:off x="407767" y="992673"/>
            <a:ext cx="3129383" cy="307777"/>
          </a:xfrm>
          <a:prstGeom prst="rect">
            <a:avLst/>
          </a:prstGeom>
        </p:spPr>
        <p:txBody>
          <a:bodyPr wrap="none">
            <a:spAutoFit/>
          </a:bodyPr>
          <a:lstStyle/>
          <a:p>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Nghị</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95/2024/NĐ-CP </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93)</a:t>
            </a:r>
            <a:endParaRPr lang="en-US" dirty="0"/>
          </a:p>
        </p:txBody>
      </p:sp>
      <p:sp>
        <p:nvSpPr>
          <p:cNvPr id="17" name="Rectangle 16"/>
          <p:cNvSpPr/>
          <p:nvPr/>
        </p:nvSpPr>
        <p:spPr>
          <a:xfrm>
            <a:off x="407767" y="1513773"/>
            <a:ext cx="8476174" cy="276999"/>
          </a:xfrm>
          <a:prstGeom prst="rect">
            <a:avLst/>
          </a:prstGeom>
        </p:spPr>
        <p:txBody>
          <a:bodyPr wrap="square">
            <a:spAutoFit/>
          </a:bodyPr>
          <a:lstStyle/>
          <a:p>
            <a:r>
              <a:rPr lang="en-US" sz="1200" dirty="0" smtClean="0">
                <a:solidFill>
                  <a:srgbClr val="FF0000"/>
                </a:solidFill>
                <a:latin typeface="Times New Roman" panose="02020603050405020304" pitchFamily="18" charset="0"/>
                <a:cs typeface="Times New Roman" panose="02020603050405020304" pitchFamily="18" charset="0"/>
              </a:rPr>
              <a:t>2.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Bố</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trí</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kinh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phí</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từ</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NS chi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thường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xuyên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để</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xây</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dựng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chỉnh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CT, KH PTNO,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xây</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dựng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triển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khai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CT, KH PTNO</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407767" y="1739801"/>
            <a:ext cx="8476174" cy="276999"/>
          </a:xfrm>
          <a:prstGeom prst="rect">
            <a:avLst/>
          </a:prstGeom>
        </p:spPr>
        <p:txBody>
          <a:bodyPr wrap="square">
            <a:spAutoFit/>
          </a:bodyPr>
          <a:lstStyle/>
          <a:p>
            <a:r>
              <a:rPr lang="en-US" sz="1200" dirty="0" smtClean="0">
                <a:solidFill>
                  <a:srgbClr val="FF0000"/>
                </a:solidFill>
                <a:latin typeface="Times New Roman" panose="02020603050405020304" pitchFamily="18" charset="0"/>
                <a:cs typeface="Times New Roman" panose="02020603050405020304" pitchFamily="18" charset="0"/>
              </a:rPr>
              <a:t>3.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Công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bố</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công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khai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trên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Cổng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TTĐT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các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nội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dung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theo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quy</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định</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407767" y="1949639"/>
            <a:ext cx="8476174" cy="461665"/>
          </a:xfrm>
          <a:prstGeom prst="rect">
            <a:avLst/>
          </a:prstGeom>
        </p:spPr>
        <p:txBody>
          <a:bodyPr wrap="square">
            <a:spAutoFit/>
          </a:bodyPr>
          <a:lstStyle/>
          <a:p>
            <a:r>
              <a:rPr lang="en-US" sz="1200" dirty="0" smtClean="0">
                <a:solidFill>
                  <a:srgbClr val="FF0000"/>
                </a:solidFill>
                <a:latin typeface="Times New Roman" panose="02020603050405020304" pitchFamily="18" charset="0"/>
                <a:cs typeface="Times New Roman" panose="02020603050405020304" pitchFamily="18" charset="0"/>
              </a:rPr>
              <a:t>4.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Ban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hành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quy</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về</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quản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lý</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sử</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dụng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biệt</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thự</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NCC;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tiếp</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nhận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QL NO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tự</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quản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hướng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dẫn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bán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thuê</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thuê</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mua</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NO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thuộc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TS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công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ở TĐC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thuộc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giao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quản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lý</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hồi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NO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thuộc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TS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công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407767" y="2388219"/>
            <a:ext cx="8476174" cy="276999"/>
          </a:xfrm>
          <a:prstGeom prst="rect">
            <a:avLst/>
          </a:prstGeom>
        </p:spPr>
        <p:txBody>
          <a:bodyPr wrap="square">
            <a:spAutoFit/>
          </a:bodyPr>
          <a:lstStyle/>
          <a:p>
            <a:r>
              <a:rPr lang="en-US" sz="1200" dirty="0" smtClean="0">
                <a:solidFill>
                  <a:srgbClr val="FF0000"/>
                </a:solidFill>
                <a:latin typeface="Times New Roman" panose="02020603050405020304" pitchFamily="18" charset="0"/>
                <a:cs typeface="Times New Roman" panose="02020603050405020304" pitchFamily="18" charset="0"/>
              </a:rPr>
              <a:t>5.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Quy</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tiêu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chí</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xác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DM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có</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giá</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trị</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nghệ</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thuật</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KT, VH, LS,…;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quyết</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thành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lập</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Hội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đồng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407767" y="2619052"/>
            <a:ext cx="8476174" cy="276999"/>
          </a:xfrm>
          <a:prstGeom prst="rect">
            <a:avLst/>
          </a:prstGeom>
        </p:spPr>
        <p:txBody>
          <a:bodyPr wrap="square">
            <a:spAutoFit/>
          </a:bodyPr>
          <a:lstStyle/>
          <a:p>
            <a:r>
              <a:rPr lang="en-US" sz="1200" dirty="0" smtClean="0">
                <a:solidFill>
                  <a:srgbClr val="FF0000"/>
                </a:solidFill>
                <a:latin typeface="Times New Roman" panose="02020603050405020304" pitchFamily="18" charset="0"/>
                <a:cs typeface="Times New Roman" panose="02020603050405020304" pitchFamily="18" charset="0"/>
              </a:rPr>
              <a:t>6.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Xác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các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t/h DA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mà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CĐT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phải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xây</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dựng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NO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để</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bán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thuê</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thuê</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mua</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hoặc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được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phân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lô</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bán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nền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theo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thẩm</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quyền</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407767" y="2868358"/>
            <a:ext cx="8476174" cy="276999"/>
          </a:xfrm>
          <a:prstGeom prst="rect">
            <a:avLst/>
          </a:prstGeom>
        </p:spPr>
        <p:txBody>
          <a:bodyPr wrap="square">
            <a:spAutoFit/>
          </a:bodyPr>
          <a:lstStyle/>
          <a:p>
            <a:r>
              <a:rPr lang="en-US" sz="1200" dirty="0" smtClean="0">
                <a:solidFill>
                  <a:srgbClr val="FF0000"/>
                </a:solidFill>
                <a:latin typeface="Times New Roman" panose="02020603050405020304" pitchFamily="18" charset="0"/>
                <a:cs typeface="Times New Roman" panose="02020603050405020304" pitchFamily="18" charset="0"/>
              </a:rPr>
              <a:t>7.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Thực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hiện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chuyển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đổi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công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năng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theo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quy</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định</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407767" y="1298330"/>
            <a:ext cx="3669282" cy="276999"/>
          </a:xfrm>
          <a:prstGeom prst="rect">
            <a:avLst/>
          </a:prstGeom>
        </p:spPr>
        <p:txBody>
          <a:bodyPr wrap="square">
            <a:spAutoFit/>
          </a:bodyPr>
          <a:lstStyle/>
          <a:p>
            <a:r>
              <a:rPr lang="en-US" sz="1200" dirty="0" smtClean="0">
                <a:solidFill>
                  <a:srgbClr val="FF0000"/>
                </a:solidFill>
                <a:latin typeface="Times New Roman" panose="02020603050405020304" pitchFamily="18" charset="0"/>
                <a:cs typeface="Times New Roman" panose="02020603050405020304" pitchFamily="18" charset="0"/>
              </a:rPr>
              <a:t>1.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Thực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hiện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chức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năng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QLNN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về</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trên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địa</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bàn</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407767" y="3131187"/>
            <a:ext cx="8476174" cy="461665"/>
          </a:xfrm>
          <a:prstGeom prst="rect">
            <a:avLst/>
          </a:prstGeom>
        </p:spPr>
        <p:txBody>
          <a:bodyPr wrap="square">
            <a:spAutoFit/>
          </a:bodyPr>
          <a:lstStyle/>
          <a:p>
            <a:r>
              <a:rPr lang="en-US" sz="1200" dirty="0" smtClean="0">
                <a:solidFill>
                  <a:srgbClr val="FF0000"/>
                </a:solidFill>
                <a:latin typeface="Times New Roman" panose="02020603050405020304" pitchFamily="18" charset="0"/>
                <a:cs typeface="Times New Roman" panose="02020603050405020304" pitchFamily="18" charset="0"/>
              </a:rPr>
              <a:t>8.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Ban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hành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sửa</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đổi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bổ</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sung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các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VBQPPL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phù</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hợp</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với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LNO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NĐ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này</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tổ</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chức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tập</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huấn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phổ</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biến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tuyên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truyền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trình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HĐND ban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hành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cơ</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chế</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ưu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đãi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CĐT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cải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tạo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xây</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dựng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lại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NCC</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407767" y="3586827"/>
            <a:ext cx="8476174" cy="461665"/>
          </a:xfrm>
          <a:prstGeom prst="rect">
            <a:avLst/>
          </a:prstGeom>
        </p:spPr>
        <p:txBody>
          <a:bodyPr wrap="square">
            <a:spAutoFit/>
          </a:bodyPr>
          <a:lstStyle/>
          <a:p>
            <a:r>
              <a:rPr lang="en-US" sz="1200" dirty="0" smtClean="0">
                <a:solidFill>
                  <a:srgbClr val="FF0000"/>
                </a:solidFill>
                <a:latin typeface="Times New Roman" panose="02020603050405020304" pitchFamily="18" charset="0"/>
                <a:cs typeface="Times New Roman" panose="02020603050405020304" pitchFamily="18" charset="0"/>
              </a:rPr>
              <a:t>9.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Sắp</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xếp</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tổ</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chức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bố</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trí</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đủ</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CB, CC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phân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giao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chức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năng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nhiệm</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vụ</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của</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các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cơ</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quan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của</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ĐP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để</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t/h;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thanh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tra</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kiểm</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tra</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xử</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lý</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vi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phạm</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hoặc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đ/n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cơ</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quan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có</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thẩm</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quyền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xử</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lý</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theo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quy</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định</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407767" y="4034322"/>
            <a:ext cx="8476174" cy="276999"/>
          </a:xfrm>
          <a:prstGeom prst="rect">
            <a:avLst/>
          </a:prstGeom>
        </p:spPr>
        <p:txBody>
          <a:bodyPr wrap="square">
            <a:spAutoFit/>
          </a:bodyPr>
          <a:lstStyle/>
          <a:p>
            <a:r>
              <a:rPr lang="en-US" sz="1200" dirty="0" smtClean="0">
                <a:solidFill>
                  <a:srgbClr val="FF0000"/>
                </a:solidFill>
                <a:latin typeface="Times New Roman" panose="02020603050405020304" pitchFamily="18" charset="0"/>
                <a:cs typeface="Times New Roman" panose="02020603050405020304" pitchFamily="18" charset="0"/>
              </a:rPr>
              <a:t>10.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Chủ</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trì</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hoặc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p/h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với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các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bộ</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ngành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liên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quan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thực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hiện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các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nhiệm</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vụ</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được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giao</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407767" y="4311321"/>
            <a:ext cx="8476174" cy="276999"/>
          </a:xfrm>
          <a:prstGeom prst="rect">
            <a:avLst/>
          </a:prstGeom>
        </p:spPr>
        <p:txBody>
          <a:bodyPr wrap="square">
            <a:spAutoFit/>
          </a:bodyPr>
          <a:lstStyle/>
          <a:p>
            <a:r>
              <a:rPr lang="en-US" sz="1200" dirty="0" smtClean="0">
                <a:solidFill>
                  <a:srgbClr val="FF0000"/>
                </a:solidFill>
                <a:latin typeface="Times New Roman" panose="02020603050405020304" pitchFamily="18" charset="0"/>
                <a:cs typeface="Times New Roman" panose="02020603050405020304" pitchFamily="18" charset="0"/>
              </a:rPr>
              <a:t>11.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Báo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cáo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kỳ</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hàng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năm</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hoặc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theo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y/c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đột</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xuất</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407767" y="4565761"/>
            <a:ext cx="8476174" cy="276999"/>
          </a:xfrm>
          <a:prstGeom prst="rect">
            <a:avLst/>
          </a:prstGeom>
        </p:spPr>
        <p:txBody>
          <a:bodyPr wrap="square">
            <a:spAutoFit/>
          </a:bodyPr>
          <a:lstStyle/>
          <a:p>
            <a:r>
              <a:rPr lang="en-US" sz="1200" dirty="0" smtClean="0">
                <a:solidFill>
                  <a:srgbClr val="FF0000"/>
                </a:solidFill>
                <a:latin typeface="Times New Roman" panose="02020603050405020304" pitchFamily="18" charset="0"/>
                <a:cs typeface="Times New Roman" panose="02020603050405020304" pitchFamily="18" charset="0"/>
              </a:rPr>
              <a:t>12.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Xác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thời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gian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cá</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nhân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nhận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chuyển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nhượng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QSDĐ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theo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hình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thức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phân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lô</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bán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nền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phải</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hoàn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thành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việc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xây</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dựng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ở</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407767" y="4820201"/>
            <a:ext cx="8476174" cy="276999"/>
          </a:xfrm>
          <a:prstGeom prst="rect">
            <a:avLst/>
          </a:prstGeom>
        </p:spPr>
        <p:txBody>
          <a:bodyPr wrap="square">
            <a:spAutoFit/>
          </a:bodyPr>
          <a:lstStyle/>
          <a:p>
            <a:r>
              <a:rPr lang="en-US" sz="1200" dirty="0" smtClean="0">
                <a:solidFill>
                  <a:srgbClr val="FF0000"/>
                </a:solidFill>
                <a:latin typeface="Times New Roman" panose="02020603050405020304" pitchFamily="18" charset="0"/>
                <a:cs typeface="Times New Roman" panose="02020603050405020304" pitchFamily="18" charset="0"/>
              </a:rPr>
              <a:t>13.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Các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nhiệm</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vụ</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khác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theo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quy</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hoặc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theo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chỉ</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đạo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của</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CP,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Thủ</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tướng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CP</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076681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10" name="Rectangle 9"/>
          <p:cNvSpPr/>
          <p:nvPr/>
        </p:nvSpPr>
        <p:spPr>
          <a:xfrm>
            <a:off x="416157" y="273361"/>
            <a:ext cx="8476174" cy="307777"/>
          </a:xfrm>
          <a:prstGeom prst="rect">
            <a:avLst/>
          </a:prstGeom>
        </p:spPr>
        <p:txBody>
          <a:bodyPr wrap="square">
            <a:spAutoFit/>
          </a:bodyPr>
          <a:lstStyle/>
          <a:p>
            <a:pPr algn="just"/>
            <a:r>
              <a:rPr lang="en-US" b="1" dirty="0" smtClean="0">
                <a:solidFill>
                  <a:srgbClr val="C00000"/>
                </a:solidFill>
                <a:latin typeface="Times New Roman" panose="02020603050405020304" pitchFamily="18" charset="0"/>
                <a:cs typeface="Times New Roman" panose="02020603050405020304" pitchFamily="18" charset="0"/>
              </a:rPr>
              <a:t>TRÁCH NHIỆM CỦA UBND CẤP TỈNH VỀ CẢI TẠO, XÂY DỰNG LẠI NHÀ CHUNG CƯ</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416157" y="695752"/>
            <a:ext cx="3129383" cy="307777"/>
          </a:xfrm>
          <a:prstGeom prst="rect">
            <a:avLst/>
          </a:prstGeom>
        </p:spPr>
        <p:txBody>
          <a:bodyPr wrap="none">
            <a:spAutoFit/>
          </a:bodyPr>
          <a:lstStyle/>
          <a:p>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Nghị</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98/2024/NĐ-CP </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46)</a:t>
            </a:r>
            <a:endParaRPr lang="en-US" dirty="0"/>
          </a:p>
        </p:txBody>
      </p:sp>
      <p:sp>
        <p:nvSpPr>
          <p:cNvPr id="23" name="Rectangle 22"/>
          <p:cNvSpPr/>
          <p:nvPr/>
        </p:nvSpPr>
        <p:spPr>
          <a:xfrm>
            <a:off x="416157" y="1065084"/>
            <a:ext cx="8602008" cy="307777"/>
          </a:xfrm>
          <a:prstGeom prst="rect">
            <a:avLst/>
          </a:prstGeom>
        </p:spPr>
        <p:txBody>
          <a:bodyPr wrap="square">
            <a:spAutoFit/>
          </a:bodyPr>
          <a:lstStyle/>
          <a:p>
            <a:r>
              <a:rPr lang="en-US" sz="1200" dirty="0" smtClean="0">
                <a:solidFill>
                  <a:srgbClr val="FF0000"/>
                </a:solidFill>
                <a:latin typeface="Times New Roman" panose="02020603050405020304" pitchFamily="18" charset="0"/>
                <a:cs typeface="Times New Roman" panose="02020603050405020304" pitchFamily="18" charset="0"/>
              </a:rPr>
              <a:t>1.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Tổ</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chức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triển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khai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đôn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đốc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chỉ</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đạo</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thực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hiện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cải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tạo</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xây</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dựng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lại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NCC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trên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địa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bàn</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416157" y="1402781"/>
            <a:ext cx="8602008" cy="307777"/>
          </a:xfrm>
          <a:prstGeom prst="rect">
            <a:avLst/>
          </a:prstGeom>
        </p:spPr>
        <p:txBody>
          <a:bodyPr wrap="square">
            <a:spAutoFit/>
          </a:bodyPr>
          <a:lstStyle/>
          <a:p>
            <a:r>
              <a:rPr lang="en-US" dirty="0" smtClean="0">
                <a:solidFill>
                  <a:srgbClr val="FF0000"/>
                </a:solidFill>
                <a:latin typeface="Times New Roman" panose="02020603050405020304" pitchFamily="18" charset="0"/>
                <a:cs typeface="Times New Roman" panose="02020603050405020304" pitchFamily="18" charset="0"/>
              </a:rPr>
              <a:t>2.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Tổ</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chức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lập</a:t>
            </a:r>
            <a:r>
              <a:rPr lang="en-US" dirty="0" smtClean="0">
                <a:solidFill>
                  <a:schemeClr val="accent6">
                    <a:lumMod val="75000"/>
                  </a:schemeClr>
                </a:solidFill>
                <a:latin typeface="Times New Roman" panose="02020603050405020304" pitchFamily="18" charset="0"/>
                <a:cs typeface="Times New Roman" panose="02020603050405020304" pitchFamily="18" charset="0"/>
              </a:rPr>
              <a:t>, ban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hành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kế</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hoạch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cải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tạo</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xây</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dựng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lại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NCC</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416157" y="1749887"/>
            <a:ext cx="8794955" cy="523220"/>
          </a:xfrm>
          <a:prstGeom prst="rect">
            <a:avLst/>
          </a:prstGeom>
        </p:spPr>
        <p:txBody>
          <a:bodyPr wrap="square">
            <a:spAutoFit/>
          </a:bodyPr>
          <a:lstStyle/>
          <a:p>
            <a:r>
              <a:rPr lang="en-US" dirty="0" smtClean="0">
                <a:solidFill>
                  <a:srgbClr val="FF0000"/>
                </a:solidFill>
                <a:latin typeface="Times New Roman" panose="02020603050405020304" pitchFamily="18" charset="0"/>
                <a:cs typeface="Times New Roman" panose="02020603050405020304" pitchFamily="18" charset="0"/>
              </a:rPr>
              <a:t>3.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Bố</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trí</a:t>
            </a:r>
            <a:r>
              <a:rPr lang="en-US" dirty="0" smtClean="0">
                <a:solidFill>
                  <a:schemeClr val="accent6">
                    <a:lumMod val="75000"/>
                  </a:schemeClr>
                </a:solidFill>
                <a:latin typeface="Times New Roman" panose="02020603050405020304" pitchFamily="18" charset="0"/>
                <a:cs typeface="Times New Roman" panose="02020603050405020304" pitchFamily="18" charset="0"/>
              </a:rPr>
              <a:t> NS chi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thường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xuyên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để</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thực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hiện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kiểm</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đánh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giá</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chất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lượng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NCC;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lập</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phê</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duyệt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công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bố</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Kế</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hoạch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thực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hiện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DA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đối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với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NCC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đầu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tư</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bằng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nguồn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vốn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đầu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tư</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công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tổ</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chức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di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dời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cưỡng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chế</a:t>
            </a:r>
            <a:r>
              <a:rPr lang="en-US" dirty="0" smtClean="0">
                <a:solidFill>
                  <a:schemeClr val="accent6">
                    <a:lumMod val="75000"/>
                  </a:schemeClr>
                </a:solidFill>
                <a:latin typeface="Times New Roman" panose="02020603050405020304" pitchFamily="18" charset="0"/>
                <a:cs typeface="Times New Roman" panose="02020603050405020304" pitchFamily="18" charset="0"/>
              </a:rPr>
              <a:t> di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dời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bốt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rí</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chỗ</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tạm</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thời</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416157" y="2349194"/>
            <a:ext cx="8602008" cy="307777"/>
          </a:xfrm>
          <a:prstGeom prst="rect">
            <a:avLst/>
          </a:prstGeom>
        </p:spPr>
        <p:txBody>
          <a:bodyPr wrap="square">
            <a:spAutoFit/>
          </a:bodyPr>
          <a:lstStyle/>
          <a:p>
            <a:r>
              <a:rPr lang="en-US" dirty="0" smtClean="0">
                <a:solidFill>
                  <a:srgbClr val="FF0000"/>
                </a:solidFill>
                <a:latin typeface="Times New Roman" panose="02020603050405020304" pitchFamily="18" charset="0"/>
                <a:cs typeface="Times New Roman" panose="02020603050405020304" pitchFamily="18" charset="0"/>
              </a:rPr>
              <a:t>4. </a:t>
            </a:r>
            <a:r>
              <a:rPr lang="en-US" dirty="0" smtClean="0">
                <a:solidFill>
                  <a:schemeClr val="accent6">
                    <a:lumMod val="75000"/>
                  </a:schemeClr>
                </a:solidFill>
                <a:latin typeface="Times New Roman" panose="02020603050405020304" pitchFamily="18" charset="0"/>
                <a:cs typeface="Times New Roman" panose="02020603050405020304" pitchFamily="18" charset="0"/>
              </a:rPr>
              <a:t>Ban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hành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theo</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thẩm</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quyền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các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cơ</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chế</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chính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sách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cụ</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thể</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để</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thực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hiện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DA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cải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tạo</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xây</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dựng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lại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NCC</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416157" y="2765856"/>
            <a:ext cx="8602008" cy="307777"/>
          </a:xfrm>
          <a:prstGeom prst="rect">
            <a:avLst/>
          </a:prstGeom>
        </p:spPr>
        <p:txBody>
          <a:bodyPr wrap="square">
            <a:spAutoFit/>
          </a:bodyPr>
          <a:lstStyle/>
          <a:p>
            <a:r>
              <a:rPr lang="en-US" dirty="0" smtClean="0">
                <a:solidFill>
                  <a:srgbClr val="FF0000"/>
                </a:solidFill>
                <a:latin typeface="Times New Roman" panose="02020603050405020304" pitchFamily="18" charset="0"/>
                <a:cs typeface="Times New Roman" panose="02020603050405020304" pitchFamily="18" charset="0"/>
              </a:rPr>
              <a:t>5.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Tuyên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truyền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phổ</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biến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giáo</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dục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pháp</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về</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cải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tạo</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xây</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dựng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lại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NCC </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4" name="Rectangle 33"/>
          <p:cNvSpPr/>
          <p:nvPr/>
        </p:nvSpPr>
        <p:spPr>
          <a:xfrm>
            <a:off x="416157" y="3196743"/>
            <a:ext cx="8602008" cy="307777"/>
          </a:xfrm>
          <a:prstGeom prst="rect">
            <a:avLst/>
          </a:prstGeom>
        </p:spPr>
        <p:txBody>
          <a:bodyPr wrap="square">
            <a:spAutoFit/>
          </a:bodyPr>
          <a:lstStyle/>
          <a:p>
            <a:r>
              <a:rPr lang="en-US" dirty="0" smtClean="0">
                <a:solidFill>
                  <a:srgbClr val="FF0000"/>
                </a:solidFill>
                <a:latin typeface="Times New Roman" panose="02020603050405020304" pitchFamily="18" charset="0"/>
                <a:cs typeface="Times New Roman" panose="02020603050405020304" pitchFamily="18" charset="0"/>
              </a:rPr>
              <a:t>6.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Tổ</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chức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thanh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tra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kiểm</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tra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xử</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lý</a:t>
            </a:r>
            <a:r>
              <a:rPr lang="en-US" dirty="0" smtClean="0">
                <a:solidFill>
                  <a:schemeClr val="accent6">
                    <a:lumMod val="75000"/>
                  </a:schemeClr>
                </a:solidFill>
                <a:latin typeface="Times New Roman" panose="02020603050405020304" pitchFamily="18" charset="0"/>
                <a:cs typeface="Times New Roman" panose="02020603050405020304" pitchFamily="18" charset="0"/>
              </a:rPr>
              <a:t> vi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phạm</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hoặc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đề</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nghị</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cơ</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quan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có</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thẩm</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quyền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xử</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lý</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5" name="Rectangle 34"/>
          <p:cNvSpPr/>
          <p:nvPr/>
        </p:nvSpPr>
        <p:spPr>
          <a:xfrm>
            <a:off x="416157" y="3627630"/>
            <a:ext cx="8476174" cy="307777"/>
          </a:xfrm>
          <a:prstGeom prst="rect">
            <a:avLst/>
          </a:prstGeom>
        </p:spPr>
        <p:txBody>
          <a:bodyPr wrap="square">
            <a:spAutoFit/>
          </a:bodyPr>
          <a:lstStyle/>
          <a:p>
            <a:r>
              <a:rPr lang="en-US" dirty="0" smtClean="0">
                <a:solidFill>
                  <a:srgbClr val="FF0000"/>
                </a:solidFill>
                <a:latin typeface="Times New Roman" panose="02020603050405020304" pitchFamily="18" charset="0"/>
                <a:cs typeface="Times New Roman" panose="02020603050405020304" pitchFamily="18" charset="0"/>
              </a:rPr>
              <a:t>7.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Các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nhiệm</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vụ</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khác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theo</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quy</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hoặc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theo</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chỉ</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đạo</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của</a:t>
            </a:r>
            <a:r>
              <a:rPr lang="en-US" dirty="0" smtClean="0">
                <a:solidFill>
                  <a:schemeClr val="accent6">
                    <a:lumMod val="75000"/>
                  </a:schemeClr>
                </a:solidFill>
                <a:latin typeface="Times New Roman" panose="02020603050405020304" pitchFamily="18" charset="0"/>
                <a:cs typeface="Times New Roman" panose="02020603050405020304" pitchFamily="18" charset="0"/>
              </a:rPr>
              <a:t> CP,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Thủ</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tướng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CP</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128631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89692" y="12031"/>
            <a:ext cx="9459866"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12</a:t>
            </a:r>
            <a:r>
              <a:rPr lang="en-US" sz="1800" smtClean="0">
                <a:solidFill>
                  <a:srgbClr val="ED2727"/>
                </a:solidFill>
                <a:latin typeface="Times New Roman" panose="02020603050405020304" pitchFamily="18" charset="0"/>
                <a:cs typeface="Times New Roman" panose="02020603050405020304" pitchFamily="18" charset="0"/>
              </a:rPr>
              <a:t>. HIỆU LỰC THI HÀNH VÀ </a:t>
            </a:r>
            <a:r>
              <a:rPr lang="en" sz="1800" smtClean="0">
                <a:solidFill>
                  <a:srgbClr val="ED2727"/>
                </a:solidFill>
                <a:latin typeface="Times New Roman" panose="02020603050405020304" pitchFamily="18" charset="0"/>
                <a:cs typeface="Times New Roman" panose="02020603050405020304" pitchFamily="18" charset="0"/>
              </a:rPr>
              <a:t>QUY </a:t>
            </a:r>
            <a:r>
              <a:rPr lang="en" sz="1800" dirty="0" smtClean="0">
                <a:solidFill>
                  <a:srgbClr val="ED2727"/>
                </a:solidFill>
                <a:latin typeface="Times New Roman" panose="02020603050405020304" pitchFamily="18" charset="0"/>
                <a:cs typeface="Times New Roman" panose="02020603050405020304" pitchFamily="18" charset="0"/>
              </a:rPr>
              <a:t>ĐỊNH CHUYỂN TIẾP</a:t>
            </a:r>
            <a:endParaRPr sz="1800" dirty="0">
              <a:solidFill>
                <a:srgbClr val="ED2727"/>
              </a:solidFill>
            </a:endParaRPr>
          </a:p>
        </p:txBody>
      </p:sp>
      <p:sp>
        <p:nvSpPr>
          <p:cNvPr id="13" name="Rectangle 12"/>
          <p:cNvSpPr/>
          <p:nvPr/>
        </p:nvSpPr>
        <p:spPr>
          <a:xfrm>
            <a:off x="473242" y="389794"/>
            <a:ext cx="8293770" cy="1497846"/>
          </a:xfrm>
          <a:prstGeom prst="rect">
            <a:avLst/>
          </a:prstGeom>
        </p:spPr>
        <p:txBody>
          <a:bodyPr wrap="square">
            <a:spAutoFit/>
          </a:bodyPr>
          <a:lstStyle/>
          <a:p>
            <a:pPr algn="just">
              <a:spcBef>
                <a:spcPts val="400"/>
              </a:spcBef>
              <a:spcAft>
                <a:spcPts val="400"/>
              </a:spcAft>
            </a:pPr>
            <a:r>
              <a:rPr lang="en-US" b="1" dirty="0" smtClean="0">
                <a:solidFill>
                  <a:srgbClr val="FF0000"/>
                </a:solidFill>
                <a:latin typeface="Times New Roman" panose="02020603050405020304" pitchFamily="18" charset="0"/>
                <a:cs typeface="Times New Roman" panose="02020603050405020304" pitchFamily="18" charset="0"/>
              </a:rPr>
              <a:t>1</a:t>
            </a:r>
            <a:r>
              <a:rPr lang="en-US" b="1" smtClean="0">
                <a:solidFill>
                  <a:srgbClr val="FF0000"/>
                </a:solidFill>
                <a:latin typeface="Times New Roman" panose="02020603050405020304" pitchFamily="18" charset="0"/>
                <a:cs typeface="Times New Roman" panose="02020603050405020304" pitchFamily="18" charset="0"/>
              </a:rPr>
              <a:t>. Về chương </a:t>
            </a:r>
            <a:r>
              <a:rPr lang="en-US" b="1" dirty="0" err="1" smtClean="0">
                <a:solidFill>
                  <a:srgbClr val="FF0000"/>
                </a:solidFill>
                <a:latin typeface="Times New Roman" panose="02020603050405020304" pitchFamily="18" charset="0"/>
                <a:cs typeface="Times New Roman" panose="02020603050405020304" pitchFamily="18" charset="0"/>
              </a:rPr>
              <a:t>trình</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kế</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hoạch</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phát</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triển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nhà</a:t>
            </a:r>
            <a:r>
              <a:rPr lang="en-US" b="1" dirty="0" smtClean="0">
                <a:solidFill>
                  <a:srgbClr val="FF0000"/>
                </a:solidFill>
                <a:latin typeface="Times New Roman" panose="02020603050405020304" pitchFamily="18" charset="0"/>
                <a:cs typeface="Times New Roman" panose="02020603050405020304" pitchFamily="18" charset="0"/>
              </a:rPr>
              <a:t> ở </a:t>
            </a:r>
            <a:r>
              <a:rPr lang="en-US" b="1" dirty="0" err="1" smtClean="0">
                <a:solidFill>
                  <a:srgbClr val="FF0000"/>
                </a:solidFill>
                <a:latin typeface="Times New Roman" panose="02020603050405020304" pitchFamily="18" charset="0"/>
                <a:cs typeface="Times New Roman" panose="02020603050405020304" pitchFamily="18" charset="0"/>
              </a:rPr>
              <a:t>cấp</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tỉnh</a:t>
            </a:r>
            <a:endParaRPr lang="en-US" b="1" dirty="0" smtClean="0">
              <a:solidFill>
                <a:srgbClr val="FF0000"/>
              </a:solidFill>
              <a:latin typeface="Times New Roman" panose="02020603050405020304" pitchFamily="18" charset="0"/>
              <a:cs typeface="Times New Roman" panose="02020603050405020304" pitchFamily="18" charset="0"/>
            </a:endParaRPr>
          </a:p>
          <a:p>
            <a:pPr algn="just">
              <a:spcBef>
                <a:spcPts val="400"/>
              </a:spcBef>
              <a:spcAft>
                <a:spcPts val="400"/>
              </a:spcAft>
            </a:pPr>
            <a:r>
              <a:rPr lang="en-US" b="1" dirty="0" smtClean="0">
                <a:solidFill>
                  <a:schemeClr val="accent6">
                    <a:lumMod val="75000"/>
                  </a:schemeClr>
                </a:solidFill>
                <a:latin typeface="Times New Roman" panose="02020603050405020304" pitchFamily="18" charset="0"/>
                <a:cs typeface="Times New Roman" panose="02020603050405020304" pitchFamily="18" charset="0"/>
              </a:rPr>
              <a:t>1.1.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ở 2023: </a:t>
            </a:r>
            <a:r>
              <a:rPr lang="en-US" sz="1200" err="1" smtClean="0">
                <a:solidFill>
                  <a:srgbClr val="7030A0"/>
                </a:solidFill>
                <a:latin typeface="Times New Roman" panose="02020603050405020304" pitchFamily="18" charset="0"/>
                <a:cs typeface="Times New Roman" panose="02020603050405020304" pitchFamily="18" charset="0"/>
              </a:rPr>
              <a:t>các</a:t>
            </a:r>
            <a:r>
              <a:rPr lang="en-US" sz="1200" smtClean="0">
                <a:solidFill>
                  <a:srgbClr val="7030A0"/>
                </a:solidFill>
                <a:latin typeface="Times New Roman" panose="02020603050405020304" pitchFamily="18" charset="0"/>
                <a:cs typeface="Times New Roman" panose="02020603050405020304" pitchFamily="18" charset="0"/>
              </a:rPr>
              <a:t> CT, KH PTNO </a:t>
            </a:r>
            <a:r>
              <a:rPr lang="en-US" sz="1200" dirty="0" err="1" smtClean="0">
                <a:solidFill>
                  <a:srgbClr val="7030A0"/>
                </a:solidFill>
                <a:latin typeface="Times New Roman" panose="02020603050405020304" pitchFamily="18" charset="0"/>
                <a:cs typeface="Times New Roman" panose="02020603050405020304" pitchFamily="18" charset="0"/>
              </a:rPr>
              <a:t>được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phê</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duyệt</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trước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ngày</a:t>
            </a:r>
            <a:r>
              <a:rPr lang="en-US" sz="1200" dirty="0" smtClean="0">
                <a:solidFill>
                  <a:srgbClr val="7030A0"/>
                </a:solidFill>
                <a:latin typeface="Times New Roman" panose="02020603050405020304" pitchFamily="18" charset="0"/>
                <a:cs typeface="Times New Roman" panose="02020603050405020304" pitchFamily="18" charset="0"/>
              </a:rPr>
              <a:t> 01/8/2024 </a:t>
            </a:r>
            <a:r>
              <a:rPr lang="en-US" sz="1200" dirty="0" err="1" smtClean="0">
                <a:solidFill>
                  <a:srgbClr val="7030A0"/>
                </a:solidFill>
                <a:latin typeface="Times New Roman" panose="02020603050405020304" pitchFamily="18" charset="0"/>
                <a:cs typeface="Times New Roman" panose="02020603050405020304" pitchFamily="18" charset="0"/>
              </a:rPr>
              <a:t>thì</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tiếp</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tục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thực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hiện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err="1" smtClean="0">
                <a:solidFill>
                  <a:srgbClr val="7030A0"/>
                </a:solidFill>
                <a:latin typeface="Times New Roman" panose="02020603050405020304" pitchFamily="18" charset="0"/>
                <a:cs typeface="Times New Roman" panose="02020603050405020304" pitchFamily="18" charset="0"/>
              </a:rPr>
              <a:t>theo</a:t>
            </a:r>
            <a:r>
              <a:rPr lang="en-US" sz="1200" smtClean="0">
                <a:solidFill>
                  <a:srgbClr val="7030A0"/>
                </a:solidFill>
                <a:latin typeface="Times New Roman" panose="02020603050405020304" pitchFamily="18" charset="0"/>
                <a:cs typeface="Times New Roman" panose="02020603050405020304" pitchFamily="18" charset="0"/>
              </a:rPr>
              <a:t> CT, KH đã </a:t>
            </a:r>
            <a:r>
              <a:rPr lang="en-US" sz="1200" dirty="0" err="1" smtClean="0">
                <a:solidFill>
                  <a:srgbClr val="7030A0"/>
                </a:solidFill>
                <a:latin typeface="Times New Roman" panose="02020603050405020304" pitchFamily="18" charset="0"/>
                <a:cs typeface="Times New Roman" panose="02020603050405020304" pitchFamily="18" charset="0"/>
              </a:rPr>
              <a:t>được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duyệt</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kể</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err="1" smtClean="0">
                <a:solidFill>
                  <a:srgbClr val="7030A0"/>
                </a:solidFill>
                <a:latin typeface="Times New Roman" panose="02020603050405020304" pitchFamily="18" charset="0"/>
                <a:cs typeface="Times New Roman" panose="02020603050405020304" pitchFamily="18" charset="0"/>
              </a:rPr>
              <a:t>cả</a:t>
            </a:r>
            <a:r>
              <a:rPr lang="en-US" sz="1200" smtClean="0">
                <a:solidFill>
                  <a:srgbClr val="7030A0"/>
                </a:solidFill>
                <a:latin typeface="Times New Roman" panose="02020603050405020304" pitchFamily="18" charset="0"/>
                <a:cs typeface="Times New Roman" panose="02020603050405020304" pitchFamily="18" charset="0"/>
              </a:rPr>
              <a:t> CT mới </a:t>
            </a:r>
            <a:r>
              <a:rPr lang="en-US" sz="1200" dirty="0" err="1" smtClean="0">
                <a:solidFill>
                  <a:srgbClr val="7030A0"/>
                </a:solidFill>
                <a:latin typeface="Times New Roman" panose="02020603050405020304" pitchFamily="18" charset="0"/>
                <a:cs typeface="Times New Roman" panose="02020603050405020304" pitchFamily="18" charset="0"/>
              </a:rPr>
              <a:t>được</a:t>
            </a:r>
            <a:r>
              <a:rPr lang="en-US" sz="1200" dirty="0" smtClean="0">
                <a:solidFill>
                  <a:srgbClr val="7030A0"/>
                </a:solidFill>
                <a:latin typeface="Times New Roman" panose="02020603050405020304" pitchFamily="18" charset="0"/>
                <a:cs typeface="Times New Roman" panose="02020603050405020304" pitchFamily="18" charset="0"/>
              </a:rPr>
              <a:t> HĐND </a:t>
            </a:r>
            <a:r>
              <a:rPr lang="en-US" sz="1200" dirty="0" err="1" smtClean="0">
                <a:solidFill>
                  <a:srgbClr val="7030A0"/>
                </a:solidFill>
                <a:latin typeface="Times New Roman" panose="02020603050405020304" pitchFamily="18" charset="0"/>
                <a:cs typeface="Times New Roman" panose="02020603050405020304" pitchFamily="18" charset="0"/>
              </a:rPr>
              <a:t>thông</a:t>
            </a:r>
            <a:r>
              <a:rPr lang="en-US" sz="1200" dirty="0" smtClean="0">
                <a:solidFill>
                  <a:srgbClr val="7030A0"/>
                </a:solidFill>
                <a:latin typeface="Times New Roman" panose="02020603050405020304" pitchFamily="18" charset="0"/>
                <a:cs typeface="Times New Roman" panose="02020603050405020304" pitchFamily="18" charset="0"/>
              </a:rPr>
              <a:t> qua </a:t>
            </a:r>
            <a:r>
              <a:rPr lang="en-US" sz="1200" dirty="0" err="1" smtClean="0">
                <a:solidFill>
                  <a:srgbClr val="7030A0"/>
                </a:solidFill>
                <a:latin typeface="Times New Roman" panose="02020603050405020304" pitchFamily="18" charset="0"/>
                <a:cs typeface="Times New Roman" panose="02020603050405020304" pitchFamily="18" charset="0"/>
              </a:rPr>
              <a:t>mà</a:t>
            </a:r>
            <a:r>
              <a:rPr lang="en-US" sz="1200" dirty="0" smtClean="0">
                <a:solidFill>
                  <a:srgbClr val="7030A0"/>
                </a:solidFill>
                <a:latin typeface="Times New Roman" panose="02020603050405020304" pitchFamily="18" charset="0"/>
                <a:cs typeface="Times New Roman" panose="02020603050405020304" pitchFamily="18" charset="0"/>
              </a:rPr>
              <a:t> UBND </a:t>
            </a:r>
            <a:r>
              <a:rPr lang="en-US" sz="1200" dirty="0" err="1" smtClean="0">
                <a:solidFill>
                  <a:srgbClr val="7030A0"/>
                </a:solidFill>
                <a:latin typeface="Times New Roman" panose="02020603050405020304" pitchFamily="18" charset="0"/>
                <a:cs typeface="Times New Roman" panose="02020603050405020304" pitchFamily="18" charset="0"/>
              </a:rPr>
              <a:t>chưa</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phê</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duyệt</a:t>
            </a:r>
            <a:r>
              <a:rPr lang="en-US" sz="1200" smtClean="0">
                <a:solidFill>
                  <a:srgbClr val="7030A0"/>
                </a:solidFill>
                <a:latin typeface="Times New Roman" panose="02020603050405020304" pitchFamily="18" charset="0"/>
                <a:cs typeface="Times New Roman" panose="02020603050405020304" pitchFamily="18" charset="0"/>
              </a:rPr>
              <a:t>; </a:t>
            </a:r>
            <a:r>
              <a:rPr lang="en-US" sz="1200" smtClean="0">
                <a:solidFill>
                  <a:srgbClr val="FF5050"/>
                </a:solidFill>
                <a:latin typeface="Times New Roman" panose="02020603050405020304" pitchFamily="18" charset="0"/>
                <a:cs typeface="Times New Roman" panose="02020603050405020304" pitchFamily="18" charset="0"/>
              </a:rPr>
              <a:t>quy định mới đối với trường hợp do </a:t>
            </a:r>
            <a:r>
              <a:rPr lang="en-US" sz="1200" dirty="0" err="1" smtClean="0">
                <a:solidFill>
                  <a:srgbClr val="FF5050"/>
                </a:solidFill>
                <a:latin typeface="Times New Roman" panose="02020603050405020304" pitchFamily="18" charset="0"/>
                <a:cs typeface="Times New Roman" panose="02020603050405020304" pitchFamily="18" charset="0"/>
              </a:rPr>
              <a:t>phải</a:t>
            </a:r>
            <a:r>
              <a:rPr lang="en-US" sz="1200" dirty="0" smtClean="0">
                <a:solidFill>
                  <a:srgbClr val="FF5050"/>
                </a:solidFill>
                <a:latin typeface="Times New Roman" panose="02020603050405020304" pitchFamily="18" charset="0"/>
                <a:cs typeface="Times New Roman" panose="02020603050405020304" pitchFamily="18" charset="0"/>
              </a:rPr>
              <a:t> </a:t>
            </a:r>
            <a:r>
              <a:rPr lang="en-US" sz="1200" dirty="0" err="1" smtClean="0">
                <a:solidFill>
                  <a:srgbClr val="FF5050"/>
                </a:solidFill>
                <a:latin typeface="Times New Roman" panose="02020603050405020304" pitchFamily="18" charset="0"/>
                <a:cs typeface="Times New Roman" panose="02020603050405020304" pitchFamily="18" charset="0"/>
              </a:rPr>
              <a:t>bổ</a:t>
            </a:r>
            <a:r>
              <a:rPr lang="en-US" sz="1200" dirty="0" smtClean="0">
                <a:solidFill>
                  <a:srgbClr val="FF5050"/>
                </a:solidFill>
                <a:latin typeface="Times New Roman" panose="02020603050405020304" pitchFamily="18" charset="0"/>
                <a:cs typeface="Times New Roman" panose="02020603050405020304" pitchFamily="18" charset="0"/>
              </a:rPr>
              <a:t> sung </a:t>
            </a:r>
            <a:r>
              <a:rPr lang="en-US" sz="1200" dirty="0" err="1" smtClean="0">
                <a:solidFill>
                  <a:srgbClr val="FF5050"/>
                </a:solidFill>
                <a:latin typeface="Times New Roman" panose="02020603050405020304" pitchFamily="18" charset="0"/>
                <a:cs typeface="Times New Roman" panose="02020603050405020304" pitchFamily="18" charset="0"/>
              </a:rPr>
              <a:t>chỉ</a:t>
            </a:r>
            <a:r>
              <a:rPr lang="en-US" sz="1200" dirty="0" smtClean="0">
                <a:solidFill>
                  <a:srgbClr val="FF5050"/>
                </a:solidFill>
                <a:latin typeface="Times New Roman" panose="02020603050405020304" pitchFamily="18" charset="0"/>
                <a:cs typeface="Times New Roman" panose="02020603050405020304" pitchFamily="18" charset="0"/>
              </a:rPr>
              <a:t> </a:t>
            </a:r>
            <a:r>
              <a:rPr lang="en-US" sz="1200" dirty="0" err="1" smtClean="0">
                <a:solidFill>
                  <a:srgbClr val="FF5050"/>
                </a:solidFill>
                <a:latin typeface="Times New Roman" panose="02020603050405020304" pitchFamily="18" charset="0"/>
                <a:cs typeface="Times New Roman" panose="02020603050405020304" pitchFamily="18" charset="0"/>
              </a:rPr>
              <a:t>tiêu</a:t>
            </a:r>
            <a:r>
              <a:rPr lang="en-US" sz="1200" dirty="0" smtClean="0">
                <a:solidFill>
                  <a:srgbClr val="FF5050"/>
                </a:solidFill>
                <a:latin typeface="Times New Roman" panose="02020603050405020304" pitchFamily="18" charset="0"/>
                <a:cs typeface="Times New Roman" panose="02020603050405020304" pitchFamily="18" charset="0"/>
              </a:rPr>
              <a:t> </a:t>
            </a:r>
            <a:r>
              <a:rPr lang="en-US" sz="1200" dirty="0" err="1" smtClean="0">
                <a:solidFill>
                  <a:srgbClr val="FF5050"/>
                </a:solidFill>
                <a:latin typeface="Times New Roman" panose="02020603050405020304" pitchFamily="18" charset="0"/>
                <a:cs typeface="Times New Roman" panose="02020603050405020304" pitchFamily="18" charset="0"/>
              </a:rPr>
              <a:t>về</a:t>
            </a:r>
            <a:r>
              <a:rPr lang="en-US" sz="1200" dirty="0" smtClean="0">
                <a:solidFill>
                  <a:srgbClr val="FF5050"/>
                </a:solidFill>
                <a:latin typeface="Times New Roman" panose="02020603050405020304" pitchFamily="18" charset="0"/>
                <a:cs typeface="Times New Roman" panose="02020603050405020304" pitchFamily="18" charset="0"/>
              </a:rPr>
              <a:t> </a:t>
            </a:r>
            <a:r>
              <a:rPr lang="en-US" sz="1200" dirty="0" err="1" smtClean="0">
                <a:solidFill>
                  <a:srgbClr val="FF5050"/>
                </a:solidFill>
                <a:latin typeface="Times New Roman" panose="02020603050405020304" pitchFamily="18" charset="0"/>
                <a:cs typeface="Times New Roman" panose="02020603050405020304" pitchFamily="18" charset="0"/>
              </a:rPr>
              <a:t>nhà</a:t>
            </a:r>
            <a:r>
              <a:rPr lang="en-US" sz="1200" dirty="0" smtClean="0">
                <a:solidFill>
                  <a:srgbClr val="FF5050"/>
                </a:solidFill>
                <a:latin typeface="Times New Roman" panose="02020603050405020304" pitchFamily="18" charset="0"/>
                <a:cs typeface="Times New Roman" panose="02020603050405020304" pitchFamily="18" charset="0"/>
              </a:rPr>
              <a:t> ở </a:t>
            </a:r>
            <a:r>
              <a:rPr lang="en-US" sz="1200" err="1" smtClean="0">
                <a:solidFill>
                  <a:srgbClr val="FF5050"/>
                </a:solidFill>
                <a:latin typeface="Times New Roman" panose="02020603050405020304" pitchFamily="18" charset="0"/>
                <a:cs typeface="Times New Roman" panose="02020603050405020304" pitchFamily="18" charset="0"/>
              </a:rPr>
              <a:t>cho</a:t>
            </a:r>
            <a:r>
              <a:rPr lang="en-US" sz="1200" smtClean="0">
                <a:solidFill>
                  <a:srgbClr val="FF5050"/>
                </a:solidFill>
                <a:latin typeface="Times New Roman" panose="02020603050405020304" pitchFamily="18" charset="0"/>
                <a:cs typeface="Times New Roman" panose="02020603050405020304" pitchFamily="18" charset="0"/>
              </a:rPr>
              <a:t> LLVT nhân dân thì phải điều chỉnh CT </a:t>
            </a:r>
            <a:r>
              <a:rPr lang="en-US" sz="1200" dirty="0" smtClean="0">
                <a:solidFill>
                  <a:srgbClr val="FF5050"/>
                </a:solidFill>
                <a:latin typeface="Times New Roman" panose="02020603050405020304" pitchFamily="18" charset="0"/>
                <a:cs typeface="Times New Roman" panose="02020603050405020304" pitchFamily="18" charset="0"/>
              </a:rPr>
              <a:t>(</a:t>
            </a:r>
            <a:r>
              <a:rPr lang="en-US" sz="1200" dirty="0" err="1" smtClean="0">
                <a:solidFill>
                  <a:srgbClr val="FF5050"/>
                </a:solidFill>
                <a:latin typeface="Times New Roman" panose="02020603050405020304" pitchFamily="18" charset="0"/>
                <a:cs typeface="Times New Roman" panose="02020603050405020304" pitchFamily="18" charset="0"/>
              </a:rPr>
              <a:t>khoản</a:t>
            </a:r>
            <a:r>
              <a:rPr lang="en-US" sz="1200" dirty="0" smtClean="0">
                <a:solidFill>
                  <a:srgbClr val="FF5050"/>
                </a:solidFill>
                <a:latin typeface="Times New Roman" panose="02020603050405020304" pitchFamily="18" charset="0"/>
                <a:cs typeface="Times New Roman" panose="02020603050405020304" pitchFamily="18" charset="0"/>
              </a:rPr>
              <a:t> 1 </a:t>
            </a:r>
            <a:r>
              <a:rPr lang="en-US" sz="1200" dirty="0" err="1" smtClean="0">
                <a:solidFill>
                  <a:srgbClr val="FF5050"/>
                </a:solidFill>
                <a:latin typeface="Times New Roman" panose="02020603050405020304" pitchFamily="18" charset="0"/>
                <a:cs typeface="Times New Roman" panose="02020603050405020304" pitchFamily="18" charset="0"/>
              </a:rPr>
              <a:t>Điều</a:t>
            </a:r>
            <a:r>
              <a:rPr lang="en-US" sz="1200" dirty="0" smtClean="0">
                <a:solidFill>
                  <a:srgbClr val="FF5050"/>
                </a:solidFill>
                <a:latin typeface="Times New Roman" panose="02020603050405020304" pitchFamily="18" charset="0"/>
                <a:cs typeface="Times New Roman" panose="02020603050405020304" pitchFamily="18" charset="0"/>
              </a:rPr>
              <a:t> 198)</a:t>
            </a:r>
          </a:p>
          <a:p>
            <a:pPr algn="just">
              <a:spcBef>
                <a:spcPts val="400"/>
              </a:spcBef>
              <a:spcAft>
                <a:spcPts val="400"/>
              </a:spcAft>
            </a:pPr>
            <a:r>
              <a:rPr lang="en-US" b="1" dirty="0" smtClean="0">
                <a:solidFill>
                  <a:schemeClr val="accent6">
                    <a:lumMod val="75000"/>
                  </a:schemeClr>
                </a:solidFill>
                <a:latin typeface="Times New Roman" panose="02020603050405020304" pitchFamily="18" charset="0"/>
                <a:cs typeface="Times New Roman" panose="02020603050405020304" pitchFamily="18" charset="0"/>
              </a:rPr>
              <a:t>1.2.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Nghị</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số</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95/2024/NĐ-CP: </a:t>
            </a:r>
            <a:r>
              <a:rPr lang="en-US" sz="1200" dirty="0" err="1" smtClean="0">
                <a:solidFill>
                  <a:srgbClr val="7030A0"/>
                </a:solidFill>
                <a:latin typeface="Times New Roman" panose="02020603050405020304" pitchFamily="18" charset="0"/>
                <a:cs typeface="Times New Roman" panose="02020603050405020304" pitchFamily="18" charset="0"/>
              </a:rPr>
              <a:t>trường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hợp</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đã</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phê</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duyệt</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kinh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phí</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xây</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dựng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điều</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err="1" smtClean="0">
                <a:solidFill>
                  <a:srgbClr val="7030A0"/>
                </a:solidFill>
                <a:latin typeface="Times New Roman" panose="02020603050405020304" pitchFamily="18" charset="0"/>
                <a:cs typeface="Times New Roman" panose="02020603050405020304" pitchFamily="18" charset="0"/>
              </a:rPr>
              <a:t>chỉnh</a:t>
            </a:r>
            <a:r>
              <a:rPr lang="en-US" sz="1200" smtClean="0">
                <a:solidFill>
                  <a:srgbClr val="7030A0"/>
                </a:solidFill>
                <a:latin typeface="Times New Roman" panose="02020603050405020304" pitchFamily="18" charset="0"/>
                <a:cs typeface="Times New Roman" panose="02020603050405020304" pitchFamily="18" charset="0"/>
              </a:rPr>
              <a:t> CT, KH PTNO thì tiếp tục thực hiện; quy định xử lý đối với trường hợp chương trình không theo đúng kỳ của Chiến lược (khoản 2 Điều 95) thỉ đ/c cho phù họp.</a:t>
            </a:r>
            <a:endParaRPr lang="en-US" sz="1200" b="1" dirty="0">
              <a:solidFill>
                <a:srgbClr val="7030A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473242" y="1887640"/>
            <a:ext cx="8360365" cy="3108543"/>
          </a:xfrm>
          <a:prstGeom prst="rect">
            <a:avLst/>
          </a:prstGeom>
        </p:spPr>
        <p:txBody>
          <a:bodyPr wrap="square">
            <a:spAutoFit/>
          </a:bodyPr>
          <a:lstStyle/>
          <a:p>
            <a:pPr algn="just">
              <a:spcBef>
                <a:spcPts val="400"/>
              </a:spcBef>
              <a:spcAft>
                <a:spcPts val="400"/>
              </a:spcAft>
            </a:pPr>
            <a:r>
              <a:rPr lang="en-US" b="1" dirty="0" smtClean="0">
                <a:solidFill>
                  <a:srgbClr val="FF0000"/>
                </a:solidFill>
                <a:latin typeface="Times New Roman" panose="02020603050405020304" pitchFamily="18" charset="0"/>
                <a:cs typeface="Times New Roman" panose="02020603050405020304" pitchFamily="18" charset="0"/>
              </a:rPr>
              <a:t>2</a:t>
            </a:r>
            <a:r>
              <a:rPr lang="en-US" b="1" smtClean="0">
                <a:solidFill>
                  <a:srgbClr val="FF0000"/>
                </a:solidFill>
                <a:latin typeface="Times New Roman" panose="02020603050405020304" pitchFamily="18" charset="0"/>
                <a:cs typeface="Times New Roman" panose="02020603050405020304" pitchFamily="18" charset="0"/>
              </a:rPr>
              <a:t>. Về phát </a:t>
            </a:r>
            <a:r>
              <a:rPr lang="en-US" b="1" dirty="0" err="1" smtClean="0">
                <a:solidFill>
                  <a:srgbClr val="FF0000"/>
                </a:solidFill>
                <a:latin typeface="Times New Roman" panose="02020603050405020304" pitchFamily="18" charset="0"/>
                <a:cs typeface="Times New Roman" panose="02020603050405020304" pitchFamily="18" charset="0"/>
              </a:rPr>
              <a:t>triển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nhà</a:t>
            </a:r>
            <a:r>
              <a:rPr lang="en-US" b="1" dirty="0" smtClean="0">
                <a:solidFill>
                  <a:srgbClr val="FF0000"/>
                </a:solidFill>
                <a:latin typeface="Times New Roman" panose="02020603050405020304" pitchFamily="18" charset="0"/>
                <a:cs typeface="Times New Roman" panose="02020603050405020304" pitchFamily="18" charset="0"/>
              </a:rPr>
              <a:t> ở</a:t>
            </a:r>
          </a:p>
          <a:p>
            <a:pPr algn="just">
              <a:spcBef>
                <a:spcPts val="400"/>
              </a:spcBef>
              <a:spcAft>
                <a:spcPts val="400"/>
              </a:spcAft>
            </a:pPr>
            <a:r>
              <a:rPr lang="en-US" b="1" dirty="0" smtClean="0">
                <a:solidFill>
                  <a:schemeClr val="accent6">
                    <a:lumMod val="75000"/>
                  </a:schemeClr>
                </a:solidFill>
                <a:latin typeface="Times New Roman" panose="02020603050405020304" pitchFamily="18" charset="0"/>
                <a:cs typeface="Times New Roman" panose="02020603050405020304" pitchFamily="18" charset="0"/>
              </a:rPr>
              <a:t>2.1.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ở 2023: </a:t>
            </a:r>
            <a:r>
              <a:rPr lang="en-US" sz="1200" dirty="0" err="1">
                <a:solidFill>
                  <a:srgbClr val="7030A0"/>
                </a:solidFill>
                <a:latin typeface="Times New Roman" panose="02020603050405020304" pitchFamily="18" charset="0"/>
                <a:cs typeface="Times New Roman" panose="02020603050405020304" pitchFamily="18" charset="0"/>
              </a:rPr>
              <a:t>quy</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định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chuyển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tiếp</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đối</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với</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các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thủ</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tục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về</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lựa</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chọn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chủ</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đầu</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tư</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chủ</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trương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đầu</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tư</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quyết</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định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chủ</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đầu</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tư</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đang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được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thực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hiện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và</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xử</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lý</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đối</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với</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khu</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vực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vị</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trí</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đã</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được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phép</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phân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lô</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bán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nền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theo</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quy</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định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trước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đây</a:t>
            </a:r>
            <a:r>
              <a:rPr lang="en-US" sz="1200" dirty="0">
                <a:solidFill>
                  <a:srgbClr val="7030A0"/>
                </a:solidFill>
                <a:latin typeface="Times New Roman" panose="02020603050405020304" pitchFamily="18" charset="0"/>
                <a:cs typeface="Times New Roman" panose="02020603050405020304" pitchFamily="18" charset="0"/>
              </a:rPr>
              <a:t>,…(</a:t>
            </a:r>
            <a:r>
              <a:rPr lang="en-US" sz="1200" dirty="0" err="1">
                <a:solidFill>
                  <a:srgbClr val="7030A0"/>
                </a:solidFill>
                <a:latin typeface="Times New Roman" panose="02020603050405020304" pitchFamily="18" charset="0"/>
                <a:cs typeface="Times New Roman" panose="02020603050405020304" pitchFamily="18" charset="0"/>
              </a:rPr>
              <a:t>khoản</a:t>
            </a:r>
            <a:r>
              <a:rPr lang="en-US" sz="1200" dirty="0">
                <a:solidFill>
                  <a:srgbClr val="7030A0"/>
                </a:solidFill>
                <a:latin typeface="Times New Roman" panose="02020603050405020304" pitchFamily="18" charset="0"/>
                <a:cs typeface="Times New Roman" panose="02020603050405020304" pitchFamily="18" charset="0"/>
              </a:rPr>
              <a:t> 2 </a:t>
            </a:r>
            <a:r>
              <a:rPr lang="en-US" sz="1200" dirty="0" err="1">
                <a:solidFill>
                  <a:srgbClr val="7030A0"/>
                </a:solidFill>
                <a:latin typeface="Times New Roman" panose="02020603050405020304" pitchFamily="18" charset="0"/>
                <a:cs typeface="Times New Roman" panose="02020603050405020304" pitchFamily="18" charset="0"/>
              </a:rPr>
              <a:t>Điều</a:t>
            </a:r>
            <a:r>
              <a:rPr lang="en-US" sz="1200" dirty="0">
                <a:solidFill>
                  <a:srgbClr val="7030A0"/>
                </a:solidFill>
                <a:latin typeface="Times New Roman" panose="02020603050405020304" pitchFamily="18" charset="0"/>
                <a:cs typeface="Times New Roman" panose="02020603050405020304" pitchFamily="18" charset="0"/>
              </a:rPr>
              <a:t> 198), </a:t>
            </a:r>
            <a:r>
              <a:rPr lang="en-US" sz="1200" dirty="0" err="1">
                <a:solidFill>
                  <a:srgbClr val="7030A0"/>
                </a:solidFill>
                <a:latin typeface="Times New Roman" panose="02020603050405020304" pitchFamily="18" charset="0"/>
                <a:cs typeface="Times New Roman" panose="02020603050405020304" pitchFamily="18" charset="0"/>
              </a:rPr>
              <a:t>lựa</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chọn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chủ</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đầu</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tư</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đề</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nghị</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chấp</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thuận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chủ</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đầu</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tư</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bồi</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thường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hỗ</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trợ</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tái</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định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cư</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trong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các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dự</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án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cải</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tạo</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xây</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dựng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lại</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nhà</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chung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cư</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khoản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smtClean="0">
                <a:solidFill>
                  <a:srgbClr val="7030A0"/>
                </a:solidFill>
                <a:latin typeface="Times New Roman" panose="02020603050405020304" pitchFamily="18" charset="0"/>
                <a:cs typeface="Times New Roman" panose="02020603050405020304" pitchFamily="18" charset="0"/>
              </a:rPr>
              <a:t>3 </a:t>
            </a:r>
            <a:r>
              <a:rPr lang="en-US" sz="1200" dirty="0" err="1" smtClean="0">
                <a:solidFill>
                  <a:srgbClr val="7030A0"/>
                </a:solidFill>
                <a:latin typeface="Times New Roman" panose="02020603050405020304" pitchFamily="18" charset="0"/>
                <a:cs typeface="Times New Roman" panose="02020603050405020304" pitchFamily="18" charset="0"/>
              </a:rPr>
              <a:t>Điều</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smtClean="0">
                <a:solidFill>
                  <a:srgbClr val="7030A0"/>
                </a:solidFill>
                <a:latin typeface="Times New Roman" panose="02020603050405020304" pitchFamily="18" charset="0"/>
                <a:cs typeface="Times New Roman" panose="02020603050405020304" pitchFamily="18" charset="0"/>
              </a:rPr>
              <a:t>198).</a:t>
            </a:r>
            <a:endParaRPr lang="en-US" sz="1200" dirty="0">
              <a:solidFill>
                <a:srgbClr val="7030A0"/>
              </a:solidFill>
              <a:latin typeface="Times New Roman" panose="02020603050405020304" pitchFamily="18" charset="0"/>
              <a:cs typeface="Times New Roman" panose="02020603050405020304" pitchFamily="18" charset="0"/>
            </a:endParaRPr>
          </a:p>
          <a:p>
            <a:pPr algn="just">
              <a:spcBef>
                <a:spcPts val="400"/>
              </a:spcBef>
              <a:spcAft>
                <a:spcPts val="400"/>
              </a:spcAft>
            </a:pPr>
            <a:r>
              <a:rPr lang="en-US" b="1" dirty="0" smtClean="0">
                <a:solidFill>
                  <a:schemeClr val="accent6">
                    <a:lumMod val="75000"/>
                  </a:schemeClr>
                </a:solidFill>
                <a:latin typeface="Times New Roman" panose="02020603050405020304" pitchFamily="18" charset="0"/>
                <a:cs typeface="Times New Roman" panose="02020603050405020304" pitchFamily="18" charset="0"/>
              </a:rPr>
              <a:t>2.2.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Nghị</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số</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95/2024/NĐ-CP: </a:t>
            </a:r>
            <a:r>
              <a:rPr lang="en-US" sz="1200" dirty="0" err="1" smtClean="0">
                <a:solidFill>
                  <a:srgbClr val="7030A0"/>
                </a:solidFill>
                <a:latin typeface="Times New Roman" panose="02020603050405020304" pitchFamily="18" charset="0"/>
                <a:cs typeface="Times New Roman" panose="02020603050405020304" pitchFamily="18" charset="0"/>
              </a:rPr>
              <a:t>nhà</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a:solidFill>
                  <a:srgbClr val="7030A0"/>
                </a:solidFill>
                <a:latin typeface="Times New Roman" panose="02020603050405020304" pitchFamily="18" charset="0"/>
                <a:cs typeface="Times New Roman" panose="02020603050405020304" pitchFamily="18" charset="0"/>
              </a:rPr>
              <a:t>ở </a:t>
            </a:r>
            <a:r>
              <a:rPr lang="en-US" sz="1200" dirty="0" err="1">
                <a:solidFill>
                  <a:srgbClr val="7030A0"/>
                </a:solidFill>
                <a:latin typeface="Times New Roman" panose="02020603050405020304" pitchFamily="18" charset="0"/>
                <a:cs typeface="Times New Roman" panose="02020603050405020304" pitchFamily="18" charset="0"/>
              </a:rPr>
              <a:t>được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xây</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dựng</a:t>
            </a:r>
            <a:r>
              <a:rPr lang="en-US" sz="1200" dirty="0">
                <a:solidFill>
                  <a:srgbClr val="7030A0"/>
                </a:solidFill>
                <a:latin typeface="Times New Roman" panose="02020603050405020304" pitchFamily="18" charset="0"/>
                <a:cs typeface="Times New Roman" panose="02020603050405020304" pitchFamily="18" charset="0"/>
              </a:rPr>
              <a:t> 01 </a:t>
            </a:r>
            <a:r>
              <a:rPr lang="en-US" sz="1200" dirty="0" err="1">
                <a:solidFill>
                  <a:srgbClr val="7030A0"/>
                </a:solidFill>
                <a:latin typeface="Times New Roman" panose="02020603050405020304" pitchFamily="18" charset="0"/>
                <a:cs typeface="Times New Roman" panose="02020603050405020304" pitchFamily="18" charset="0"/>
              </a:rPr>
              <a:t>tầng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có</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nhiều</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căn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hộ</a:t>
            </a:r>
            <a:r>
              <a:rPr lang="en-US" sz="1200" dirty="0">
                <a:solidFill>
                  <a:srgbClr val="7030A0"/>
                </a:solidFill>
                <a:latin typeface="Times New Roman" panose="02020603050405020304" pitchFamily="18" charset="0"/>
                <a:cs typeface="Times New Roman" panose="02020603050405020304" pitchFamily="18" charset="0"/>
              </a:rPr>
              <a:t> </a:t>
            </a:r>
            <a:r>
              <a:rPr lang="en-US" sz="1200">
                <a:solidFill>
                  <a:srgbClr val="7030A0"/>
                </a:solidFill>
                <a:latin typeface="Times New Roman" panose="02020603050405020304" pitchFamily="18" charset="0"/>
                <a:cs typeface="Times New Roman" panose="02020603050405020304" pitchFamily="18" charset="0"/>
              </a:rPr>
              <a:t>ở </a:t>
            </a:r>
            <a:r>
              <a:rPr lang="en-US" sz="1200" smtClean="0">
                <a:solidFill>
                  <a:srgbClr val="7030A0"/>
                </a:solidFill>
                <a:latin typeface="Times New Roman" panose="02020603050405020304" pitchFamily="18" charset="0"/>
                <a:cs typeface="Times New Roman" panose="02020603050405020304" pitchFamily="18" charset="0"/>
              </a:rPr>
              <a:t>được </a:t>
            </a:r>
            <a:r>
              <a:rPr lang="en-US" sz="1200" dirty="0" err="1">
                <a:solidFill>
                  <a:srgbClr val="7030A0"/>
                </a:solidFill>
                <a:latin typeface="Times New Roman" panose="02020603050405020304" pitchFamily="18" charset="0"/>
                <a:cs typeface="Times New Roman" panose="02020603050405020304" pitchFamily="18" charset="0"/>
              </a:rPr>
              <a:t>xây</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dựng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trước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đây</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thì</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phải</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thực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hiện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các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giải</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pháp</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để</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bảo</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đảm</a:t>
            </a:r>
            <a:r>
              <a:rPr lang="en-US" sz="1200" dirty="0">
                <a:solidFill>
                  <a:srgbClr val="7030A0"/>
                </a:solidFill>
                <a:latin typeface="Times New Roman" panose="02020603050405020304" pitchFamily="18" charset="0"/>
                <a:cs typeface="Times New Roman" panose="02020603050405020304" pitchFamily="18" charset="0"/>
              </a:rPr>
              <a:t> an </a:t>
            </a:r>
            <a:r>
              <a:rPr lang="en-US" sz="1200" dirty="0" err="1">
                <a:solidFill>
                  <a:srgbClr val="7030A0"/>
                </a:solidFill>
                <a:latin typeface="Times New Roman" panose="02020603050405020304" pitchFamily="18" charset="0"/>
                <a:cs typeface="Times New Roman" panose="02020603050405020304" pitchFamily="18" charset="0"/>
              </a:rPr>
              <a:t>toàn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về</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smtClean="0">
                <a:solidFill>
                  <a:srgbClr val="7030A0"/>
                </a:solidFill>
                <a:latin typeface="Times New Roman" panose="02020603050405020304" pitchFamily="18" charset="0"/>
                <a:cs typeface="Times New Roman" panose="02020603050405020304" pitchFamily="18" charset="0"/>
              </a:rPr>
              <a:t>PCCC </a:t>
            </a:r>
            <a:r>
              <a:rPr lang="en-US" sz="1200" dirty="0" err="1" smtClean="0">
                <a:solidFill>
                  <a:srgbClr val="7030A0"/>
                </a:solidFill>
                <a:latin typeface="Times New Roman" panose="02020603050405020304" pitchFamily="18" charset="0"/>
                <a:cs typeface="Times New Roman" panose="02020603050405020304" pitchFamily="18" charset="0"/>
              </a:rPr>
              <a:t>trong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thời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err="1" smtClean="0">
                <a:solidFill>
                  <a:srgbClr val="7030A0"/>
                </a:solidFill>
                <a:latin typeface="Times New Roman" panose="02020603050405020304" pitchFamily="18" charset="0"/>
                <a:cs typeface="Times New Roman" panose="02020603050405020304" pitchFamily="18" charset="0"/>
              </a:rPr>
              <a:t>hạn</a:t>
            </a:r>
            <a:r>
              <a:rPr lang="en-US" sz="1200" smtClean="0">
                <a:solidFill>
                  <a:srgbClr val="7030A0"/>
                </a:solidFill>
                <a:latin typeface="Times New Roman" panose="02020603050405020304" pitchFamily="18" charset="0"/>
                <a:cs typeface="Times New Roman" panose="02020603050405020304" pitchFamily="18" charset="0"/>
              </a:rPr>
              <a:t> 08 </a:t>
            </a:r>
            <a:r>
              <a:rPr lang="en-US" sz="1200" dirty="0" err="1" smtClean="0">
                <a:solidFill>
                  <a:srgbClr val="7030A0"/>
                </a:solidFill>
                <a:latin typeface="Times New Roman" panose="02020603050405020304" pitchFamily="18" charset="0"/>
                <a:cs typeface="Times New Roman" panose="02020603050405020304" pitchFamily="18" charset="0"/>
              </a:rPr>
              <a:t>tháng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để</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được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cho</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thuê</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a:solidFill>
                  <a:srgbClr val="7030A0"/>
                </a:solidFill>
                <a:latin typeface="Times New Roman" panose="02020603050405020304" pitchFamily="18" charset="0"/>
                <a:cs typeface="Times New Roman" panose="02020603050405020304" pitchFamily="18" charset="0"/>
              </a:rPr>
              <a:t>(</a:t>
            </a:r>
            <a:r>
              <a:rPr lang="en-US" sz="1200" dirty="0" err="1">
                <a:solidFill>
                  <a:srgbClr val="7030A0"/>
                </a:solidFill>
                <a:latin typeface="Times New Roman" panose="02020603050405020304" pitchFamily="18" charset="0"/>
                <a:cs typeface="Times New Roman" panose="02020603050405020304" pitchFamily="18" charset="0"/>
              </a:rPr>
              <a:t>khoản</a:t>
            </a:r>
            <a:r>
              <a:rPr lang="en-US" sz="1200" dirty="0">
                <a:solidFill>
                  <a:srgbClr val="7030A0"/>
                </a:solidFill>
                <a:latin typeface="Times New Roman" panose="02020603050405020304" pitchFamily="18" charset="0"/>
                <a:cs typeface="Times New Roman" panose="02020603050405020304" pitchFamily="18" charset="0"/>
              </a:rPr>
              <a:t> 3 </a:t>
            </a:r>
            <a:r>
              <a:rPr lang="en-US" sz="1200" dirty="0" err="1">
                <a:solidFill>
                  <a:srgbClr val="7030A0"/>
                </a:solidFill>
                <a:latin typeface="Times New Roman" panose="02020603050405020304" pitchFamily="18" charset="0"/>
                <a:cs typeface="Times New Roman" panose="02020603050405020304" pitchFamily="18" charset="0"/>
              </a:rPr>
              <a:t>Điều</a:t>
            </a:r>
            <a:r>
              <a:rPr lang="en-US" sz="1200" dirty="0">
                <a:solidFill>
                  <a:srgbClr val="7030A0"/>
                </a:solidFill>
                <a:latin typeface="Times New Roman" panose="02020603050405020304" pitchFamily="18" charset="0"/>
                <a:cs typeface="Times New Roman" panose="02020603050405020304" pitchFamily="18" charset="0"/>
              </a:rPr>
              <a:t> 95</a:t>
            </a:r>
            <a:r>
              <a:rPr lang="en-US" sz="1200" dirty="0" smtClean="0">
                <a:solidFill>
                  <a:srgbClr val="7030A0"/>
                </a:solidFill>
                <a:latin typeface="Times New Roman" panose="02020603050405020304" pitchFamily="18" charset="0"/>
                <a:cs typeface="Times New Roman" panose="02020603050405020304" pitchFamily="18" charset="0"/>
              </a:rPr>
              <a:t>),</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các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khu</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vực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được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phân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lô</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bán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nền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đã</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được</a:t>
            </a:r>
            <a:r>
              <a:rPr lang="en-US" sz="1200" dirty="0" smtClean="0">
                <a:solidFill>
                  <a:srgbClr val="7030A0"/>
                </a:solidFill>
                <a:latin typeface="Times New Roman" panose="02020603050405020304" pitchFamily="18" charset="0"/>
                <a:cs typeface="Times New Roman" panose="02020603050405020304" pitchFamily="18" charset="0"/>
              </a:rPr>
              <a:t> UBND </a:t>
            </a:r>
            <a:r>
              <a:rPr lang="en-US" sz="1200" dirty="0" err="1" smtClean="0">
                <a:solidFill>
                  <a:srgbClr val="7030A0"/>
                </a:solidFill>
                <a:latin typeface="Times New Roman" panose="02020603050405020304" pitchFamily="18" charset="0"/>
                <a:cs typeface="Times New Roman" panose="02020603050405020304" pitchFamily="18" charset="0"/>
              </a:rPr>
              <a:t>tỉnh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xác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định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hoặc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có</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trong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chủ</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trương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đầu</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tư</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trước</a:t>
            </a:r>
            <a:r>
              <a:rPr lang="en-US" sz="1200" dirty="0" smtClean="0">
                <a:solidFill>
                  <a:srgbClr val="7030A0"/>
                </a:solidFill>
                <a:latin typeface="Times New Roman" panose="02020603050405020304" pitchFamily="18" charset="0"/>
                <a:cs typeface="Times New Roman" panose="02020603050405020304" pitchFamily="18" charset="0"/>
              </a:rPr>
              <a:t> 01/8/2024 </a:t>
            </a:r>
            <a:r>
              <a:rPr lang="en-US" sz="1200" dirty="0" err="1" smtClean="0">
                <a:solidFill>
                  <a:srgbClr val="7030A0"/>
                </a:solidFill>
                <a:latin typeface="Times New Roman" panose="02020603050405020304" pitchFamily="18" charset="0"/>
                <a:cs typeface="Times New Roman" panose="02020603050405020304" pitchFamily="18" charset="0"/>
              </a:rPr>
              <a:t>thì</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tiếp</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tục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err="1" smtClean="0">
                <a:solidFill>
                  <a:srgbClr val="7030A0"/>
                </a:solidFill>
                <a:latin typeface="Times New Roman" panose="02020603050405020304" pitchFamily="18" charset="0"/>
                <a:cs typeface="Times New Roman" panose="02020603050405020304" pitchFamily="18" charset="0"/>
              </a:rPr>
              <a:t>thực</a:t>
            </a:r>
            <a:r>
              <a:rPr lang="en-US" sz="1200" smtClean="0">
                <a:solidFill>
                  <a:srgbClr val="7030A0"/>
                </a:solidFill>
                <a:latin typeface="Times New Roman" panose="02020603050405020304" pitchFamily="18" charset="0"/>
                <a:cs typeface="Times New Roman" panose="02020603050405020304" pitchFamily="18" charset="0"/>
              </a:rPr>
              <a:t> hiện,; Trường hợp </a:t>
            </a:r>
            <a:r>
              <a:rPr lang="en-US" sz="1200" dirty="0" err="1" smtClean="0">
                <a:solidFill>
                  <a:srgbClr val="7030A0"/>
                </a:solidFill>
                <a:latin typeface="Times New Roman" panose="02020603050405020304" pitchFamily="18" charset="0"/>
                <a:cs typeface="Times New Roman" panose="02020603050405020304" pitchFamily="18" charset="0"/>
              </a:rPr>
              <a:t>đã</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tiếp</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nhận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hồ</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sơ</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thì</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xử</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lý</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theo</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quy</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định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mới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khoản</a:t>
            </a:r>
            <a:r>
              <a:rPr lang="en-US" sz="1200" dirty="0" smtClean="0">
                <a:solidFill>
                  <a:srgbClr val="7030A0"/>
                </a:solidFill>
                <a:latin typeface="Times New Roman" panose="02020603050405020304" pitchFamily="18" charset="0"/>
                <a:cs typeface="Times New Roman" panose="02020603050405020304" pitchFamily="18" charset="0"/>
              </a:rPr>
              <a:t> 5 </a:t>
            </a:r>
            <a:r>
              <a:rPr lang="en-US" sz="1200" dirty="0" err="1" smtClean="0">
                <a:solidFill>
                  <a:srgbClr val="7030A0"/>
                </a:solidFill>
                <a:latin typeface="Times New Roman" panose="02020603050405020304" pitchFamily="18" charset="0"/>
                <a:cs typeface="Times New Roman" panose="02020603050405020304" pitchFamily="18" charset="0"/>
              </a:rPr>
              <a:t>Điều</a:t>
            </a:r>
            <a:r>
              <a:rPr lang="en-US" sz="1200" dirty="0" smtClean="0">
                <a:solidFill>
                  <a:srgbClr val="7030A0"/>
                </a:solidFill>
                <a:latin typeface="Times New Roman" panose="02020603050405020304" pitchFamily="18" charset="0"/>
                <a:cs typeface="Times New Roman" panose="02020603050405020304" pitchFamily="18" charset="0"/>
              </a:rPr>
              <a:t> 95)</a:t>
            </a:r>
            <a:endParaRPr lang="en-US" sz="1200" dirty="0">
              <a:solidFill>
                <a:srgbClr val="7030A0"/>
              </a:solidFill>
              <a:latin typeface="Times New Roman" panose="02020603050405020304" pitchFamily="18" charset="0"/>
              <a:cs typeface="Times New Roman" panose="02020603050405020304" pitchFamily="18" charset="0"/>
            </a:endParaRPr>
          </a:p>
          <a:p>
            <a:pPr algn="just">
              <a:spcBef>
                <a:spcPts val="400"/>
              </a:spcBef>
              <a:spcAft>
                <a:spcPts val="400"/>
              </a:spcAft>
            </a:pPr>
            <a:r>
              <a:rPr lang="en-US" b="1" dirty="0" smtClean="0">
                <a:solidFill>
                  <a:schemeClr val="accent6">
                    <a:lumMod val="75000"/>
                  </a:schemeClr>
                </a:solidFill>
                <a:latin typeface="Times New Roman" panose="02020603050405020304" pitchFamily="18" charset="0"/>
                <a:cs typeface="Times New Roman" panose="02020603050405020304" pitchFamily="18" charset="0"/>
              </a:rPr>
              <a:t>2.3. </a:t>
            </a:r>
            <a:r>
              <a:rPr lang="en-US" b="1" dirty="0" err="1">
                <a:solidFill>
                  <a:schemeClr val="accent6">
                    <a:lumMod val="75000"/>
                  </a:schemeClr>
                </a:solidFill>
                <a:latin typeface="Times New Roman" panose="02020603050405020304" pitchFamily="18" charset="0"/>
                <a:cs typeface="Times New Roman" panose="02020603050405020304" pitchFamily="18" charset="0"/>
              </a:rPr>
              <a:t>Nghị</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số</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98/2024/NĐ-CP</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trường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hợp</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đã</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kiểm</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định</a:t>
            </a:r>
            <a:r>
              <a:rPr lang="en-US" sz="1200" dirty="0" smtClean="0">
                <a:solidFill>
                  <a:srgbClr val="7030A0"/>
                </a:solidFill>
                <a:latin typeface="Times New Roman" panose="02020603050405020304" pitchFamily="18" charset="0"/>
                <a:cs typeface="Times New Roman" panose="02020603050405020304" pitchFamily="18" charset="0"/>
              </a:rPr>
              <a:t> NCC, </a:t>
            </a:r>
            <a:r>
              <a:rPr lang="en-US" sz="1200" dirty="0" err="1" smtClean="0">
                <a:solidFill>
                  <a:srgbClr val="7030A0"/>
                </a:solidFill>
                <a:latin typeface="Times New Roman" panose="02020603050405020304" pitchFamily="18" charset="0"/>
                <a:cs typeface="Times New Roman" panose="02020603050405020304" pitchFamily="18" charset="0"/>
              </a:rPr>
              <a:t>lập</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kế</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hoạch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cải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tạo</a:t>
            </a:r>
            <a:r>
              <a:rPr lang="en-US" sz="1200" dirty="0" smtClean="0">
                <a:solidFill>
                  <a:srgbClr val="7030A0"/>
                </a:solidFill>
                <a:latin typeface="Times New Roman" panose="02020603050405020304" pitchFamily="18" charset="0"/>
                <a:cs typeface="Times New Roman" panose="02020603050405020304" pitchFamily="18" charset="0"/>
              </a:rPr>
              <a:t> NCC, </a:t>
            </a:r>
            <a:r>
              <a:rPr lang="en-US" sz="1200" dirty="0" err="1" smtClean="0">
                <a:solidFill>
                  <a:srgbClr val="7030A0"/>
                </a:solidFill>
                <a:latin typeface="Times New Roman" panose="02020603050405020304" pitchFamily="18" charset="0"/>
                <a:cs typeface="Times New Roman" panose="02020603050405020304" pitchFamily="18" charset="0"/>
              </a:rPr>
              <a:t>chấp</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thuận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hoặc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điều</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chỉnh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chủ</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trương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đầu</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tư</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lựa</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chọn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chủ</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đầu</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tư</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trước</a:t>
            </a:r>
            <a:r>
              <a:rPr lang="en-US" sz="1200" dirty="0" smtClean="0">
                <a:solidFill>
                  <a:srgbClr val="7030A0"/>
                </a:solidFill>
                <a:latin typeface="Times New Roman" panose="02020603050405020304" pitchFamily="18" charset="0"/>
                <a:cs typeface="Times New Roman" panose="02020603050405020304" pitchFamily="18" charset="0"/>
              </a:rPr>
              <a:t> 01/8/2024 </a:t>
            </a:r>
            <a:r>
              <a:rPr lang="en-US" sz="1200" dirty="0" err="1" smtClean="0">
                <a:solidFill>
                  <a:srgbClr val="7030A0"/>
                </a:solidFill>
                <a:latin typeface="Times New Roman" panose="02020603050405020304" pitchFamily="18" charset="0"/>
                <a:cs typeface="Times New Roman" panose="02020603050405020304" pitchFamily="18" charset="0"/>
              </a:rPr>
              <a:t>thì</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không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phải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thực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hiện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lại</a:t>
            </a:r>
            <a:r>
              <a:rPr lang="en-US" sz="1200" dirty="0" smtClean="0">
                <a:solidFill>
                  <a:srgbClr val="7030A0"/>
                </a:solidFill>
                <a:latin typeface="Times New Roman" panose="02020603050405020304" pitchFamily="18" charset="0"/>
                <a:cs typeface="Times New Roman" panose="02020603050405020304" pitchFamily="18" charset="0"/>
              </a:rPr>
              <a:t>; t/h </a:t>
            </a:r>
            <a:r>
              <a:rPr lang="en-US" sz="1200" dirty="0" err="1" smtClean="0">
                <a:solidFill>
                  <a:srgbClr val="7030A0"/>
                </a:solidFill>
                <a:latin typeface="Times New Roman" panose="02020603050405020304" pitchFamily="18" charset="0"/>
                <a:cs typeface="Times New Roman" panose="02020603050405020304" pitchFamily="18" charset="0"/>
              </a:rPr>
              <a:t>đã</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lập</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phương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án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bồi</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thường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hỗ</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trợ</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tái</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định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cư</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nhưng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có</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phần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diện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tích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đất</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chưa</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đưa</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vào</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phương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án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thì</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phải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lập</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phương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án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bồi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thường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bổ</a:t>
            </a:r>
            <a:r>
              <a:rPr lang="en-US" sz="1200" dirty="0" smtClean="0">
                <a:solidFill>
                  <a:srgbClr val="7030A0"/>
                </a:solidFill>
                <a:latin typeface="Times New Roman" panose="02020603050405020304" pitchFamily="18" charset="0"/>
                <a:cs typeface="Times New Roman" panose="02020603050405020304" pitchFamily="18" charset="0"/>
              </a:rPr>
              <a:t> sung, t/h CĐT </a:t>
            </a:r>
            <a:r>
              <a:rPr lang="en-US" sz="1200" dirty="0" err="1" smtClean="0">
                <a:solidFill>
                  <a:srgbClr val="7030A0"/>
                </a:solidFill>
                <a:latin typeface="Times New Roman" panose="02020603050405020304" pitchFamily="18" charset="0"/>
                <a:cs typeface="Times New Roman" panose="02020603050405020304" pitchFamily="18" charset="0"/>
              </a:rPr>
              <a:t>đã</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đề</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nghị</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miễn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tiền</a:t>
            </a:r>
            <a:r>
              <a:rPr lang="en-US" sz="1200" dirty="0" smtClean="0">
                <a:solidFill>
                  <a:srgbClr val="7030A0"/>
                </a:solidFill>
                <a:latin typeface="Times New Roman" panose="02020603050405020304" pitchFamily="18" charset="0"/>
                <a:cs typeface="Times New Roman" panose="02020603050405020304" pitchFamily="18" charset="0"/>
              </a:rPr>
              <a:t> SDĐ, </a:t>
            </a:r>
            <a:r>
              <a:rPr lang="en-US" sz="1200" dirty="0" err="1" smtClean="0">
                <a:solidFill>
                  <a:srgbClr val="7030A0"/>
                </a:solidFill>
                <a:latin typeface="Times New Roman" panose="02020603050405020304" pitchFamily="18" charset="0"/>
                <a:cs typeface="Times New Roman" panose="02020603050405020304" pitchFamily="18" charset="0"/>
              </a:rPr>
              <a:t>tiền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thuê</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đất</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thì</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miễn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tiền</a:t>
            </a:r>
            <a:r>
              <a:rPr lang="en-US" sz="1200" dirty="0" smtClean="0">
                <a:solidFill>
                  <a:srgbClr val="7030A0"/>
                </a:solidFill>
                <a:latin typeface="Times New Roman" panose="02020603050405020304" pitchFamily="18" charset="0"/>
                <a:cs typeface="Times New Roman" panose="02020603050405020304" pitchFamily="18" charset="0"/>
              </a:rPr>
              <a:t> SDĐ </a:t>
            </a:r>
            <a:r>
              <a:rPr lang="en-US" sz="1200" dirty="0" err="1" smtClean="0">
                <a:solidFill>
                  <a:srgbClr val="7030A0"/>
                </a:solidFill>
                <a:latin typeface="Times New Roman" panose="02020603050405020304" pitchFamily="18" charset="0"/>
                <a:cs typeface="Times New Roman" panose="02020603050405020304" pitchFamily="18" charset="0"/>
              </a:rPr>
              <a:t>đối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với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phần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diện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tích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đất</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được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giao</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trong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phạm</a:t>
            </a:r>
            <a:r>
              <a:rPr lang="en-US" sz="1200" dirty="0" smtClean="0">
                <a:solidFill>
                  <a:srgbClr val="7030A0"/>
                </a:solidFill>
                <a:latin typeface="Times New Roman" panose="02020603050405020304" pitchFamily="18" charset="0"/>
                <a:cs typeface="Times New Roman" panose="02020603050405020304" pitchFamily="18" charset="0"/>
              </a:rPr>
              <a:t> vi </a:t>
            </a:r>
            <a:r>
              <a:rPr lang="en-US" sz="1200" dirty="0" err="1" smtClean="0">
                <a:solidFill>
                  <a:srgbClr val="7030A0"/>
                </a:solidFill>
                <a:latin typeface="Times New Roman" panose="02020603050405020304" pitchFamily="18" charset="0"/>
                <a:cs typeface="Times New Roman" panose="02020603050405020304" pitchFamily="18" charset="0"/>
              </a:rPr>
              <a:t>dự</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án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không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phải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làm</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thủ</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tục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đề</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nghị</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thủ</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tục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xác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định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giá</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đất</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tính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tiền</a:t>
            </a:r>
            <a:r>
              <a:rPr lang="en-US" sz="1200" dirty="0" smtClean="0">
                <a:solidFill>
                  <a:srgbClr val="7030A0"/>
                </a:solidFill>
                <a:latin typeface="Times New Roman" panose="02020603050405020304" pitchFamily="18" charset="0"/>
                <a:cs typeface="Times New Roman" panose="02020603050405020304" pitchFamily="18" charset="0"/>
              </a:rPr>
              <a:t> SDĐ </a:t>
            </a:r>
            <a:r>
              <a:rPr lang="en-US" sz="1200" dirty="0" err="1" smtClean="0">
                <a:solidFill>
                  <a:srgbClr val="7030A0"/>
                </a:solidFill>
                <a:latin typeface="Times New Roman" panose="02020603050405020304" pitchFamily="18" charset="0"/>
                <a:cs typeface="Times New Roman" panose="02020603050405020304" pitchFamily="18" charset="0"/>
              </a:rPr>
              <a:t>được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miễn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Điều</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a:solidFill>
                  <a:srgbClr val="7030A0"/>
                </a:solidFill>
                <a:latin typeface="Times New Roman" panose="02020603050405020304" pitchFamily="18" charset="0"/>
                <a:cs typeface="Times New Roman" panose="02020603050405020304" pitchFamily="18" charset="0"/>
              </a:rPr>
              <a:t>48)</a:t>
            </a:r>
          </a:p>
        </p:txBody>
      </p:sp>
    </p:spTree>
    <p:extLst>
      <p:ext uri="{BB962C8B-B14F-4D97-AF65-F5344CB8AC3E}">
        <p14:creationId xmlns:p14="http://schemas.microsoft.com/office/powerpoint/2010/main" val="417768011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89692" y="12031"/>
            <a:ext cx="9459866"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12</a:t>
            </a:r>
            <a:r>
              <a:rPr lang="en-US" sz="1800" dirty="0" smtClean="0">
                <a:solidFill>
                  <a:srgbClr val="ED2727"/>
                </a:solidFill>
                <a:latin typeface="Times New Roman" panose="02020603050405020304" pitchFamily="18" charset="0"/>
                <a:cs typeface="Times New Roman" panose="02020603050405020304" pitchFamily="18" charset="0"/>
              </a:rPr>
              <a:t>. </a:t>
            </a:r>
            <a:r>
              <a:rPr lang="en" sz="1800" dirty="0" smtClean="0">
                <a:solidFill>
                  <a:srgbClr val="ED2727"/>
                </a:solidFill>
                <a:latin typeface="Times New Roman" panose="02020603050405020304" pitchFamily="18" charset="0"/>
                <a:cs typeface="Times New Roman" panose="02020603050405020304" pitchFamily="18" charset="0"/>
              </a:rPr>
              <a:t>QUY ĐỊNH CHUYỂN TIẾP</a:t>
            </a:r>
            <a:endParaRPr sz="1800" dirty="0">
              <a:solidFill>
                <a:srgbClr val="ED2727"/>
              </a:solidFill>
            </a:endParaRPr>
          </a:p>
        </p:txBody>
      </p:sp>
      <p:sp>
        <p:nvSpPr>
          <p:cNvPr id="15" name="Rectangle 14"/>
          <p:cNvSpPr/>
          <p:nvPr/>
        </p:nvSpPr>
        <p:spPr>
          <a:xfrm>
            <a:off x="738260" y="1612637"/>
            <a:ext cx="8076876" cy="841256"/>
          </a:xfrm>
          <a:prstGeom prst="rect">
            <a:avLst/>
          </a:prstGeom>
        </p:spPr>
        <p:txBody>
          <a:bodyPr wrap="square">
            <a:spAutoFit/>
          </a:bodyPr>
          <a:lstStyle/>
          <a:p>
            <a:pPr algn="just">
              <a:spcBef>
                <a:spcPts val="400"/>
              </a:spcBef>
              <a:spcAft>
                <a:spcPts val="400"/>
              </a:spcAft>
            </a:pPr>
            <a:r>
              <a:rPr lang="en-US" b="1" dirty="0" smtClean="0">
                <a:solidFill>
                  <a:srgbClr val="FF0000"/>
                </a:solidFill>
                <a:latin typeface="Times New Roman" panose="02020603050405020304" pitchFamily="18" charset="0"/>
                <a:cs typeface="Times New Roman" panose="02020603050405020304" pitchFamily="18" charset="0"/>
              </a:rPr>
              <a:t>4</a:t>
            </a:r>
            <a:r>
              <a:rPr lang="en-US" b="1" smtClean="0">
                <a:solidFill>
                  <a:srgbClr val="FF0000"/>
                </a:solidFill>
                <a:latin typeface="Times New Roman" panose="02020603050405020304" pitchFamily="18" charset="0"/>
                <a:cs typeface="Times New Roman" panose="02020603050405020304" pitchFamily="18" charset="0"/>
              </a:rPr>
              <a:t>. Về nhà </a:t>
            </a:r>
            <a:r>
              <a:rPr lang="en-US" b="1" dirty="0" smtClean="0">
                <a:solidFill>
                  <a:srgbClr val="FF0000"/>
                </a:solidFill>
                <a:latin typeface="Times New Roman" panose="02020603050405020304" pitchFamily="18" charset="0"/>
                <a:cs typeface="Times New Roman" panose="02020603050405020304" pitchFamily="18" charset="0"/>
              </a:rPr>
              <a:t>ở </a:t>
            </a:r>
            <a:r>
              <a:rPr lang="en-US" b="1" dirty="0" err="1" smtClean="0">
                <a:solidFill>
                  <a:srgbClr val="FF0000"/>
                </a:solidFill>
                <a:latin typeface="Times New Roman" panose="02020603050405020304" pitchFamily="18" charset="0"/>
                <a:cs typeface="Times New Roman" panose="02020603050405020304" pitchFamily="18" charset="0"/>
              </a:rPr>
              <a:t>thuộc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tài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sản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công</a:t>
            </a:r>
            <a:endParaRPr lang="en-US" b="1" dirty="0" smtClean="0">
              <a:solidFill>
                <a:srgbClr val="FF0000"/>
              </a:solidFill>
              <a:latin typeface="Times New Roman" panose="02020603050405020304" pitchFamily="18" charset="0"/>
              <a:cs typeface="Times New Roman" panose="02020603050405020304" pitchFamily="18" charset="0"/>
            </a:endParaRPr>
          </a:p>
          <a:p>
            <a:pPr algn="just">
              <a:spcBef>
                <a:spcPts val="400"/>
              </a:spcBef>
              <a:spcAft>
                <a:spcPts val="400"/>
              </a:spcAft>
            </a:pPr>
            <a:r>
              <a:rPr lang="en-US" b="1" dirty="0" err="1">
                <a:solidFill>
                  <a:schemeClr val="accent6">
                    <a:lumMod val="75000"/>
                  </a:schemeClr>
                </a:solidFill>
                <a:latin typeface="Times New Roman" panose="02020603050405020304" pitchFamily="18" charset="0"/>
                <a:cs typeface="Times New Roman" panose="02020603050405020304" pitchFamily="18" charset="0"/>
              </a:rPr>
              <a:t>Nghị</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số</a:t>
            </a:r>
            <a:r>
              <a:rPr lang="en-US" b="1" dirty="0">
                <a:solidFill>
                  <a:schemeClr val="accent6">
                    <a:lumMod val="75000"/>
                  </a:schemeClr>
                </a:solidFill>
                <a:latin typeface="Times New Roman" panose="02020603050405020304" pitchFamily="18" charset="0"/>
                <a:cs typeface="Times New Roman" panose="02020603050405020304" pitchFamily="18" charset="0"/>
              </a:rPr>
              <a:t> 95/2024/NĐ-CP</a:t>
            </a:r>
            <a:r>
              <a:rPr lang="en-US" sz="1200" b="1"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xử</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lý</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chuyển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tiếp</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đối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với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các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hợp</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đồng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mua</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bán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giá</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bán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nhà</a:t>
            </a:r>
            <a:r>
              <a:rPr lang="en-US" sz="1200" dirty="0" smtClean="0">
                <a:solidFill>
                  <a:srgbClr val="7030A0"/>
                </a:solidFill>
                <a:latin typeface="Times New Roman" panose="02020603050405020304" pitchFamily="18" charset="0"/>
                <a:cs typeface="Times New Roman" panose="02020603050405020304" pitchFamily="18" charset="0"/>
              </a:rPr>
              <a:t> ở </a:t>
            </a:r>
            <a:r>
              <a:rPr lang="en-US" sz="1200" dirty="0" err="1" smtClean="0">
                <a:solidFill>
                  <a:srgbClr val="7030A0"/>
                </a:solidFill>
                <a:latin typeface="Times New Roman" panose="02020603050405020304" pitchFamily="18" charset="0"/>
                <a:cs typeface="Times New Roman" panose="02020603050405020304" pitchFamily="18" charset="0"/>
              </a:rPr>
              <a:t>cũ</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thuộc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tài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sản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công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chuyển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đổi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công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năng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nhà</a:t>
            </a:r>
            <a:r>
              <a:rPr lang="en-US" sz="1200" dirty="0" smtClean="0">
                <a:solidFill>
                  <a:srgbClr val="7030A0"/>
                </a:solidFill>
                <a:latin typeface="Times New Roman" panose="02020603050405020304" pitchFamily="18" charset="0"/>
                <a:cs typeface="Times New Roman" panose="02020603050405020304" pitchFamily="18" charset="0"/>
              </a:rPr>
              <a:t> ở </a:t>
            </a:r>
            <a:r>
              <a:rPr lang="en-US" sz="1200" dirty="0" err="1" smtClean="0">
                <a:solidFill>
                  <a:srgbClr val="7030A0"/>
                </a:solidFill>
                <a:latin typeface="Times New Roman" panose="02020603050405020304" pitchFamily="18" charset="0"/>
                <a:cs typeface="Times New Roman" panose="02020603050405020304" pitchFamily="18" charset="0"/>
              </a:rPr>
              <a:t>thuộc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tài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sản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công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khoản</a:t>
            </a:r>
            <a:r>
              <a:rPr lang="en-US" sz="1200" dirty="0" smtClean="0">
                <a:solidFill>
                  <a:srgbClr val="7030A0"/>
                </a:solidFill>
                <a:latin typeface="Times New Roman" panose="02020603050405020304" pitchFamily="18" charset="0"/>
                <a:cs typeface="Times New Roman" panose="02020603050405020304" pitchFamily="18" charset="0"/>
              </a:rPr>
              <a:t> 6 </a:t>
            </a:r>
            <a:r>
              <a:rPr lang="en-US" sz="1200" dirty="0" err="1" smtClean="0">
                <a:solidFill>
                  <a:srgbClr val="7030A0"/>
                </a:solidFill>
                <a:latin typeface="Times New Roman" panose="02020603050405020304" pitchFamily="18" charset="0"/>
                <a:cs typeface="Times New Roman" panose="02020603050405020304" pitchFamily="18" charset="0"/>
              </a:rPr>
              <a:t>Điều</a:t>
            </a:r>
            <a:r>
              <a:rPr lang="en-US" sz="1200" dirty="0" smtClean="0">
                <a:solidFill>
                  <a:srgbClr val="7030A0"/>
                </a:solidFill>
                <a:latin typeface="Times New Roman" panose="02020603050405020304" pitchFamily="18" charset="0"/>
                <a:cs typeface="Times New Roman" panose="02020603050405020304" pitchFamily="18" charset="0"/>
              </a:rPr>
              <a:t> 95)</a:t>
            </a:r>
            <a:endParaRPr lang="en-US" sz="1200" b="1" dirty="0">
              <a:solidFill>
                <a:srgbClr val="7030A0"/>
              </a:solidFill>
              <a:latin typeface="Times New Roman" panose="02020603050405020304" pitchFamily="18" charset="0"/>
              <a:cs typeface="Times New Roman" panose="02020603050405020304" pitchFamily="18" charset="0"/>
            </a:endParaRPr>
          </a:p>
        </p:txBody>
      </p:sp>
      <p:sp>
        <p:nvSpPr>
          <p:cNvPr id="7" name="Rectangle 6"/>
          <p:cNvSpPr/>
          <p:nvPr/>
        </p:nvSpPr>
        <p:spPr>
          <a:xfrm>
            <a:off x="717528" y="2414346"/>
            <a:ext cx="8141044" cy="1682512"/>
          </a:xfrm>
          <a:prstGeom prst="rect">
            <a:avLst/>
          </a:prstGeom>
        </p:spPr>
        <p:txBody>
          <a:bodyPr wrap="square">
            <a:spAutoFit/>
          </a:bodyPr>
          <a:lstStyle/>
          <a:p>
            <a:pPr algn="just">
              <a:spcBef>
                <a:spcPts val="400"/>
              </a:spcBef>
              <a:spcAft>
                <a:spcPts val="400"/>
              </a:spcAft>
            </a:pPr>
            <a:r>
              <a:rPr lang="en-US" b="1" dirty="0" smtClean="0">
                <a:solidFill>
                  <a:srgbClr val="FF0000"/>
                </a:solidFill>
                <a:latin typeface="Times New Roman" panose="02020603050405020304" pitchFamily="18" charset="0"/>
                <a:cs typeface="Times New Roman" panose="02020603050405020304" pitchFamily="18" charset="0"/>
              </a:rPr>
              <a:t>5</a:t>
            </a:r>
            <a:r>
              <a:rPr lang="en-US" b="1" smtClean="0">
                <a:solidFill>
                  <a:srgbClr val="FF0000"/>
                </a:solidFill>
                <a:latin typeface="Times New Roman" panose="02020603050405020304" pitchFamily="18" charset="0"/>
                <a:cs typeface="Times New Roman" panose="02020603050405020304" pitchFamily="18" charset="0"/>
              </a:rPr>
              <a:t>. Về quản </a:t>
            </a:r>
            <a:r>
              <a:rPr lang="en-US" b="1" dirty="0" err="1" smtClean="0">
                <a:solidFill>
                  <a:srgbClr val="FF0000"/>
                </a:solidFill>
                <a:latin typeface="Times New Roman" panose="02020603050405020304" pitchFamily="18" charset="0"/>
                <a:cs typeface="Times New Roman" panose="02020603050405020304" pitchFamily="18" charset="0"/>
              </a:rPr>
              <a:t>lý</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sử</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dụng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nhà</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chung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cư</a:t>
            </a:r>
            <a:endParaRPr lang="en-US" b="1" dirty="0" smtClean="0">
              <a:solidFill>
                <a:srgbClr val="FF0000"/>
              </a:solidFill>
              <a:latin typeface="Times New Roman" panose="02020603050405020304" pitchFamily="18" charset="0"/>
              <a:cs typeface="Times New Roman" panose="02020603050405020304" pitchFamily="18" charset="0"/>
            </a:endParaRPr>
          </a:p>
          <a:p>
            <a:pPr algn="just">
              <a:spcBef>
                <a:spcPts val="400"/>
              </a:spcBef>
              <a:spcAft>
                <a:spcPts val="400"/>
              </a:spcAft>
            </a:pPr>
            <a:r>
              <a:rPr lang="en-US" b="1" dirty="0" smtClean="0">
                <a:solidFill>
                  <a:schemeClr val="accent6">
                    <a:lumMod val="75000"/>
                  </a:schemeClr>
                </a:solidFill>
                <a:latin typeface="Times New Roman" panose="02020603050405020304" pitchFamily="18" charset="0"/>
                <a:cs typeface="Times New Roman" panose="02020603050405020304" pitchFamily="18" charset="0"/>
              </a:rPr>
              <a:t>5.1.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ở 2023: </a:t>
            </a:r>
            <a:r>
              <a:rPr lang="en-US" sz="1200" dirty="0" err="1">
                <a:solidFill>
                  <a:srgbClr val="7030A0"/>
                </a:solidFill>
                <a:latin typeface="Times New Roman" panose="02020603050405020304" pitchFamily="18" charset="0"/>
                <a:cs typeface="Times New Roman" panose="02020603050405020304" pitchFamily="18" charset="0"/>
              </a:rPr>
              <a:t>xử</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lý</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chuyển</a:t>
            </a:r>
            <a:r>
              <a:rPr lang="en-US" sz="1200" dirty="0">
                <a:solidFill>
                  <a:srgbClr val="7030A0"/>
                </a:solidFill>
                <a:latin typeface="Times New Roman" panose="02020603050405020304" pitchFamily="18" charset="0"/>
                <a:cs typeface="Times New Roman" panose="02020603050405020304" pitchFamily="18" charset="0"/>
              </a:rPr>
              <a:t> </a:t>
            </a:r>
            <a:r>
              <a:rPr lang="en-US" sz="1200" err="1">
                <a:solidFill>
                  <a:srgbClr val="7030A0"/>
                </a:solidFill>
                <a:latin typeface="Times New Roman" panose="02020603050405020304" pitchFamily="18" charset="0"/>
                <a:cs typeface="Times New Roman" panose="02020603050405020304" pitchFamily="18" charset="0"/>
              </a:rPr>
              <a:t>tiếp</a:t>
            </a:r>
            <a:r>
              <a:rPr lang="en-US" sz="1200">
                <a:solidFill>
                  <a:srgbClr val="7030A0"/>
                </a:solidFill>
                <a:latin typeface="Times New Roman" panose="02020603050405020304" pitchFamily="18" charset="0"/>
                <a:cs typeface="Times New Roman" panose="02020603050405020304" pitchFamily="18" charset="0"/>
              </a:rPr>
              <a:t> </a:t>
            </a:r>
            <a:r>
              <a:rPr lang="en-US" sz="1200" smtClean="0">
                <a:solidFill>
                  <a:srgbClr val="7030A0"/>
                </a:solidFill>
                <a:latin typeface="Times New Roman" panose="02020603050405020304" pitchFamily="18" charset="0"/>
                <a:cs typeface="Times New Roman" panose="02020603050405020304" pitchFamily="18" charset="0"/>
              </a:rPr>
              <a:t>trường hợp bàn </a:t>
            </a:r>
            <a:r>
              <a:rPr lang="en-US" sz="1200" err="1" smtClean="0">
                <a:solidFill>
                  <a:srgbClr val="7030A0"/>
                </a:solidFill>
                <a:latin typeface="Times New Roman" panose="02020603050405020304" pitchFamily="18" charset="0"/>
                <a:cs typeface="Times New Roman" panose="02020603050405020304" pitchFamily="18" charset="0"/>
              </a:rPr>
              <a:t>giao</a:t>
            </a:r>
            <a:r>
              <a:rPr lang="en-US" sz="1200" smtClean="0">
                <a:solidFill>
                  <a:srgbClr val="7030A0"/>
                </a:solidFill>
                <a:latin typeface="Times New Roman" panose="02020603050405020304" pitchFamily="18" charset="0"/>
                <a:cs typeface="Times New Roman" panose="02020603050405020304" pitchFamily="18" charset="0"/>
              </a:rPr>
              <a:t> CT hạ </a:t>
            </a:r>
            <a:r>
              <a:rPr lang="en-US" sz="1200" dirty="0" err="1" smtClean="0">
                <a:solidFill>
                  <a:srgbClr val="7030A0"/>
                </a:solidFill>
                <a:latin typeface="Times New Roman" panose="02020603050405020304" pitchFamily="18" charset="0"/>
                <a:cs typeface="Times New Roman" panose="02020603050405020304" pitchFamily="18" charset="0"/>
              </a:rPr>
              <a:t>tầng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kỹ</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thuật</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trong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nhà</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chung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cư</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đối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với</a:t>
            </a:r>
            <a:r>
              <a:rPr lang="en-US" sz="1200" dirty="0" smtClean="0">
                <a:solidFill>
                  <a:srgbClr val="7030A0"/>
                </a:solidFill>
                <a:latin typeface="Times New Roman" panose="02020603050405020304" pitchFamily="18" charset="0"/>
                <a:cs typeface="Times New Roman" panose="02020603050405020304" pitchFamily="18" charset="0"/>
              </a:rPr>
              <a:t> t/h </a:t>
            </a:r>
            <a:r>
              <a:rPr lang="en-US" sz="1200" dirty="0" err="1" smtClean="0">
                <a:solidFill>
                  <a:srgbClr val="7030A0"/>
                </a:solidFill>
                <a:latin typeface="Times New Roman" panose="02020603050405020304" pitchFamily="18" charset="0"/>
                <a:cs typeface="Times New Roman" panose="02020603050405020304" pitchFamily="18" charset="0"/>
              </a:rPr>
              <a:t>không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có</a:t>
            </a:r>
            <a:r>
              <a:rPr lang="en-US" sz="1200" dirty="0" smtClean="0">
                <a:solidFill>
                  <a:srgbClr val="7030A0"/>
                </a:solidFill>
                <a:latin typeface="Times New Roman" panose="02020603050405020304" pitchFamily="18" charset="0"/>
                <a:cs typeface="Times New Roman" panose="02020603050405020304" pitchFamily="18" charset="0"/>
              </a:rPr>
              <a:t> y/c </a:t>
            </a:r>
            <a:r>
              <a:rPr lang="en-US" sz="1200" dirty="0" err="1" smtClean="0">
                <a:solidFill>
                  <a:srgbClr val="7030A0"/>
                </a:solidFill>
                <a:latin typeface="Times New Roman" panose="02020603050405020304" pitchFamily="18" charset="0"/>
                <a:cs typeface="Times New Roman" panose="02020603050405020304" pitchFamily="18" charset="0"/>
              </a:rPr>
              <a:t>bàn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giao</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và</a:t>
            </a:r>
            <a:r>
              <a:rPr lang="en-US" sz="1200" dirty="0" smtClean="0">
                <a:solidFill>
                  <a:srgbClr val="7030A0"/>
                </a:solidFill>
                <a:latin typeface="Times New Roman" panose="02020603050405020304" pitchFamily="18" charset="0"/>
                <a:cs typeface="Times New Roman" panose="02020603050405020304" pitchFamily="18" charset="0"/>
              </a:rPr>
              <a:t> t/h </a:t>
            </a:r>
            <a:r>
              <a:rPr lang="en-US" sz="1200" dirty="0" err="1" smtClean="0">
                <a:solidFill>
                  <a:srgbClr val="7030A0"/>
                </a:solidFill>
                <a:latin typeface="Times New Roman" panose="02020603050405020304" pitchFamily="18" charset="0"/>
                <a:cs typeface="Times New Roman" panose="02020603050405020304" pitchFamily="18" charset="0"/>
              </a:rPr>
              <a:t>có</a:t>
            </a:r>
            <a:r>
              <a:rPr lang="en-US" sz="1200" dirty="0" smtClean="0">
                <a:solidFill>
                  <a:srgbClr val="7030A0"/>
                </a:solidFill>
                <a:latin typeface="Times New Roman" panose="02020603050405020304" pitchFamily="18" charset="0"/>
                <a:cs typeface="Times New Roman" panose="02020603050405020304" pitchFamily="18" charset="0"/>
              </a:rPr>
              <a:t> y/c </a:t>
            </a:r>
            <a:r>
              <a:rPr lang="en-US" sz="1200" dirty="0" err="1" smtClean="0">
                <a:solidFill>
                  <a:srgbClr val="7030A0"/>
                </a:solidFill>
                <a:latin typeface="Times New Roman" panose="02020603050405020304" pitchFamily="18" charset="0"/>
                <a:cs typeface="Times New Roman" panose="02020603050405020304" pitchFamily="18" charset="0"/>
              </a:rPr>
              <a:t>bàn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giao</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trong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chủ</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trương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đầu</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tư</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hoặc</a:t>
            </a:r>
            <a:r>
              <a:rPr lang="en-US" sz="1200" dirty="0" smtClean="0">
                <a:solidFill>
                  <a:srgbClr val="7030A0"/>
                </a:solidFill>
                <a:latin typeface="Times New Roman" panose="02020603050405020304" pitchFamily="18" charset="0"/>
                <a:cs typeface="Times New Roman" panose="02020603050405020304" pitchFamily="18" charset="0"/>
              </a:rPr>
              <a:t> VB </a:t>
            </a:r>
            <a:r>
              <a:rPr lang="en-US" sz="1200" dirty="0" err="1" smtClean="0">
                <a:solidFill>
                  <a:srgbClr val="7030A0"/>
                </a:solidFill>
                <a:latin typeface="Times New Roman" panose="02020603050405020304" pitchFamily="18" charset="0"/>
                <a:cs typeface="Times New Roman" panose="02020603050405020304" pitchFamily="18" charset="0"/>
              </a:rPr>
              <a:t>có</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giá</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trị</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pháp</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lý</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tương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đương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khoản</a:t>
            </a:r>
            <a:r>
              <a:rPr lang="en-US" sz="1200" dirty="0" smtClean="0">
                <a:solidFill>
                  <a:srgbClr val="7030A0"/>
                </a:solidFill>
                <a:latin typeface="Times New Roman" panose="02020603050405020304" pitchFamily="18" charset="0"/>
                <a:cs typeface="Times New Roman" panose="02020603050405020304" pitchFamily="18" charset="0"/>
              </a:rPr>
              <a:t> 4 </a:t>
            </a:r>
            <a:r>
              <a:rPr lang="en-US" sz="1200" dirty="0" err="1" smtClean="0">
                <a:solidFill>
                  <a:srgbClr val="7030A0"/>
                </a:solidFill>
                <a:latin typeface="Times New Roman" panose="02020603050405020304" pitchFamily="18" charset="0"/>
                <a:cs typeface="Times New Roman" panose="02020603050405020304" pitchFamily="18" charset="0"/>
              </a:rPr>
              <a:t>Điều</a:t>
            </a:r>
            <a:r>
              <a:rPr lang="en-US" sz="1200" dirty="0" smtClean="0">
                <a:solidFill>
                  <a:srgbClr val="7030A0"/>
                </a:solidFill>
                <a:latin typeface="Times New Roman" panose="02020603050405020304" pitchFamily="18" charset="0"/>
                <a:cs typeface="Times New Roman" panose="02020603050405020304" pitchFamily="18" charset="0"/>
              </a:rPr>
              <a:t> 198)</a:t>
            </a:r>
            <a:endParaRPr lang="en-US" sz="1200" dirty="0">
              <a:solidFill>
                <a:srgbClr val="7030A0"/>
              </a:solidFill>
              <a:latin typeface="Times New Roman" panose="02020603050405020304" pitchFamily="18" charset="0"/>
              <a:cs typeface="Times New Roman" panose="02020603050405020304" pitchFamily="18" charset="0"/>
            </a:endParaRPr>
          </a:p>
          <a:p>
            <a:pPr algn="just">
              <a:spcBef>
                <a:spcPts val="400"/>
              </a:spcBef>
              <a:spcAft>
                <a:spcPts val="400"/>
              </a:spcAft>
            </a:pPr>
            <a:r>
              <a:rPr lang="en-US" b="1" dirty="0" smtClean="0">
                <a:solidFill>
                  <a:schemeClr val="accent6">
                    <a:lumMod val="75000"/>
                  </a:schemeClr>
                </a:solidFill>
                <a:latin typeface="Times New Roman" panose="02020603050405020304" pitchFamily="18" charset="0"/>
                <a:cs typeface="Times New Roman" panose="02020603050405020304" pitchFamily="18" charset="0"/>
              </a:rPr>
              <a:t>5.2.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Nghị</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số</a:t>
            </a:r>
            <a:r>
              <a:rPr lang="en-US" b="1" dirty="0">
                <a:solidFill>
                  <a:schemeClr val="accent6">
                    <a:lumMod val="75000"/>
                  </a:schemeClr>
                </a:solidFill>
                <a:latin typeface="Times New Roman" panose="02020603050405020304" pitchFamily="18" charset="0"/>
                <a:cs typeface="Times New Roman" panose="02020603050405020304" pitchFamily="18" charset="0"/>
              </a:rPr>
              <a:t> 95/2024/NĐ-CP: </a:t>
            </a:r>
            <a:r>
              <a:rPr lang="en-US" sz="1200" dirty="0" err="1" smtClean="0">
                <a:solidFill>
                  <a:srgbClr val="7030A0"/>
                </a:solidFill>
                <a:latin typeface="Times New Roman" panose="02020603050405020304" pitchFamily="18" charset="0"/>
                <a:cs typeface="Times New Roman" panose="02020603050405020304" pitchFamily="18" charset="0"/>
              </a:rPr>
              <a:t>đối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với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các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nhà</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chung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cư</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đã</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được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phân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err="1" smtClean="0">
                <a:solidFill>
                  <a:srgbClr val="7030A0"/>
                </a:solidFill>
                <a:latin typeface="Times New Roman" panose="02020603050405020304" pitchFamily="18" charset="0"/>
                <a:cs typeface="Times New Roman" panose="02020603050405020304" pitchFamily="18" charset="0"/>
              </a:rPr>
              <a:t>hạng</a:t>
            </a:r>
            <a:r>
              <a:rPr lang="en-US" sz="1200" smtClean="0">
                <a:solidFill>
                  <a:srgbClr val="7030A0"/>
                </a:solidFill>
                <a:latin typeface="Times New Roman" panose="02020603050405020304" pitchFamily="18" charset="0"/>
                <a:cs typeface="Times New Roman" panose="02020603050405020304" pitchFamily="18" charset="0"/>
              </a:rPr>
              <a:t> trước đâ, sau khi </a:t>
            </a:r>
            <a:r>
              <a:rPr lang="en-US" sz="1200" dirty="0" err="1" smtClean="0">
                <a:solidFill>
                  <a:srgbClr val="7030A0"/>
                </a:solidFill>
                <a:latin typeface="Times New Roman" panose="02020603050405020304" pitchFamily="18" charset="0"/>
                <a:cs typeface="Times New Roman" panose="02020603050405020304" pitchFamily="18" charset="0"/>
              </a:rPr>
              <a:t>hết</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hạn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thì</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thực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hiện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theo</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quy</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định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của</a:t>
            </a:r>
            <a:r>
              <a:rPr lang="en-US" sz="1200" dirty="0" smtClean="0">
                <a:solidFill>
                  <a:srgbClr val="7030A0"/>
                </a:solidFill>
                <a:latin typeface="Times New Roman" panose="02020603050405020304" pitchFamily="18" charset="0"/>
                <a:cs typeface="Times New Roman" panose="02020603050405020304" pitchFamily="18" charset="0"/>
              </a:rPr>
              <a:t> NĐ 98 </a:t>
            </a:r>
            <a:r>
              <a:rPr lang="en-US" sz="1200" dirty="0">
                <a:solidFill>
                  <a:srgbClr val="7030A0"/>
                </a:solidFill>
                <a:latin typeface="Times New Roman" panose="02020603050405020304" pitchFamily="18" charset="0"/>
                <a:cs typeface="Times New Roman" panose="02020603050405020304" pitchFamily="18" charset="0"/>
              </a:rPr>
              <a:t>(</a:t>
            </a:r>
            <a:r>
              <a:rPr lang="en-US" sz="1200" dirty="0" err="1">
                <a:solidFill>
                  <a:srgbClr val="7030A0"/>
                </a:solidFill>
                <a:latin typeface="Times New Roman" panose="02020603050405020304" pitchFamily="18" charset="0"/>
                <a:cs typeface="Times New Roman" panose="02020603050405020304" pitchFamily="18" charset="0"/>
              </a:rPr>
              <a:t>khoản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smtClean="0">
                <a:solidFill>
                  <a:srgbClr val="7030A0"/>
                </a:solidFill>
                <a:latin typeface="Times New Roman" panose="02020603050405020304" pitchFamily="18" charset="0"/>
                <a:cs typeface="Times New Roman" panose="02020603050405020304" pitchFamily="18" charset="0"/>
              </a:rPr>
              <a:t>7 </a:t>
            </a:r>
            <a:r>
              <a:rPr lang="en-US" sz="1200" dirty="0" err="1">
                <a:solidFill>
                  <a:srgbClr val="7030A0"/>
                </a:solidFill>
                <a:latin typeface="Times New Roman" panose="02020603050405020304" pitchFamily="18" charset="0"/>
                <a:cs typeface="Times New Roman" panose="02020603050405020304" pitchFamily="18" charset="0"/>
              </a:rPr>
              <a:t>Điều</a:t>
            </a:r>
            <a:r>
              <a:rPr lang="en-US" sz="1200" dirty="0">
                <a:solidFill>
                  <a:srgbClr val="7030A0"/>
                </a:solidFill>
                <a:latin typeface="Times New Roman" panose="02020603050405020304" pitchFamily="18" charset="0"/>
                <a:cs typeface="Times New Roman" panose="02020603050405020304" pitchFamily="18" charset="0"/>
              </a:rPr>
              <a:t> 95</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đơn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vị</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đủ</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điều</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kiện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quản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lý</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vận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hành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nhà</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chung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cư</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phải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gửi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hồ</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sơ</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để</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đăng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tải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trong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thời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hạn</a:t>
            </a:r>
            <a:r>
              <a:rPr lang="en-US" sz="1200" dirty="0" smtClean="0">
                <a:solidFill>
                  <a:srgbClr val="7030A0"/>
                </a:solidFill>
                <a:latin typeface="Times New Roman" panose="02020603050405020304" pitchFamily="18" charset="0"/>
                <a:cs typeface="Times New Roman" panose="02020603050405020304" pitchFamily="18" charset="0"/>
              </a:rPr>
              <a:t> 12 </a:t>
            </a:r>
            <a:r>
              <a:rPr lang="en-US" sz="1200" dirty="0" err="1" smtClean="0">
                <a:solidFill>
                  <a:srgbClr val="7030A0"/>
                </a:solidFill>
                <a:latin typeface="Times New Roman" panose="02020603050405020304" pitchFamily="18" charset="0"/>
                <a:cs typeface="Times New Roman" panose="02020603050405020304" pitchFamily="18" charset="0"/>
              </a:rPr>
              <a:t>tháng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khoản</a:t>
            </a:r>
            <a:r>
              <a:rPr lang="en-US" sz="1200" dirty="0" smtClean="0">
                <a:solidFill>
                  <a:srgbClr val="7030A0"/>
                </a:solidFill>
                <a:latin typeface="Times New Roman" panose="02020603050405020304" pitchFamily="18" charset="0"/>
                <a:cs typeface="Times New Roman" panose="02020603050405020304" pitchFamily="18" charset="0"/>
              </a:rPr>
              <a:t> 8 </a:t>
            </a:r>
            <a:r>
              <a:rPr lang="en-US" sz="1200" dirty="0" err="1" smtClean="0">
                <a:solidFill>
                  <a:srgbClr val="7030A0"/>
                </a:solidFill>
                <a:latin typeface="Times New Roman" panose="02020603050405020304" pitchFamily="18" charset="0"/>
                <a:cs typeface="Times New Roman" panose="02020603050405020304" pitchFamily="18" charset="0"/>
              </a:rPr>
              <a:t>Điều</a:t>
            </a:r>
            <a:r>
              <a:rPr lang="en-US" sz="1200" dirty="0" smtClean="0">
                <a:solidFill>
                  <a:srgbClr val="7030A0"/>
                </a:solidFill>
                <a:latin typeface="Times New Roman" panose="02020603050405020304" pitchFamily="18" charset="0"/>
                <a:cs typeface="Times New Roman" panose="02020603050405020304" pitchFamily="18" charset="0"/>
              </a:rPr>
              <a:t> 95); t/h </a:t>
            </a:r>
            <a:r>
              <a:rPr lang="en-US" sz="1200" dirty="0" err="1" smtClean="0">
                <a:solidFill>
                  <a:srgbClr val="7030A0"/>
                </a:solidFill>
                <a:latin typeface="Times New Roman" panose="02020603050405020304" pitchFamily="18" charset="0"/>
                <a:cs typeface="Times New Roman" panose="02020603050405020304" pitchFamily="18" charset="0"/>
              </a:rPr>
              <a:t>cưỡng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chế</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thu</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hồi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kinh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phí</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bảo</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trì</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nhưng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chưa</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thực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hiện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thì</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tiếp</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tục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thực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hiện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theo</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nội</a:t>
            </a:r>
            <a:r>
              <a:rPr lang="en-US" sz="1200" dirty="0" smtClean="0">
                <a:solidFill>
                  <a:srgbClr val="7030A0"/>
                </a:solidFill>
                <a:latin typeface="Times New Roman" panose="02020603050405020304" pitchFamily="18" charset="0"/>
                <a:cs typeface="Times New Roman" panose="02020603050405020304" pitchFamily="18" charset="0"/>
              </a:rPr>
              <a:t> dung </a:t>
            </a:r>
            <a:r>
              <a:rPr lang="en-US" sz="1200" dirty="0" err="1" smtClean="0">
                <a:solidFill>
                  <a:srgbClr val="7030A0"/>
                </a:solidFill>
                <a:latin typeface="Times New Roman" panose="02020603050405020304" pitchFamily="18" charset="0"/>
                <a:cs typeface="Times New Roman" panose="02020603050405020304" pitchFamily="18" charset="0"/>
              </a:rPr>
              <a:t>quyết</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định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cưỡng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chế</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đã</a:t>
            </a:r>
            <a:r>
              <a:rPr lang="en-US" sz="1200" dirty="0" smtClean="0">
                <a:solidFill>
                  <a:srgbClr val="7030A0"/>
                </a:solidFill>
                <a:latin typeface="Times New Roman" panose="02020603050405020304" pitchFamily="18" charset="0"/>
                <a:cs typeface="Times New Roman" panose="02020603050405020304" pitchFamily="18" charset="0"/>
              </a:rPr>
              <a:t> ban </a:t>
            </a:r>
            <a:r>
              <a:rPr lang="en-US" sz="1200" dirty="0" err="1" smtClean="0">
                <a:solidFill>
                  <a:srgbClr val="7030A0"/>
                </a:solidFill>
                <a:latin typeface="Times New Roman" panose="02020603050405020304" pitchFamily="18" charset="0"/>
                <a:cs typeface="Times New Roman" panose="02020603050405020304" pitchFamily="18" charset="0"/>
              </a:rPr>
              <a:t>hành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khoản</a:t>
            </a:r>
            <a:r>
              <a:rPr lang="en-US" sz="1200" dirty="0" smtClean="0">
                <a:solidFill>
                  <a:srgbClr val="7030A0"/>
                </a:solidFill>
                <a:latin typeface="Times New Roman" panose="02020603050405020304" pitchFamily="18" charset="0"/>
                <a:cs typeface="Times New Roman" panose="02020603050405020304" pitchFamily="18" charset="0"/>
              </a:rPr>
              <a:t> 9 </a:t>
            </a:r>
            <a:r>
              <a:rPr lang="en-US" sz="1200" dirty="0" err="1" smtClean="0">
                <a:solidFill>
                  <a:srgbClr val="7030A0"/>
                </a:solidFill>
                <a:latin typeface="Times New Roman" panose="02020603050405020304" pitchFamily="18" charset="0"/>
                <a:cs typeface="Times New Roman" panose="02020603050405020304" pitchFamily="18" charset="0"/>
              </a:rPr>
              <a:t>Điều</a:t>
            </a:r>
            <a:r>
              <a:rPr lang="en-US" sz="1200" dirty="0" smtClean="0">
                <a:solidFill>
                  <a:srgbClr val="7030A0"/>
                </a:solidFill>
                <a:latin typeface="Times New Roman" panose="02020603050405020304" pitchFamily="18" charset="0"/>
                <a:cs typeface="Times New Roman" panose="02020603050405020304" pitchFamily="18" charset="0"/>
              </a:rPr>
              <a:t> 95)</a:t>
            </a:r>
            <a:endParaRPr lang="en-US" sz="1200" b="1" dirty="0">
              <a:solidFill>
                <a:srgbClr val="7030A0"/>
              </a:solidFill>
              <a:latin typeface="Times New Roman" panose="02020603050405020304" pitchFamily="18" charset="0"/>
              <a:cs typeface="Times New Roman" panose="02020603050405020304" pitchFamily="18" charset="0"/>
            </a:endParaRPr>
          </a:p>
        </p:txBody>
      </p:sp>
      <p:sp>
        <p:nvSpPr>
          <p:cNvPr id="8" name="Rectangle 7"/>
          <p:cNvSpPr/>
          <p:nvPr/>
        </p:nvSpPr>
        <p:spPr>
          <a:xfrm>
            <a:off x="738260" y="4091499"/>
            <a:ext cx="8141045" cy="841256"/>
          </a:xfrm>
          <a:prstGeom prst="rect">
            <a:avLst/>
          </a:prstGeom>
        </p:spPr>
        <p:txBody>
          <a:bodyPr wrap="square">
            <a:spAutoFit/>
          </a:bodyPr>
          <a:lstStyle/>
          <a:p>
            <a:pPr algn="just">
              <a:spcBef>
                <a:spcPts val="400"/>
              </a:spcBef>
              <a:spcAft>
                <a:spcPts val="400"/>
              </a:spcAft>
            </a:pPr>
            <a:r>
              <a:rPr lang="en-US" b="1" dirty="0" smtClean="0">
                <a:solidFill>
                  <a:srgbClr val="FF0000"/>
                </a:solidFill>
                <a:latin typeface="Times New Roman" panose="02020603050405020304" pitchFamily="18" charset="0"/>
                <a:cs typeface="Times New Roman" panose="02020603050405020304" pitchFamily="18" charset="0"/>
              </a:rPr>
              <a:t>6</a:t>
            </a:r>
            <a:r>
              <a:rPr lang="en-US" b="1" smtClean="0">
                <a:solidFill>
                  <a:srgbClr val="FF0000"/>
                </a:solidFill>
                <a:latin typeface="Times New Roman" panose="02020603050405020304" pitchFamily="18" charset="0"/>
                <a:cs typeface="Times New Roman" panose="02020603050405020304" pitchFamily="18" charset="0"/>
              </a:rPr>
              <a:t>. Về hộ </a:t>
            </a:r>
            <a:r>
              <a:rPr lang="en-US" b="1" dirty="0" err="1" smtClean="0">
                <a:solidFill>
                  <a:srgbClr val="FF0000"/>
                </a:solidFill>
                <a:latin typeface="Times New Roman" panose="02020603050405020304" pitchFamily="18" charset="0"/>
                <a:cs typeface="Times New Roman" panose="02020603050405020304" pitchFamily="18" charset="0"/>
              </a:rPr>
              <a:t>gia</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đình</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trong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quan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hệ</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pháp</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luật</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về</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nhà</a:t>
            </a:r>
            <a:r>
              <a:rPr lang="en-US" b="1" dirty="0" smtClean="0">
                <a:solidFill>
                  <a:srgbClr val="FF0000"/>
                </a:solidFill>
                <a:latin typeface="Times New Roman" panose="02020603050405020304" pitchFamily="18" charset="0"/>
                <a:cs typeface="Times New Roman" panose="02020603050405020304" pitchFamily="18" charset="0"/>
              </a:rPr>
              <a:t> ở</a:t>
            </a:r>
          </a:p>
          <a:p>
            <a:pPr algn="just">
              <a:spcBef>
                <a:spcPts val="400"/>
              </a:spcBef>
              <a:spcAft>
                <a:spcPts val="400"/>
              </a:spcAft>
            </a:pP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ở 2023: </a:t>
            </a:r>
            <a:r>
              <a:rPr lang="en-US" sz="1200" dirty="0" err="1">
                <a:solidFill>
                  <a:srgbClr val="7030A0"/>
                </a:solidFill>
                <a:latin typeface="Times New Roman" panose="02020603050405020304" pitchFamily="18" charset="0"/>
                <a:cs typeface="Times New Roman" panose="02020603050405020304" pitchFamily="18" charset="0"/>
              </a:rPr>
              <a:t>xử</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lý</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chuyển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tiếp</a:t>
            </a:r>
            <a:r>
              <a:rPr lang="en-US" sz="1200" dirty="0">
                <a:solidFill>
                  <a:srgbClr val="7030A0"/>
                </a:solidFill>
                <a:latin typeface="Times New Roman" panose="02020603050405020304" pitchFamily="18" charset="0"/>
                <a:cs typeface="Times New Roman" panose="02020603050405020304" pitchFamily="18" charset="0"/>
              </a:rPr>
              <a:t> do </a:t>
            </a:r>
            <a:r>
              <a:rPr lang="en-US" sz="1200" dirty="0" err="1">
                <a:solidFill>
                  <a:srgbClr val="7030A0"/>
                </a:solidFill>
                <a:latin typeface="Times New Roman" panose="02020603050405020304" pitchFamily="18" charset="0"/>
                <a:cs typeface="Times New Roman" panose="02020603050405020304" pitchFamily="18" charset="0"/>
              </a:rPr>
              <a:t>điều</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chỉnh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hộ</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gia</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đình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trong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Luật</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Nhà</a:t>
            </a:r>
            <a:r>
              <a:rPr lang="en-US" sz="1200" dirty="0">
                <a:solidFill>
                  <a:srgbClr val="7030A0"/>
                </a:solidFill>
                <a:latin typeface="Times New Roman" panose="02020603050405020304" pitchFamily="18" charset="0"/>
                <a:cs typeface="Times New Roman" panose="02020603050405020304" pitchFamily="18" charset="0"/>
              </a:rPr>
              <a:t> ở 2014, </a:t>
            </a:r>
            <a:r>
              <a:rPr lang="en-US" sz="1200" dirty="0" err="1">
                <a:solidFill>
                  <a:srgbClr val="7030A0"/>
                </a:solidFill>
                <a:latin typeface="Times New Roman" panose="02020603050405020304" pitchFamily="18" charset="0"/>
                <a:cs typeface="Times New Roman" panose="02020603050405020304" pitchFamily="18" charset="0"/>
              </a:rPr>
              <a:t>thay</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thế</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bằng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các</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thành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viên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hộ</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gia</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đình</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và</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có</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nghĩa</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cụ</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của</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cá</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nhân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là</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chủ</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sở</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hữu</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nhà</a:t>
            </a:r>
            <a:r>
              <a:rPr lang="en-US" sz="1200" dirty="0">
                <a:solidFill>
                  <a:srgbClr val="7030A0"/>
                </a:solidFill>
                <a:latin typeface="Times New Roman" panose="02020603050405020304" pitchFamily="18" charset="0"/>
                <a:cs typeface="Times New Roman" panose="02020603050405020304" pitchFamily="18" charset="0"/>
              </a:rPr>
              <a:t> ở </a:t>
            </a:r>
            <a:r>
              <a:rPr lang="en-US" sz="1200" dirty="0" smtClean="0">
                <a:solidFill>
                  <a:srgbClr val="7030A0"/>
                </a:solidFill>
                <a:latin typeface="Times New Roman" panose="02020603050405020304" pitchFamily="18" charset="0"/>
                <a:cs typeface="Times New Roman" panose="02020603050405020304" pitchFamily="18" charset="0"/>
              </a:rPr>
              <a:t>(</a:t>
            </a:r>
            <a:r>
              <a:rPr lang="en-US" sz="1200" dirty="0" err="1">
                <a:solidFill>
                  <a:srgbClr val="7030A0"/>
                </a:solidFill>
                <a:latin typeface="Times New Roman" panose="02020603050405020304" pitchFamily="18" charset="0"/>
                <a:cs typeface="Times New Roman" panose="02020603050405020304" pitchFamily="18" charset="0"/>
              </a:rPr>
              <a:t>khoản</a:t>
            </a:r>
            <a:r>
              <a:rPr lang="en-US" sz="1200" dirty="0">
                <a:solidFill>
                  <a:srgbClr val="7030A0"/>
                </a:solidFill>
                <a:latin typeface="Times New Roman" panose="02020603050405020304" pitchFamily="18" charset="0"/>
                <a:cs typeface="Times New Roman" panose="02020603050405020304" pitchFamily="18" charset="0"/>
              </a:rPr>
              <a:t> 7 </a:t>
            </a:r>
            <a:r>
              <a:rPr lang="en-US" sz="1200" dirty="0" err="1">
                <a:solidFill>
                  <a:srgbClr val="7030A0"/>
                </a:solidFill>
                <a:latin typeface="Times New Roman" panose="02020603050405020304" pitchFamily="18" charset="0"/>
                <a:cs typeface="Times New Roman" panose="02020603050405020304" pitchFamily="18" charset="0"/>
              </a:rPr>
              <a:t>Điều</a:t>
            </a:r>
            <a:r>
              <a:rPr lang="en-US" sz="1200" dirty="0">
                <a:solidFill>
                  <a:srgbClr val="7030A0"/>
                </a:solidFill>
                <a:latin typeface="Times New Roman" panose="02020603050405020304" pitchFamily="18" charset="0"/>
                <a:cs typeface="Times New Roman" panose="02020603050405020304" pitchFamily="18" charset="0"/>
              </a:rPr>
              <a:t> 198)</a:t>
            </a:r>
          </a:p>
        </p:txBody>
      </p:sp>
      <p:sp>
        <p:nvSpPr>
          <p:cNvPr id="9" name="Rectangle 8"/>
          <p:cNvSpPr/>
          <p:nvPr/>
        </p:nvSpPr>
        <p:spPr>
          <a:xfrm>
            <a:off x="738260" y="432827"/>
            <a:ext cx="8141044" cy="1179810"/>
          </a:xfrm>
          <a:prstGeom prst="rect">
            <a:avLst/>
          </a:prstGeom>
        </p:spPr>
        <p:txBody>
          <a:bodyPr wrap="square">
            <a:spAutoFit/>
          </a:bodyPr>
          <a:lstStyle/>
          <a:p>
            <a:pPr algn="just">
              <a:spcBef>
                <a:spcPts val="400"/>
              </a:spcBef>
              <a:spcAft>
                <a:spcPts val="400"/>
              </a:spcAft>
            </a:pPr>
            <a:r>
              <a:rPr lang="en-US" b="1" dirty="0" smtClean="0">
                <a:solidFill>
                  <a:srgbClr val="FF0000"/>
                </a:solidFill>
                <a:latin typeface="Times New Roman" panose="02020603050405020304" pitchFamily="18" charset="0"/>
                <a:cs typeface="Times New Roman" panose="02020603050405020304" pitchFamily="18" charset="0"/>
              </a:rPr>
              <a:t>3</a:t>
            </a:r>
            <a:r>
              <a:rPr lang="en-US" b="1" smtClean="0">
                <a:solidFill>
                  <a:srgbClr val="FF0000"/>
                </a:solidFill>
                <a:latin typeface="Times New Roman" panose="02020603050405020304" pitchFamily="18" charset="0"/>
                <a:cs typeface="Times New Roman" panose="02020603050405020304" pitchFamily="18" charset="0"/>
              </a:rPr>
              <a:t>. Về huy </a:t>
            </a:r>
            <a:r>
              <a:rPr lang="en-US" b="1" err="1" smtClean="0">
                <a:solidFill>
                  <a:srgbClr val="FF0000"/>
                </a:solidFill>
                <a:latin typeface="Times New Roman" panose="02020603050405020304" pitchFamily="18" charset="0"/>
                <a:cs typeface="Times New Roman" panose="02020603050405020304" pitchFamily="18" charset="0"/>
              </a:rPr>
              <a:t>động</a:t>
            </a:r>
            <a:r>
              <a:rPr lang="en-US" b="1" smtClean="0">
                <a:solidFill>
                  <a:srgbClr val="FF0000"/>
                </a:solidFill>
                <a:latin typeface="Times New Roman" panose="02020603050405020304" pitchFamily="18" charset="0"/>
                <a:cs typeface="Times New Roman" panose="02020603050405020304" pitchFamily="18" charset="0"/>
              </a:rPr>
              <a:t> vốn cho phát triển nhà ở</a:t>
            </a:r>
            <a:endParaRPr lang="en-US" b="1" dirty="0" smtClean="0">
              <a:solidFill>
                <a:srgbClr val="FF0000"/>
              </a:solidFill>
              <a:latin typeface="Times New Roman" panose="02020603050405020304" pitchFamily="18" charset="0"/>
              <a:cs typeface="Times New Roman" panose="02020603050405020304" pitchFamily="18" charset="0"/>
            </a:endParaRPr>
          </a:p>
          <a:p>
            <a:pPr algn="just">
              <a:spcBef>
                <a:spcPts val="400"/>
              </a:spcBef>
              <a:spcAft>
                <a:spcPts val="400"/>
              </a:spcAft>
            </a:pPr>
            <a:r>
              <a:rPr lang="en-US" b="1" dirty="0" err="1">
                <a:solidFill>
                  <a:schemeClr val="accent6">
                    <a:lumMod val="75000"/>
                  </a:schemeClr>
                </a:solidFill>
                <a:latin typeface="Times New Roman" panose="02020603050405020304" pitchFamily="18" charset="0"/>
                <a:cs typeface="Times New Roman" panose="02020603050405020304" pitchFamily="18" charset="0"/>
              </a:rPr>
              <a:t>Nghị</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số</a:t>
            </a:r>
            <a:r>
              <a:rPr lang="en-US" b="1" dirty="0">
                <a:solidFill>
                  <a:schemeClr val="accent6">
                    <a:lumMod val="75000"/>
                  </a:schemeClr>
                </a:solidFill>
                <a:latin typeface="Times New Roman" panose="02020603050405020304" pitchFamily="18" charset="0"/>
                <a:cs typeface="Times New Roman" panose="02020603050405020304" pitchFamily="18" charset="0"/>
              </a:rPr>
              <a:t> 95/2024/NĐ-CP: </a:t>
            </a:r>
            <a:r>
              <a:rPr lang="en-US" sz="1200" dirty="0" err="1" smtClean="0">
                <a:solidFill>
                  <a:srgbClr val="7030A0"/>
                </a:solidFill>
                <a:latin typeface="Times New Roman" panose="02020603050405020304" pitchFamily="18" charset="0"/>
                <a:cs typeface="Times New Roman" panose="02020603050405020304" pitchFamily="18" charset="0"/>
              </a:rPr>
              <a:t>trường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hợp</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đã</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có</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văn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bản</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thông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báo</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đủ</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a:solidFill>
                  <a:srgbClr val="7030A0"/>
                </a:solidFill>
                <a:latin typeface="Times New Roman" panose="02020603050405020304" pitchFamily="18" charset="0"/>
                <a:cs typeface="Times New Roman" panose="02020603050405020304" pitchFamily="18" charset="0"/>
              </a:rPr>
              <a:t>điều</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kiện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huy</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động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vốn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hoặc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đã</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nộp</a:t>
            </a:r>
            <a:r>
              <a:rPr lang="en-US" sz="1200" dirty="0" smtClean="0">
                <a:solidFill>
                  <a:srgbClr val="7030A0"/>
                </a:solidFill>
                <a:latin typeface="Times New Roman" panose="02020603050405020304" pitchFamily="18" charset="0"/>
                <a:cs typeface="Times New Roman" panose="02020603050405020304" pitchFamily="18" charset="0"/>
              </a:rPr>
              <a:t> HS </a:t>
            </a:r>
            <a:r>
              <a:rPr lang="en-US" sz="1200" dirty="0" err="1" smtClean="0">
                <a:solidFill>
                  <a:srgbClr val="7030A0"/>
                </a:solidFill>
                <a:latin typeface="Times New Roman" panose="02020603050405020304" pitchFamily="18" charset="0"/>
                <a:cs typeface="Times New Roman" panose="02020603050405020304" pitchFamily="18" charset="0"/>
              </a:rPr>
              <a:t>nhưng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chưa</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có</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thông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báo</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thì</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tiếp</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tục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thực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hiện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theo</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qđ</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trước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đây</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kế</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thừa</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quy</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định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về</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xử</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lý</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chuyển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tiếp</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trong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trường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hợp</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ký</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hợp</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đồng</a:t>
            </a:r>
            <a:r>
              <a:rPr lang="en-US" sz="1200" dirty="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có</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thỏa</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thuận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phân</a:t>
            </a:r>
            <a:r>
              <a:rPr lang="en-US" sz="1200" dirty="0" smtClean="0">
                <a:solidFill>
                  <a:srgbClr val="7030A0"/>
                </a:solidFill>
                <a:latin typeface="Times New Roman" panose="02020603050405020304" pitchFamily="18" charset="0"/>
                <a:cs typeface="Times New Roman" panose="02020603050405020304" pitchFamily="18" charset="0"/>
              </a:rPr>
              <a:t> chia 20% </a:t>
            </a:r>
            <a:r>
              <a:rPr lang="en-US" sz="1200" dirty="0" err="1" smtClean="0">
                <a:solidFill>
                  <a:srgbClr val="7030A0"/>
                </a:solidFill>
                <a:latin typeface="Times New Roman" panose="02020603050405020304" pitchFamily="18" charset="0"/>
                <a:cs typeface="Times New Roman" panose="02020603050405020304" pitchFamily="18" charset="0"/>
              </a:rPr>
              <a:t>sản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phẩm</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nhà</a:t>
            </a:r>
            <a:r>
              <a:rPr lang="en-US" sz="1200" dirty="0" smtClean="0">
                <a:solidFill>
                  <a:srgbClr val="7030A0"/>
                </a:solidFill>
                <a:latin typeface="Times New Roman" panose="02020603050405020304" pitchFamily="18" charset="0"/>
                <a:cs typeface="Times New Roman" panose="02020603050405020304" pitchFamily="18" charset="0"/>
              </a:rPr>
              <a:t> ở </a:t>
            </a:r>
            <a:r>
              <a:rPr lang="en-US" sz="1200" dirty="0" err="1" smtClean="0">
                <a:solidFill>
                  <a:srgbClr val="7030A0"/>
                </a:solidFill>
                <a:latin typeface="Times New Roman" panose="02020603050405020304" pitchFamily="18" charset="0"/>
                <a:cs typeface="Times New Roman" panose="02020603050405020304" pitchFamily="18" charset="0"/>
              </a:rPr>
              <a:t>theo</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quy</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định</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của</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Nghị</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định</a:t>
            </a:r>
            <a:r>
              <a:rPr lang="en-US" sz="1200" dirty="0" smtClean="0">
                <a:solidFill>
                  <a:srgbClr val="7030A0"/>
                </a:solidFill>
                <a:latin typeface="Times New Roman" panose="02020603050405020304" pitchFamily="18" charset="0"/>
                <a:cs typeface="Times New Roman" panose="02020603050405020304" pitchFamily="18" charset="0"/>
              </a:rPr>
              <a:t> 71/2010/NĐ-CP, </a:t>
            </a:r>
            <a:r>
              <a:rPr lang="en-US" sz="1200" dirty="0" err="1" smtClean="0">
                <a:solidFill>
                  <a:srgbClr val="7030A0"/>
                </a:solidFill>
                <a:latin typeface="Times New Roman" panose="02020603050405020304" pitchFamily="18" charset="0"/>
                <a:cs typeface="Times New Roman" panose="02020603050405020304" pitchFamily="18" charset="0"/>
              </a:rPr>
              <a:t>xử</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lý</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đối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với</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các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hồ</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sơ</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đề</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nghị</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thông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báo</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đủ</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điều</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kiện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huy</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động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vốn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đang</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thực</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hiện</a:t>
            </a:r>
            <a:r>
              <a:rPr lang="en-US" sz="1200" dirty="0" smtClean="0">
                <a:solidFill>
                  <a:srgbClr val="7030A0"/>
                </a:solidFill>
                <a:latin typeface="Times New Roman" panose="02020603050405020304" pitchFamily="18" charset="0"/>
                <a:cs typeface="Times New Roman" panose="02020603050405020304" pitchFamily="18" charset="0"/>
              </a:rPr>
              <a:t> (</a:t>
            </a:r>
            <a:r>
              <a:rPr lang="en-US" sz="1200" dirty="0" err="1" smtClean="0">
                <a:solidFill>
                  <a:srgbClr val="7030A0"/>
                </a:solidFill>
                <a:latin typeface="Times New Roman" panose="02020603050405020304" pitchFamily="18" charset="0"/>
                <a:cs typeface="Times New Roman" panose="02020603050405020304" pitchFamily="18" charset="0"/>
              </a:rPr>
              <a:t>khoản</a:t>
            </a:r>
            <a:r>
              <a:rPr lang="en-US" sz="1200" dirty="0" smtClean="0">
                <a:solidFill>
                  <a:srgbClr val="7030A0"/>
                </a:solidFill>
                <a:latin typeface="Times New Roman" panose="02020603050405020304" pitchFamily="18" charset="0"/>
                <a:cs typeface="Times New Roman" panose="02020603050405020304" pitchFamily="18" charset="0"/>
              </a:rPr>
              <a:t> 4 </a:t>
            </a:r>
            <a:r>
              <a:rPr lang="en-US" sz="1200" dirty="0" err="1" smtClean="0">
                <a:solidFill>
                  <a:srgbClr val="7030A0"/>
                </a:solidFill>
                <a:latin typeface="Times New Roman" panose="02020603050405020304" pitchFamily="18" charset="0"/>
                <a:cs typeface="Times New Roman" panose="02020603050405020304" pitchFamily="18" charset="0"/>
              </a:rPr>
              <a:t>Điều</a:t>
            </a:r>
            <a:r>
              <a:rPr lang="en-US" sz="1200" dirty="0" smtClean="0">
                <a:solidFill>
                  <a:srgbClr val="7030A0"/>
                </a:solidFill>
                <a:latin typeface="Times New Roman" panose="02020603050405020304" pitchFamily="18" charset="0"/>
                <a:cs typeface="Times New Roman" panose="02020603050405020304" pitchFamily="18" charset="0"/>
              </a:rPr>
              <a:t> 198)</a:t>
            </a:r>
            <a:endParaRPr lang="en-US" sz="12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132436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0" y="30566"/>
            <a:ext cx="9144000"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13</a:t>
            </a:r>
            <a:r>
              <a:rPr lang="en-US" sz="1800" dirty="0" smtClean="0">
                <a:solidFill>
                  <a:srgbClr val="ED2727"/>
                </a:solidFill>
                <a:latin typeface="Times New Roman" panose="02020603050405020304" pitchFamily="18" charset="0"/>
                <a:cs typeface="Times New Roman" panose="02020603050405020304" pitchFamily="18" charset="0"/>
              </a:rPr>
              <a:t>. MỘT SỐ NỘI DUNG CỦA </a:t>
            </a:r>
            <a:r>
              <a:rPr lang="en" sz="1800" dirty="0" smtClean="0">
                <a:solidFill>
                  <a:srgbClr val="ED2727"/>
                </a:solidFill>
                <a:latin typeface="Times New Roman" panose="02020603050405020304" pitchFamily="18" charset="0"/>
                <a:cs typeface="Times New Roman" panose="02020603050405020304" pitchFamily="18" charset="0"/>
              </a:rPr>
              <a:t>THÔNG TƯ SỐ 05/2024/TT-BXD </a:t>
            </a:r>
            <a:r>
              <a:rPr lang="en" sz="1800" smtClean="0">
                <a:solidFill>
                  <a:srgbClr val="ED2727"/>
                </a:solidFill>
                <a:latin typeface="Times New Roman" panose="02020603050405020304" pitchFamily="18" charset="0"/>
                <a:cs typeface="Times New Roman" panose="02020603050405020304" pitchFamily="18" charset="0"/>
              </a:rPr>
              <a:t>CỦA BT BXD</a:t>
            </a:r>
            <a:endParaRPr sz="1800" dirty="0">
              <a:solidFill>
                <a:srgbClr val="ED2727"/>
              </a:solidFill>
            </a:endParaRPr>
          </a:p>
        </p:txBody>
      </p:sp>
      <p:sp>
        <p:nvSpPr>
          <p:cNvPr id="2" name="Rectangle 1"/>
          <p:cNvSpPr/>
          <p:nvPr/>
        </p:nvSpPr>
        <p:spPr>
          <a:xfrm>
            <a:off x="312426" y="1875480"/>
            <a:ext cx="4079963" cy="307777"/>
          </a:xfrm>
          <a:prstGeom prst="rect">
            <a:avLst/>
          </a:prstGeom>
        </p:spPr>
        <p:txBody>
          <a:bodyPr wrap="none">
            <a:spAutoFit/>
          </a:bodyPr>
          <a:lstStyle/>
          <a:p>
            <a:r>
              <a:rPr lang="en-US" b="1" dirty="0" smtClean="0">
                <a:solidFill>
                  <a:srgbClr val="FF0000"/>
                </a:solidFill>
                <a:latin typeface="Times New Roman" panose="02020603050405020304" pitchFamily="18" charset="0"/>
                <a:cs typeface="Times New Roman" panose="02020603050405020304" pitchFamily="18" charset="0"/>
              </a:rPr>
              <a:t>1. </a:t>
            </a:r>
            <a:r>
              <a:rPr lang="en-US" b="1" dirty="0" err="1" smtClean="0">
                <a:solidFill>
                  <a:srgbClr val="FF0000"/>
                </a:solidFill>
                <a:latin typeface="Times New Roman" panose="02020603050405020304" pitchFamily="18" charset="0"/>
                <a:cs typeface="Times New Roman" panose="02020603050405020304" pitchFamily="18" charset="0"/>
              </a:rPr>
              <a:t>Các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biểu</a:t>
            </a:r>
            <a:r>
              <a:rPr lang="en-US" b="1" dirty="0" smtClean="0">
                <a:solidFill>
                  <a:srgbClr val="FF0000"/>
                </a:solidFill>
                <a:latin typeface="Times New Roman" panose="02020603050405020304" pitchFamily="18" charset="0"/>
                <a:cs typeface="Times New Roman" panose="02020603050405020304" pitchFamily="18" charset="0"/>
              </a:rPr>
              <a:t> </a:t>
            </a:r>
            <a:r>
              <a:rPr lang="en-US" b="1" err="1" smtClean="0">
                <a:solidFill>
                  <a:srgbClr val="FF0000"/>
                </a:solidFill>
                <a:latin typeface="Times New Roman" panose="02020603050405020304" pitchFamily="18" charset="0"/>
                <a:cs typeface="Times New Roman" panose="02020603050405020304" pitchFamily="18" charset="0"/>
              </a:rPr>
              <a:t>mẫu</a:t>
            </a:r>
            <a:r>
              <a:rPr lang="en-US" b="1" smtClean="0">
                <a:solidFill>
                  <a:srgbClr val="FF0000"/>
                </a:solidFill>
                <a:latin typeface="Times New Roman" panose="02020603050405020304" pitchFamily="18" charset="0"/>
                <a:cs typeface="Times New Roman" panose="02020603050405020304" pitchFamily="18" charset="0"/>
              </a:rPr>
              <a:t> được quy định trong Thông tư 05:</a:t>
            </a:r>
            <a:endParaRPr lang="en-US" b="1" dirty="0">
              <a:solidFill>
                <a:srgbClr val="FF0000"/>
              </a:solidFill>
            </a:endParaRPr>
          </a:p>
        </p:txBody>
      </p:sp>
      <p:sp>
        <p:nvSpPr>
          <p:cNvPr id="10" name="Rectangle 9"/>
          <p:cNvSpPr/>
          <p:nvPr/>
        </p:nvSpPr>
        <p:spPr>
          <a:xfrm>
            <a:off x="312426" y="3453177"/>
            <a:ext cx="8705737" cy="523220"/>
          </a:xfrm>
          <a:prstGeom prst="rect">
            <a:avLst/>
          </a:prstGeom>
        </p:spPr>
        <p:txBody>
          <a:bodyPr wrap="square">
            <a:spAutoFit/>
          </a:bodyPr>
          <a:lstStyle/>
          <a:p>
            <a:pPr algn="just"/>
            <a:r>
              <a:rPr lang="en-US" b="1" dirty="0" smtClean="0">
                <a:solidFill>
                  <a:srgbClr val="FF0000"/>
                </a:solidFill>
                <a:latin typeface="Times New Roman" panose="02020603050405020304" pitchFamily="18" charset="0"/>
                <a:cs typeface="Times New Roman" panose="02020603050405020304" pitchFamily="18" charset="0"/>
              </a:rPr>
              <a:t>2. </a:t>
            </a:r>
            <a:r>
              <a:rPr lang="en-US" b="1" dirty="0" err="1" smtClean="0">
                <a:solidFill>
                  <a:srgbClr val="FF0000"/>
                </a:solidFill>
                <a:latin typeface="Times New Roman" panose="02020603050405020304" pitchFamily="18" charset="0"/>
                <a:cs typeface="Times New Roman" panose="02020603050405020304" pitchFamily="18" charset="0"/>
              </a:rPr>
              <a:t>Mức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kinh</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phí</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xây</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dựng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chương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trình</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kế</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hoạch</a:t>
            </a:r>
            <a:r>
              <a:rPr lang="en-US" b="1" dirty="0" smtClean="0">
                <a:solidFill>
                  <a:srgbClr val="FF0000"/>
                </a:solidFill>
                <a:latin typeface="Times New Roman" panose="02020603050405020304" pitchFamily="18" charset="0"/>
                <a:cs typeface="Times New Roman" panose="02020603050405020304" pitchFamily="18" charset="0"/>
              </a:rPr>
              <a:t> PTNO: </a:t>
            </a:r>
            <a:r>
              <a:rPr lang="en-US" dirty="0" err="1">
                <a:solidFill>
                  <a:srgbClr val="0070C0"/>
                </a:solidFill>
                <a:latin typeface="Times New Roman" panose="02020603050405020304" pitchFamily="18" charset="0"/>
                <a:cs typeface="Times New Roman" panose="02020603050405020304" pitchFamily="18" charset="0"/>
              </a:rPr>
              <a:t>quy</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định</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công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thức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tính</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mức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kinh</a:t>
            </a:r>
            <a:r>
              <a:rPr lang="en-US" dirty="0">
                <a:solidFill>
                  <a:srgbClr val="0070C0"/>
                </a:solidFill>
                <a:latin typeface="Times New Roman" panose="02020603050405020304" pitchFamily="18" charset="0"/>
                <a:cs typeface="Times New Roman" panose="02020603050405020304" pitchFamily="18" charset="0"/>
              </a:rPr>
              <a:t> </a:t>
            </a:r>
            <a:r>
              <a:rPr lang="en-US" err="1">
                <a:solidFill>
                  <a:srgbClr val="0070C0"/>
                </a:solidFill>
                <a:latin typeface="Times New Roman" panose="02020603050405020304" pitchFamily="18" charset="0"/>
                <a:cs typeface="Times New Roman" panose="02020603050405020304" pitchFamily="18" charset="0"/>
              </a:rPr>
              <a:t>phí</a:t>
            </a:r>
            <a:r>
              <a:rPr lang="en-US">
                <a:solidFill>
                  <a:srgbClr val="0070C0"/>
                </a:solidFill>
                <a:latin typeface="Times New Roman" panose="02020603050405020304" pitchFamily="18" charset="0"/>
                <a:cs typeface="Times New Roman" panose="02020603050405020304" pitchFamily="18" charset="0"/>
              </a:rPr>
              <a:t> </a:t>
            </a:r>
            <a:r>
              <a:rPr lang="en-US" smtClean="0">
                <a:solidFill>
                  <a:srgbClr val="0070C0"/>
                </a:solidFill>
                <a:latin typeface="Times New Roman" panose="02020603050405020304" pitchFamily="18" charset="0"/>
                <a:cs typeface="Times New Roman" panose="02020603050405020304" pitchFamily="18" charset="0"/>
              </a:rPr>
              <a:t>cụ thẻ để xây dựng, điều chỉnh </a:t>
            </a:r>
            <a:r>
              <a:rPr lang="en-US" dirty="0" err="1">
                <a:solidFill>
                  <a:srgbClr val="0070C0"/>
                </a:solidFill>
                <a:latin typeface="Times New Roman" panose="02020603050405020304" pitchFamily="18" charset="0"/>
                <a:cs typeface="Times New Roman" panose="02020603050405020304" pitchFamily="18" charset="0"/>
              </a:rPr>
              <a:t>chương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trình</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kế</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hoạch</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phát</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triển</a:t>
            </a:r>
            <a:r>
              <a:rPr lang="en-US" dirty="0">
                <a:solidFill>
                  <a:srgbClr val="0070C0"/>
                </a:solidFill>
                <a:latin typeface="Times New Roman" panose="02020603050405020304" pitchFamily="18" charset="0"/>
                <a:cs typeface="Times New Roman" panose="02020603050405020304" pitchFamily="18" charset="0"/>
              </a:rPr>
              <a:t> </a:t>
            </a:r>
            <a:r>
              <a:rPr lang="en-US" err="1">
                <a:solidFill>
                  <a:srgbClr val="0070C0"/>
                </a:solidFill>
                <a:latin typeface="Times New Roman" panose="02020603050405020304" pitchFamily="18" charset="0"/>
                <a:cs typeface="Times New Roman" panose="02020603050405020304" pitchFamily="18" charset="0"/>
              </a:rPr>
              <a:t>nhà</a:t>
            </a:r>
            <a:r>
              <a:rPr lang="en-US">
                <a:solidFill>
                  <a:srgbClr val="0070C0"/>
                </a:solidFill>
                <a:latin typeface="Times New Roman" panose="02020603050405020304" pitchFamily="18" charset="0"/>
                <a:cs typeface="Times New Roman" panose="02020603050405020304" pitchFamily="18" charset="0"/>
              </a:rPr>
              <a:t> </a:t>
            </a:r>
            <a:r>
              <a:rPr lang="en-US" smtClean="0">
                <a:solidFill>
                  <a:srgbClr val="0070C0"/>
                </a:solidFill>
                <a:latin typeface="Times New Roman" panose="02020603050405020304" pitchFamily="18" charset="0"/>
                <a:cs typeface="Times New Roman" panose="02020603050405020304" pitchFamily="18" charset="0"/>
              </a:rPr>
              <a:t>ở cấp tỉnh</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12426" y="3982747"/>
            <a:ext cx="8638627" cy="738664"/>
          </a:xfrm>
          <a:prstGeom prst="rect">
            <a:avLst/>
          </a:prstGeom>
        </p:spPr>
        <p:txBody>
          <a:bodyPr wrap="square">
            <a:spAutoFit/>
          </a:bodyPr>
          <a:lstStyle/>
          <a:p>
            <a:pPr algn="just"/>
            <a:r>
              <a:rPr lang="en-US" b="1" dirty="0" smtClean="0">
                <a:solidFill>
                  <a:srgbClr val="FF0000"/>
                </a:solidFill>
                <a:latin typeface="Times New Roman" panose="02020603050405020304" pitchFamily="18" charset="0"/>
                <a:cs typeface="Times New Roman" panose="02020603050405020304" pitchFamily="18" charset="0"/>
              </a:rPr>
              <a:t>3. </a:t>
            </a:r>
            <a:r>
              <a:rPr lang="en-US" b="1" dirty="0" err="1" smtClean="0">
                <a:solidFill>
                  <a:srgbClr val="FF0000"/>
                </a:solidFill>
                <a:latin typeface="Times New Roman" panose="02020603050405020304" pitchFamily="18" charset="0"/>
                <a:cs typeface="Times New Roman" panose="02020603050405020304" pitchFamily="18" charset="0"/>
              </a:rPr>
              <a:t>Chương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trình</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khung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đào</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tạo</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bồi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dưỡng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nghiệp</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vụ</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về</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quản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lý</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vận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hành</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nhà</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chung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cư</a:t>
            </a:r>
            <a:r>
              <a:rPr lang="en-US" b="1" dirty="0" smtClean="0">
                <a:solidFill>
                  <a:srgbClr val="FF0000"/>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kế</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thừa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trước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đây</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về</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chương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trình</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khung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đào</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tạo</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bỏ</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quy</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định</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về</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số</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tiết</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học</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tối</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thiểu</a:t>
            </a:r>
            <a:r>
              <a:rPr lang="en-US" dirty="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và</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bổ</a:t>
            </a:r>
            <a:r>
              <a:rPr lang="en-US" dirty="0" smtClean="0">
                <a:solidFill>
                  <a:srgbClr val="7030A0"/>
                </a:solidFill>
                <a:latin typeface="Times New Roman" panose="02020603050405020304" pitchFamily="18" charset="0"/>
                <a:cs typeface="Times New Roman" panose="02020603050405020304" pitchFamily="18" charset="0"/>
              </a:rPr>
              <a:t> sung </a:t>
            </a:r>
            <a:r>
              <a:rPr lang="en-US" dirty="0" err="1" smtClean="0">
                <a:solidFill>
                  <a:srgbClr val="7030A0"/>
                </a:solidFill>
                <a:latin typeface="Times New Roman" panose="02020603050405020304" pitchFamily="18" charset="0"/>
                <a:cs typeface="Times New Roman" panose="02020603050405020304" pitchFamily="18" charset="0"/>
              </a:rPr>
              <a:t>đề</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cương</a:t>
            </a:r>
            <a:r>
              <a:rPr lang="en-US" dirty="0">
                <a:solidFill>
                  <a:srgbClr val="7030A0"/>
                </a:solidFill>
                <a:latin typeface="Times New Roman" panose="02020603050405020304" pitchFamily="18" charset="0"/>
                <a:cs typeface="Times New Roman" panose="02020603050405020304" pitchFamily="18" charset="0"/>
              </a:rPr>
              <a:t> </a:t>
            </a:r>
            <a:r>
              <a:rPr lang="nb-NO" dirty="0">
                <a:solidFill>
                  <a:srgbClr val="7030A0"/>
                </a:solidFill>
                <a:latin typeface="Times New Roman" panose="02020603050405020304" pitchFamily="18" charset="0"/>
                <a:cs typeface="Times New Roman" panose="02020603050405020304" pitchFamily="18" charset="0"/>
              </a:rPr>
              <a:t>về ứng dụng công nghệ thông tin trong quản lý vận hành nhà chung cư </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312426" y="4664261"/>
            <a:ext cx="8725466" cy="307777"/>
          </a:xfrm>
          <a:prstGeom prst="rect">
            <a:avLst/>
          </a:prstGeom>
        </p:spPr>
        <p:txBody>
          <a:bodyPr wrap="none">
            <a:spAutoFit/>
          </a:bodyPr>
          <a:lstStyle/>
          <a:p>
            <a:r>
              <a:rPr lang="en-US" b="1" dirty="0" smtClean="0">
                <a:solidFill>
                  <a:srgbClr val="FF0000"/>
                </a:solidFill>
                <a:latin typeface="Times New Roman" panose="02020603050405020304" pitchFamily="18" charset="0"/>
                <a:cs typeface="Times New Roman" panose="02020603050405020304" pitchFamily="18" charset="0"/>
              </a:rPr>
              <a:t>4. </a:t>
            </a:r>
            <a:r>
              <a:rPr lang="en-US" b="1" dirty="0" err="1" smtClean="0">
                <a:solidFill>
                  <a:srgbClr val="FF0000"/>
                </a:solidFill>
                <a:latin typeface="Times New Roman" panose="02020603050405020304" pitchFamily="18" charset="0"/>
                <a:cs typeface="Times New Roman" panose="02020603050405020304" pitchFamily="18" charset="0"/>
              </a:rPr>
              <a:t>Quy</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chế</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quản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lý</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sử</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dụng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nhà</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chung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cư</a:t>
            </a:r>
            <a:r>
              <a:rPr lang="en-US" b="1"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điều</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chỉnh</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bổ</a:t>
            </a:r>
            <a:r>
              <a:rPr lang="en-US" dirty="0" smtClean="0">
                <a:solidFill>
                  <a:srgbClr val="7030A0"/>
                </a:solidFill>
                <a:latin typeface="Times New Roman" panose="02020603050405020304" pitchFamily="18" charset="0"/>
                <a:cs typeface="Times New Roman" panose="02020603050405020304" pitchFamily="18" charset="0"/>
              </a:rPr>
              <a:t> sung </a:t>
            </a:r>
            <a:r>
              <a:rPr lang="en-US" dirty="0" err="1" smtClean="0">
                <a:solidFill>
                  <a:srgbClr val="7030A0"/>
                </a:solidFill>
                <a:latin typeface="Times New Roman" panose="02020603050405020304" pitchFamily="18" charset="0"/>
                <a:cs typeface="Times New Roman" panose="02020603050405020304" pitchFamily="18" charset="0"/>
              </a:rPr>
              <a:t>Quy</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chế</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quản</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lý</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sử</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dụng</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nhà</a:t>
            </a:r>
            <a:r>
              <a:rPr lang="en-US" dirty="0" smtClean="0">
                <a:solidFill>
                  <a:srgbClr val="7030A0"/>
                </a:solidFill>
                <a:latin typeface="Times New Roman" panose="02020603050405020304" pitchFamily="18" charset="0"/>
                <a:cs typeface="Times New Roman" panose="02020603050405020304" pitchFamily="18" charset="0"/>
              </a:rPr>
              <a:t> </a:t>
            </a:r>
            <a:r>
              <a:rPr lang="en-US" dirty="0" err="1" smtClean="0">
                <a:solidFill>
                  <a:srgbClr val="7030A0"/>
                </a:solidFill>
                <a:latin typeface="Times New Roman" panose="02020603050405020304" pitchFamily="18" charset="0"/>
                <a:cs typeface="Times New Roman" panose="02020603050405020304" pitchFamily="18" charset="0"/>
              </a:rPr>
              <a:t>chung</a:t>
            </a:r>
            <a:r>
              <a:rPr lang="en-US" dirty="0" smtClean="0">
                <a:solidFill>
                  <a:srgbClr val="7030A0"/>
                </a:solidFill>
                <a:latin typeface="Times New Roman" panose="02020603050405020304" pitchFamily="18" charset="0"/>
                <a:cs typeface="Times New Roman" panose="02020603050405020304" pitchFamily="18" charset="0"/>
              </a:rPr>
              <a:t> </a:t>
            </a:r>
            <a:r>
              <a:rPr lang="en-US" err="1" smtClean="0">
                <a:solidFill>
                  <a:srgbClr val="7030A0"/>
                </a:solidFill>
                <a:latin typeface="Times New Roman" panose="02020603050405020304" pitchFamily="18" charset="0"/>
                <a:cs typeface="Times New Roman" panose="02020603050405020304" pitchFamily="18" charset="0"/>
              </a:rPr>
              <a:t>cư</a:t>
            </a:r>
            <a:r>
              <a:rPr lang="en-US" smtClean="0">
                <a:solidFill>
                  <a:srgbClr val="7030A0"/>
                </a:solidFill>
                <a:latin typeface="Times New Roman" panose="02020603050405020304" pitchFamily="18" charset="0"/>
                <a:cs typeface="Times New Roman" panose="02020603050405020304" pitchFamily="18" charset="0"/>
              </a:rPr>
              <a:t>  theo QC 02</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686187" y="539923"/>
            <a:ext cx="7331977" cy="1384995"/>
          </a:xfrm>
          <a:prstGeom prst="rect">
            <a:avLst/>
          </a:prstGeom>
        </p:spPr>
        <p:txBody>
          <a:bodyPr wrap="square">
            <a:spAutoFit/>
          </a:bodyPr>
          <a:lstStyle/>
          <a:p>
            <a:pPr algn="just"/>
            <a:r>
              <a:rPr lang="en-US" b="1" dirty="0" err="1">
                <a:solidFill>
                  <a:srgbClr val="FF5050"/>
                </a:solidFill>
                <a:latin typeface="Times New Roman" panose="02020603050405020304" pitchFamily="18" charset="0"/>
                <a:cs typeface="Times New Roman" panose="02020603050405020304" pitchFamily="18" charset="0"/>
              </a:rPr>
              <a:t>Gồm</a:t>
            </a:r>
            <a:r>
              <a:rPr lang="en-US" b="1" dirty="0">
                <a:solidFill>
                  <a:srgbClr val="FF5050"/>
                </a:solidFill>
                <a:latin typeface="Times New Roman" panose="02020603050405020304" pitchFamily="18" charset="0"/>
                <a:cs typeface="Times New Roman" panose="02020603050405020304" pitchFamily="18" charset="0"/>
              </a:rPr>
              <a:t> </a:t>
            </a:r>
            <a:r>
              <a:rPr lang="en-US" b="1" dirty="0" smtClean="0">
                <a:solidFill>
                  <a:srgbClr val="FF5050"/>
                </a:solidFill>
                <a:latin typeface="Times New Roman" panose="02020603050405020304" pitchFamily="18" charset="0"/>
                <a:cs typeface="Times New Roman" panose="02020603050405020304" pitchFamily="18" charset="0"/>
              </a:rPr>
              <a:t>6 </a:t>
            </a:r>
            <a:r>
              <a:rPr lang="en-US" b="1" dirty="0" err="1" smtClean="0">
                <a:solidFill>
                  <a:srgbClr val="FF5050"/>
                </a:solidFill>
                <a:latin typeface="Times New Roman" panose="02020603050405020304" pitchFamily="18" charset="0"/>
                <a:cs typeface="Times New Roman" panose="02020603050405020304" pitchFamily="18" charset="0"/>
              </a:rPr>
              <a:t>Chương</a:t>
            </a:r>
            <a:r>
              <a:rPr lang="en-US" b="1" dirty="0" smtClean="0">
                <a:solidFill>
                  <a:srgbClr val="FF5050"/>
                </a:solidFill>
                <a:latin typeface="Times New Roman" panose="02020603050405020304" pitchFamily="18" charset="0"/>
                <a:cs typeface="Times New Roman" panose="02020603050405020304" pitchFamily="18" charset="0"/>
              </a:rPr>
              <a:t>, 21 </a:t>
            </a:r>
            <a:r>
              <a:rPr lang="en-US" b="1" dirty="0" err="1" smtClean="0">
                <a:solidFill>
                  <a:srgbClr val="FF5050"/>
                </a:solidFill>
                <a:latin typeface="Times New Roman" panose="02020603050405020304" pitchFamily="18" charset="0"/>
                <a:cs typeface="Times New Roman" panose="02020603050405020304" pitchFamily="18" charset="0"/>
              </a:rPr>
              <a:t>Điều</a:t>
            </a:r>
            <a:r>
              <a:rPr lang="en-US" b="1" dirty="0" smtClean="0">
                <a:solidFill>
                  <a:srgbClr val="FF5050"/>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các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nội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dung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giao</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Bộ</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Xây</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dựng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err="1" smtClean="0">
                <a:solidFill>
                  <a:schemeClr val="accent6">
                    <a:lumMod val="75000"/>
                  </a:schemeClr>
                </a:solidFill>
                <a:latin typeface="Times New Roman" panose="02020603050405020304" pitchFamily="18" charset="0"/>
                <a:cs typeface="Times New Roman" panose="02020603050405020304" pitchFamily="18" charset="0"/>
              </a:rPr>
              <a:t>hướng</a:t>
            </a:r>
            <a:r>
              <a:rPr lang="en-US" smtClean="0">
                <a:solidFill>
                  <a:schemeClr val="accent6">
                    <a:lumMod val="75000"/>
                  </a:schemeClr>
                </a:solidFill>
                <a:latin typeface="Times New Roman" panose="02020603050405020304" pitchFamily="18" charset="0"/>
                <a:cs typeface="Times New Roman" panose="02020603050405020304" pitchFamily="18" charset="0"/>
              </a:rPr>
              <a:t> dẫn</a:t>
            </a:r>
            <a:r>
              <a:rPr lang="en-US"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thông</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báo</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về</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việc</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cho</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thuê</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nhà</a:t>
            </a:r>
            <a:r>
              <a:rPr lang="en-US" dirty="0" smtClean="0">
                <a:solidFill>
                  <a:srgbClr val="0070C0"/>
                </a:solidFill>
                <a:latin typeface="Times New Roman" panose="02020603050405020304" pitchFamily="18" charset="0"/>
                <a:cs typeface="Times New Roman" panose="02020603050405020304" pitchFamily="18" charset="0"/>
              </a:rPr>
              <a:t> ở </a:t>
            </a:r>
            <a:r>
              <a:rPr lang="en-US" dirty="0" err="1" smtClean="0">
                <a:solidFill>
                  <a:srgbClr val="0070C0"/>
                </a:solidFill>
                <a:latin typeface="Times New Roman" panose="02020603050405020304" pitchFamily="18" charset="0"/>
                <a:cs typeface="Times New Roman" panose="02020603050405020304" pitchFamily="18" charset="0"/>
              </a:rPr>
              <a:t>của</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cá</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nhân</a:t>
            </a:r>
            <a:r>
              <a:rPr lang="en-US" dirty="0" smtClean="0">
                <a:solidFill>
                  <a:srgbClr val="0070C0"/>
                </a:solidFill>
                <a:latin typeface="Times New Roman" panose="02020603050405020304" pitchFamily="18" charset="0"/>
                <a:cs typeface="Times New Roman" panose="02020603050405020304" pitchFamily="18" charset="0"/>
              </a:rPr>
              <a:t> </a:t>
            </a:r>
            <a:r>
              <a:rPr lang="en-US" err="1" smtClean="0">
                <a:solidFill>
                  <a:srgbClr val="0070C0"/>
                </a:solidFill>
                <a:latin typeface="Times New Roman" panose="02020603050405020304" pitchFamily="18" charset="0"/>
                <a:cs typeface="Times New Roman" panose="02020603050405020304" pitchFamily="18" charset="0"/>
              </a:rPr>
              <a:t>nước</a:t>
            </a:r>
            <a:r>
              <a:rPr lang="en-US" smtClean="0">
                <a:solidFill>
                  <a:srgbClr val="0070C0"/>
                </a:solidFill>
                <a:latin typeface="Times New Roman" panose="02020603050405020304" pitchFamily="18" charset="0"/>
                <a:cs typeface="Times New Roman" panose="02020603050405020304" pitchFamily="18" charset="0"/>
              </a:rPr>
              <a:t> ngoài</a:t>
            </a:r>
            <a:r>
              <a:rPr lang="en-US" dirty="0">
                <a:solidFill>
                  <a:srgbClr val="0070C0"/>
                </a:solidFill>
                <a:latin typeface="Times New Roman" panose="02020603050405020304" pitchFamily="18" charset="0"/>
                <a:cs typeface="Times New Roman" panose="02020603050405020304" pitchFamily="18" charset="0"/>
              </a:rPr>
              <a:t>;</a:t>
            </a:r>
            <a:r>
              <a:rPr lang="en-US"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yêu</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cầu</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về</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xây</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dựng</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nhà</a:t>
            </a:r>
            <a:r>
              <a:rPr lang="en-US" dirty="0" smtClean="0">
                <a:solidFill>
                  <a:srgbClr val="0070C0"/>
                </a:solidFill>
                <a:latin typeface="Times New Roman" panose="02020603050405020304" pitchFamily="18" charset="0"/>
                <a:cs typeface="Times New Roman" panose="02020603050405020304" pitchFamily="18" charset="0"/>
              </a:rPr>
              <a:t> ở </a:t>
            </a:r>
            <a:r>
              <a:rPr lang="en-US" dirty="0" err="1" smtClean="0">
                <a:solidFill>
                  <a:srgbClr val="0070C0"/>
                </a:solidFill>
                <a:latin typeface="Times New Roman" panose="02020603050405020304" pitchFamily="18" charset="0"/>
                <a:cs typeface="Times New Roman" panose="02020603050405020304" pitchFamily="18" charset="0"/>
              </a:rPr>
              <a:t>nhiều</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tầng</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nhiều</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căn</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hộ</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của</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cá</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nhân</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có</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quy</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mô</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dưới</a:t>
            </a:r>
            <a:r>
              <a:rPr lang="en-US" dirty="0" smtClean="0">
                <a:solidFill>
                  <a:srgbClr val="0070C0"/>
                </a:solidFill>
                <a:latin typeface="Times New Roman" panose="02020603050405020304" pitchFamily="18" charset="0"/>
                <a:cs typeface="Times New Roman" panose="02020603050405020304" pitchFamily="18" charset="0"/>
              </a:rPr>
              <a:t> 20 </a:t>
            </a:r>
            <a:r>
              <a:rPr lang="en-US" err="1" smtClean="0">
                <a:solidFill>
                  <a:srgbClr val="0070C0"/>
                </a:solidFill>
                <a:latin typeface="Times New Roman" panose="02020603050405020304" pitchFamily="18" charset="0"/>
                <a:cs typeface="Times New Roman" panose="02020603050405020304" pitchFamily="18" charset="0"/>
              </a:rPr>
              <a:t>căn</a:t>
            </a:r>
            <a:r>
              <a:rPr lang="en-US" smtClean="0">
                <a:solidFill>
                  <a:srgbClr val="0070C0"/>
                </a:solidFill>
                <a:latin typeface="Times New Roman" panose="02020603050405020304" pitchFamily="18" charset="0"/>
                <a:cs typeface="Times New Roman" panose="02020603050405020304" pitchFamily="18" charset="0"/>
              </a:rPr>
              <a:t> hộ; mức </a:t>
            </a:r>
            <a:r>
              <a:rPr lang="en-US" dirty="0" err="1" smtClean="0">
                <a:solidFill>
                  <a:srgbClr val="0070C0"/>
                </a:solidFill>
                <a:latin typeface="Times New Roman" panose="02020603050405020304" pitchFamily="18" charset="0"/>
                <a:cs typeface="Times New Roman" panose="02020603050405020304" pitchFamily="18" charset="0"/>
              </a:rPr>
              <a:t>kinh</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phí</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xây</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dựng</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chương</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trình</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kế</a:t>
            </a:r>
            <a:r>
              <a:rPr lang="en-US" dirty="0" smtClean="0">
                <a:solidFill>
                  <a:srgbClr val="0070C0"/>
                </a:solidFill>
                <a:latin typeface="Times New Roman" panose="02020603050405020304" pitchFamily="18" charset="0"/>
                <a:cs typeface="Times New Roman" panose="02020603050405020304" pitchFamily="18" charset="0"/>
              </a:rPr>
              <a:t> </a:t>
            </a:r>
            <a:r>
              <a:rPr lang="en-US" err="1" smtClean="0">
                <a:solidFill>
                  <a:srgbClr val="0070C0"/>
                </a:solidFill>
                <a:latin typeface="Times New Roman" panose="02020603050405020304" pitchFamily="18" charset="0"/>
                <a:cs typeface="Times New Roman" panose="02020603050405020304" pitchFamily="18" charset="0"/>
              </a:rPr>
              <a:t>hoạch</a:t>
            </a:r>
            <a:r>
              <a:rPr lang="en-US" smtClean="0">
                <a:solidFill>
                  <a:srgbClr val="0070C0"/>
                </a:solidFill>
                <a:latin typeface="Times New Roman" panose="02020603050405020304" pitchFamily="18" charset="0"/>
                <a:cs typeface="Times New Roman" panose="02020603050405020304" pitchFamily="18" charset="0"/>
              </a:rPr>
              <a:t> PTNO; các </a:t>
            </a:r>
            <a:r>
              <a:rPr lang="en-US" dirty="0" err="1" smtClean="0">
                <a:solidFill>
                  <a:srgbClr val="0070C0"/>
                </a:solidFill>
                <a:latin typeface="Times New Roman" panose="02020603050405020304" pitchFamily="18" charset="0"/>
                <a:cs typeface="Times New Roman" panose="02020603050405020304" pitchFamily="18" charset="0"/>
              </a:rPr>
              <a:t>mẫu</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hợp</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đồng</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về</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nhà</a:t>
            </a:r>
            <a:r>
              <a:rPr lang="en-US" dirty="0" smtClean="0">
                <a:solidFill>
                  <a:srgbClr val="0070C0"/>
                </a:solidFill>
                <a:latin typeface="Times New Roman" panose="02020603050405020304" pitchFamily="18" charset="0"/>
                <a:cs typeface="Times New Roman" panose="02020603050405020304" pitchFamily="18" charset="0"/>
              </a:rPr>
              <a:t> ở, </a:t>
            </a:r>
            <a:r>
              <a:rPr lang="en-US" dirty="0" err="1" smtClean="0">
                <a:solidFill>
                  <a:srgbClr val="0070C0"/>
                </a:solidFill>
                <a:latin typeface="Times New Roman" panose="02020603050405020304" pitchFamily="18" charset="0"/>
                <a:cs typeface="Times New Roman" panose="02020603050405020304" pitchFamily="18" charset="0"/>
              </a:rPr>
              <a:t>các</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mẫu</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giấy</a:t>
            </a:r>
            <a:r>
              <a:rPr lang="en-US" dirty="0" smtClean="0">
                <a:solidFill>
                  <a:srgbClr val="0070C0"/>
                </a:solidFill>
                <a:latin typeface="Times New Roman" panose="02020603050405020304" pitchFamily="18" charset="0"/>
                <a:cs typeface="Times New Roman" panose="02020603050405020304" pitchFamily="18" charset="0"/>
              </a:rPr>
              <a:t> </a:t>
            </a:r>
            <a:r>
              <a:rPr lang="en-US" err="1" smtClean="0">
                <a:solidFill>
                  <a:srgbClr val="0070C0"/>
                </a:solidFill>
                <a:latin typeface="Times New Roman" panose="02020603050405020304" pitchFamily="18" charset="0"/>
                <a:cs typeface="Times New Roman" panose="02020603050405020304" pitchFamily="18" charset="0"/>
              </a:rPr>
              <a:t>tờ</a:t>
            </a:r>
            <a:r>
              <a:rPr lang="en-US" smtClean="0">
                <a:solidFill>
                  <a:srgbClr val="0070C0"/>
                </a:solidFill>
                <a:latin typeface="Times New Roman" panose="02020603050405020304" pitchFamily="18" charset="0"/>
                <a:cs typeface="Times New Roman" panose="02020603050405020304" pitchFamily="18" charset="0"/>
              </a:rPr>
              <a:t> liên quan; </a:t>
            </a:r>
            <a:r>
              <a:rPr lang="en-US" dirty="0" err="1" smtClean="0">
                <a:solidFill>
                  <a:srgbClr val="0070C0"/>
                </a:solidFill>
                <a:latin typeface="Times New Roman" panose="02020603050405020304" pitchFamily="18" charset="0"/>
                <a:cs typeface="Times New Roman" panose="02020603050405020304" pitchFamily="18" charset="0"/>
              </a:rPr>
              <a:t>chương</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trình</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khung</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đào</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tạo</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bồi</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dưỡng</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nghiệp</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vụ</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về</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quản</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lý</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vận</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hành</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nhà</a:t>
            </a:r>
            <a:r>
              <a:rPr lang="en-US" dirty="0" smtClean="0">
                <a:solidFill>
                  <a:srgbClr val="0070C0"/>
                </a:solidFill>
                <a:latin typeface="Times New Roman" panose="02020603050405020304" pitchFamily="18" charset="0"/>
                <a:cs typeface="Times New Roman" panose="02020603050405020304" pitchFamily="18" charset="0"/>
              </a:rPr>
              <a:t> </a:t>
            </a:r>
            <a:r>
              <a:rPr lang="en-US" err="1" smtClean="0">
                <a:solidFill>
                  <a:srgbClr val="0070C0"/>
                </a:solidFill>
                <a:latin typeface="Times New Roman" panose="02020603050405020304" pitchFamily="18" charset="0"/>
                <a:cs typeface="Times New Roman" panose="02020603050405020304" pitchFamily="18" charset="0"/>
              </a:rPr>
              <a:t>chung</a:t>
            </a:r>
            <a:r>
              <a:rPr lang="en-US" smtClean="0">
                <a:solidFill>
                  <a:srgbClr val="0070C0"/>
                </a:solidFill>
                <a:latin typeface="Times New Roman" panose="02020603050405020304" pitchFamily="18" charset="0"/>
                <a:cs typeface="Times New Roman" panose="02020603050405020304" pitchFamily="18" charset="0"/>
              </a:rPr>
              <a:t> cư; Quy </a:t>
            </a:r>
            <a:r>
              <a:rPr lang="en-US" dirty="0" err="1" smtClean="0">
                <a:solidFill>
                  <a:srgbClr val="0070C0"/>
                </a:solidFill>
                <a:latin typeface="Times New Roman" panose="02020603050405020304" pitchFamily="18" charset="0"/>
                <a:cs typeface="Times New Roman" panose="02020603050405020304" pitchFamily="18" charset="0"/>
              </a:rPr>
              <a:t>chế</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quản</a:t>
            </a:r>
            <a:r>
              <a:rPr lang="en-US" dirty="0" smtClean="0">
                <a:solidFill>
                  <a:srgbClr val="0070C0"/>
                </a:solidFill>
                <a:latin typeface="Times New Roman" panose="02020603050405020304" pitchFamily="18" charset="0"/>
                <a:cs typeface="Times New Roman" panose="02020603050405020304" pitchFamily="18" charset="0"/>
              </a:rPr>
              <a:t> </a:t>
            </a:r>
            <a:r>
              <a:rPr lang="en-US" err="1" smtClean="0">
                <a:solidFill>
                  <a:srgbClr val="0070C0"/>
                </a:solidFill>
                <a:latin typeface="Times New Roman" panose="02020603050405020304" pitchFamily="18" charset="0"/>
                <a:cs typeface="Times New Roman" panose="02020603050405020304" pitchFamily="18" charset="0"/>
              </a:rPr>
              <a:t>lý</a:t>
            </a:r>
            <a:r>
              <a:rPr lang="en-US" smtClean="0">
                <a:solidFill>
                  <a:srgbClr val="0070C0"/>
                </a:solidFill>
                <a:latin typeface="Times New Roman" panose="02020603050405020304" pitchFamily="18" charset="0"/>
                <a:cs typeface="Times New Roman" panose="02020603050405020304" pitchFamily="18" charset="0"/>
              </a:rPr>
              <a:t> sử dụng nhà CC</a:t>
            </a:r>
          </a:p>
          <a:p>
            <a:pPr algn="just"/>
            <a:r>
              <a:rPr lang="en-US" b="1" smtClean="0">
                <a:solidFill>
                  <a:srgbClr val="FF0000"/>
                </a:solidFill>
                <a:latin typeface="Times New Roman" panose="02020603050405020304" pitchFamily="18" charset="0"/>
                <a:cs typeface="Times New Roman" panose="02020603050405020304" pitchFamily="18" charset="0"/>
              </a:rPr>
              <a:t>Thông tư số 05: bãi bỏ 13 Thông tư liên quan đến nhà ở đã được ban hành trước đó</a:t>
            </a:r>
            <a:endParaRPr lang="en-US"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356321903"/>
              </p:ext>
            </p:extLst>
          </p:nvPr>
        </p:nvGraphicFramePr>
        <p:xfrm>
          <a:off x="355794" y="539923"/>
          <a:ext cx="1169551" cy="1169551"/>
        </p:xfrm>
        <a:graphic>
          <a:graphicData uri="http://schemas.openxmlformats.org/presentationml/2006/ole">
            <mc:AlternateContent xmlns:mc="http://schemas.openxmlformats.org/markup-compatibility/2006">
              <mc:Choice xmlns:v="urn:schemas-microsoft-com:vml" Requires="v">
                <p:oleObj spid="_x0000_s1237" r:id="rId4" imgW="3288600" imgH="3288600" progId="">
                  <p:embed/>
                </p:oleObj>
              </mc:Choice>
              <mc:Fallback>
                <p:oleObj r:id="rId4" imgW="3288600" imgH="3288600" progId="">
                  <p:embed/>
                  <p:pic>
                    <p:nvPicPr>
                      <p:cNvPr id="0" name=""/>
                      <p:cNvPicPr/>
                      <p:nvPr/>
                    </p:nvPicPr>
                    <p:blipFill>
                      <a:blip r:embed="rId5"/>
                      <a:stretch>
                        <a:fillRect/>
                      </a:stretch>
                    </p:blipFill>
                    <p:spPr>
                      <a:xfrm>
                        <a:off x="355794" y="539923"/>
                        <a:ext cx="1169551" cy="1169551"/>
                      </a:xfrm>
                      <a:prstGeom prst="rect">
                        <a:avLst/>
                      </a:prstGeom>
                    </p:spPr>
                  </p:pic>
                </p:oleObj>
              </mc:Fallback>
            </mc:AlternateContent>
          </a:graphicData>
        </a:graphic>
      </p:graphicFrame>
      <p:sp>
        <p:nvSpPr>
          <p:cNvPr id="14" name="Rectangle 13"/>
          <p:cNvSpPr/>
          <p:nvPr/>
        </p:nvSpPr>
        <p:spPr>
          <a:xfrm>
            <a:off x="312427" y="2177164"/>
            <a:ext cx="8705737" cy="738664"/>
          </a:xfrm>
          <a:prstGeom prst="rect">
            <a:avLst/>
          </a:prstGeom>
        </p:spPr>
        <p:txBody>
          <a:bodyPr wrap="square">
            <a:spAutoFit/>
          </a:bodyPr>
          <a:lstStyle/>
          <a:p>
            <a:pPr algn="just"/>
            <a:r>
              <a:rPr lang="en-US" b="1" dirty="0" smtClean="0">
                <a:solidFill>
                  <a:srgbClr val="7030A0"/>
                </a:solidFill>
                <a:latin typeface="Times New Roman" panose="02020603050405020304" pitchFamily="18" charset="0"/>
                <a:cs typeface="Times New Roman" panose="02020603050405020304" pitchFamily="18" charset="0"/>
              </a:rPr>
              <a:t>(1) </a:t>
            </a:r>
            <a:r>
              <a:rPr lang="en-US" b="1" dirty="0" err="1" smtClean="0">
                <a:solidFill>
                  <a:srgbClr val="7030A0"/>
                </a:solidFill>
                <a:latin typeface="Times New Roman" panose="02020603050405020304" pitchFamily="18" charset="0"/>
                <a:cs typeface="Times New Roman" panose="02020603050405020304" pitchFamily="18" charset="0"/>
              </a:rPr>
              <a:t>Mẫu</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giấy</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tờ</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chứng</a:t>
            </a:r>
            <a:r>
              <a:rPr lang="en-US" b="1" dirty="0" smtClean="0">
                <a:solidFill>
                  <a:srgbClr val="7030A0"/>
                </a:solidFill>
                <a:latin typeface="Times New Roman" panose="02020603050405020304" pitchFamily="18" charset="0"/>
                <a:cs typeface="Times New Roman" panose="02020603050405020304" pitchFamily="18" charset="0"/>
              </a:rPr>
              <a:t> minh </a:t>
            </a:r>
            <a:r>
              <a:rPr lang="en-US" b="1" dirty="0" err="1" smtClean="0">
                <a:solidFill>
                  <a:srgbClr val="7030A0"/>
                </a:solidFill>
                <a:latin typeface="Times New Roman" panose="02020603050405020304" pitchFamily="18" charset="0"/>
                <a:cs typeface="Times New Roman" panose="02020603050405020304" pitchFamily="18" charset="0"/>
              </a:rPr>
              <a:t>đối</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tượng</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và</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điều</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kiện</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để</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được</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hưởng</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chính</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sách</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hỗ</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trợ</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về</a:t>
            </a:r>
            <a:r>
              <a:rPr lang="en-US" b="1" dirty="0" smtClean="0">
                <a:solidFill>
                  <a:srgbClr val="7030A0"/>
                </a:solidFill>
                <a:latin typeface="Times New Roman" panose="02020603050405020304" pitchFamily="18" charset="0"/>
                <a:cs typeface="Times New Roman" panose="02020603050405020304" pitchFamily="18" charset="0"/>
              </a:rPr>
              <a:t> NOXH: </a:t>
            </a:r>
            <a:r>
              <a:rPr lang="en-US" dirty="0" err="1">
                <a:solidFill>
                  <a:schemeClr val="accent6">
                    <a:lumMod val="75000"/>
                  </a:schemeClr>
                </a:solidFill>
                <a:latin typeface="Times New Roman" panose="02020603050405020304" pitchFamily="18" charset="0"/>
                <a:cs typeface="Times New Roman" panose="02020603050405020304" pitchFamily="18" charset="0"/>
              </a:rPr>
              <a:t>mẫu</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giấy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tờ</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chứng</a:t>
            </a:r>
            <a:r>
              <a:rPr lang="en-US" dirty="0">
                <a:solidFill>
                  <a:schemeClr val="accent6">
                    <a:lumMod val="75000"/>
                  </a:schemeClr>
                </a:solidFill>
                <a:latin typeface="Times New Roman" panose="02020603050405020304" pitchFamily="18" charset="0"/>
                <a:cs typeface="Times New Roman" panose="02020603050405020304" pitchFamily="18" charset="0"/>
              </a:rPr>
              <a:t> minh </a:t>
            </a:r>
            <a:r>
              <a:rPr lang="en-US" dirty="0" err="1">
                <a:solidFill>
                  <a:schemeClr val="accent6">
                    <a:lumMod val="75000"/>
                  </a:schemeClr>
                </a:solidFill>
                <a:latin typeface="Times New Roman" panose="02020603050405020304" pitchFamily="18" charset="0"/>
                <a:cs typeface="Times New Roman" panose="02020603050405020304" pitchFamily="18" charset="0"/>
              </a:rPr>
              <a:t>đối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tượng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mẫu</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giấy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tờ</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chứng</a:t>
            </a:r>
            <a:r>
              <a:rPr lang="en-US" dirty="0">
                <a:solidFill>
                  <a:schemeClr val="accent6">
                    <a:lumMod val="75000"/>
                  </a:schemeClr>
                </a:solidFill>
                <a:latin typeface="Times New Roman" panose="02020603050405020304" pitchFamily="18" charset="0"/>
                <a:cs typeface="Times New Roman" panose="02020603050405020304" pitchFamily="18" charset="0"/>
              </a:rPr>
              <a:t> minh </a:t>
            </a:r>
            <a:r>
              <a:rPr lang="en-US" dirty="0" err="1">
                <a:solidFill>
                  <a:schemeClr val="accent6">
                    <a:lumMod val="75000"/>
                  </a:schemeClr>
                </a:solidFill>
                <a:latin typeface="Times New Roman" panose="02020603050405020304" pitchFamily="18" charset="0"/>
                <a:cs typeface="Times New Roman" panose="02020603050405020304" pitchFamily="18" charset="0"/>
              </a:rPr>
              <a:t>điều</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kiện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về</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a:solidFill>
                  <a:schemeClr val="accent6">
                    <a:lumMod val="75000"/>
                  </a:schemeClr>
                </a:solidFill>
                <a:latin typeface="Times New Roman" panose="02020603050405020304" pitchFamily="18" charset="0"/>
                <a:cs typeface="Times New Roman" panose="02020603050405020304" pitchFamily="18" charset="0"/>
              </a:rPr>
              <a:t>mẫu</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giấy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tờ</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chứng</a:t>
            </a:r>
            <a:r>
              <a:rPr lang="en-US" dirty="0">
                <a:solidFill>
                  <a:schemeClr val="accent6">
                    <a:lumMod val="75000"/>
                  </a:schemeClr>
                </a:solidFill>
                <a:latin typeface="Times New Roman" panose="02020603050405020304" pitchFamily="18" charset="0"/>
                <a:cs typeface="Times New Roman" panose="02020603050405020304" pitchFamily="18" charset="0"/>
              </a:rPr>
              <a:t> minh </a:t>
            </a:r>
            <a:r>
              <a:rPr lang="en-US" dirty="0" err="1">
                <a:solidFill>
                  <a:schemeClr val="accent6">
                    <a:lumMod val="75000"/>
                  </a:schemeClr>
                </a:solidFill>
                <a:latin typeface="Times New Roman" panose="02020603050405020304" pitchFamily="18" charset="0"/>
                <a:cs typeface="Times New Roman" panose="02020603050405020304" pitchFamily="18" charset="0"/>
              </a:rPr>
              <a:t>điều</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kiện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về</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thu</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nhập</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mẫu</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giấy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tờ</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chứng</a:t>
            </a:r>
            <a:r>
              <a:rPr lang="en-US" dirty="0">
                <a:solidFill>
                  <a:schemeClr val="accent6">
                    <a:lumMod val="75000"/>
                  </a:schemeClr>
                </a:solidFill>
                <a:latin typeface="Times New Roman" panose="02020603050405020304" pitchFamily="18" charset="0"/>
                <a:cs typeface="Times New Roman" panose="02020603050405020304" pitchFamily="18" charset="0"/>
              </a:rPr>
              <a:t> minh </a:t>
            </a:r>
            <a:r>
              <a:rPr lang="en-US" dirty="0" err="1">
                <a:solidFill>
                  <a:schemeClr val="accent6">
                    <a:lumMod val="75000"/>
                  </a:schemeClr>
                </a:solidFill>
                <a:latin typeface="Times New Roman" panose="02020603050405020304" pitchFamily="18" charset="0"/>
                <a:cs typeface="Times New Roman" panose="02020603050405020304" pitchFamily="18" charset="0"/>
              </a:rPr>
              <a:t>điều</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kiện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vay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vốn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ưu</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đãi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thông</a:t>
            </a:r>
            <a:r>
              <a:rPr lang="en-US" dirty="0">
                <a:solidFill>
                  <a:schemeClr val="accent6">
                    <a:lumMod val="75000"/>
                  </a:schemeClr>
                </a:solidFill>
                <a:latin typeface="Times New Roman" panose="02020603050405020304" pitchFamily="18" charset="0"/>
                <a:cs typeface="Times New Roman" panose="02020603050405020304" pitchFamily="18" charset="0"/>
              </a:rPr>
              <a:t> qua </a:t>
            </a:r>
            <a:r>
              <a:rPr lang="en-US" dirty="0" err="1">
                <a:solidFill>
                  <a:schemeClr val="accent6">
                    <a:lumMod val="75000"/>
                  </a:schemeClr>
                </a:solidFill>
                <a:latin typeface="Times New Roman" panose="02020603050405020304" pitchFamily="18" charset="0"/>
                <a:cs typeface="Times New Roman" panose="02020603050405020304" pitchFamily="18" charset="0"/>
              </a:rPr>
              <a:t>Ngân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hàng</a:t>
            </a:r>
            <a:r>
              <a:rPr lang="en-US" dirty="0">
                <a:solidFill>
                  <a:schemeClr val="accent6">
                    <a:lumMod val="75000"/>
                  </a:schemeClr>
                </a:solidFill>
                <a:latin typeface="Times New Roman" panose="02020603050405020304" pitchFamily="18" charset="0"/>
                <a:cs typeface="Times New Roman" panose="02020603050405020304" pitchFamily="18" charset="0"/>
              </a:rPr>
              <a:t> CSXH, </a:t>
            </a:r>
            <a:r>
              <a:rPr lang="en-US" dirty="0" err="1">
                <a:solidFill>
                  <a:schemeClr val="accent6">
                    <a:lumMod val="75000"/>
                  </a:schemeClr>
                </a:solidFill>
                <a:latin typeface="Times New Roman" panose="02020603050405020304" pitchFamily="18" charset="0"/>
                <a:cs typeface="Times New Roman" panose="02020603050405020304" pitchFamily="18" charset="0"/>
              </a:rPr>
              <a:t>tổ</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chức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tín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dụng</a:t>
            </a:r>
            <a:r>
              <a:rPr lang="en-US" dirty="0">
                <a:solidFill>
                  <a:schemeClr val="accent6">
                    <a:lumMod val="75000"/>
                  </a:schemeClr>
                </a:solidFill>
                <a:latin typeface="Times New Roman" panose="02020603050405020304" pitchFamily="18" charset="0"/>
                <a:cs typeface="Times New Roman" panose="02020603050405020304" pitchFamily="18" charset="0"/>
              </a:rPr>
              <a:t> do NN </a:t>
            </a:r>
            <a:r>
              <a:rPr lang="en-US" dirty="0" err="1">
                <a:solidFill>
                  <a:schemeClr val="accent6">
                    <a:lumMod val="75000"/>
                  </a:schemeClr>
                </a:solidFill>
                <a:latin typeface="Times New Roman" panose="02020603050405020304" pitchFamily="18" charset="0"/>
                <a:cs typeface="Times New Roman" panose="02020603050405020304" pitchFamily="18" charset="0"/>
              </a:rPr>
              <a:t>chỉ</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312426" y="2909000"/>
            <a:ext cx="8705737" cy="523220"/>
          </a:xfrm>
          <a:prstGeom prst="rect">
            <a:avLst/>
          </a:prstGeom>
        </p:spPr>
        <p:txBody>
          <a:bodyPr wrap="square">
            <a:spAutoFit/>
          </a:bodyPr>
          <a:lstStyle/>
          <a:p>
            <a:r>
              <a:rPr lang="en-US" b="1" dirty="0" smtClean="0">
                <a:solidFill>
                  <a:srgbClr val="7030A0"/>
                </a:solidFill>
                <a:latin typeface="Times New Roman" panose="02020603050405020304" pitchFamily="18" charset="0"/>
                <a:cs typeface="Times New Roman" panose="02020603050405020304" pitchFamily="18" charset="0"/>
              </a:rPr>
              <a:t>(2) </a:t>
            </a:r>
            <a:r>
              <a:rPr lang="en-US" b="1" dirty="0" err="1" smtClean="0">
                <a:solidFill>
                  <a:srgbClr val="7030A0"/>
                </a:solidFill>
                <a:latin typeface="Times New Roman" panose="02020603050405020304" pitchFamily="18" charset="0"/>
                <a:cs typeface="Times New Roman" panose="02020603050405020304" pitchFamily="18" charset="0"/>
              </a:rPr>
              <a:t>Các</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mẫu</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hợp</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đồng</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về</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nhà</a:t>
            </a:r>
            <a:r>
              <a:rPr lang="en-US" b="1" dirty="0" smtClean="0">
                <a:solidFill>
                  <a:srgbClr val="7030A0"/>
                </a:solidFill>
                <a:latin typeface="Times New Roman" panose="02020603050405020304" pitchFamily="18" charset="0"/>
                <a:cs typeface="Times New Roman" panose="02020603050405020304" pitchFamily="18" charset="0"/>
              </a:rPr>
              <a:t> ở: </a:t>
            </a:r>
            <a:r>
              <a:rPr lang="en-US" dirty="0" err="1">
                <a:solidFill>
                  <a:schemeClr val="accent6">
                    <a:lumMod val="75000"/>
                  </a:schemeClr>
                </a:solidFill>
                <a:latin typeface="Times New Roman" panose="02020603050405020304" pitchFamily="18" charset="0"/>
                <a:cs typeface="Times New Roman" panose="02020603050405020304" pitchFamily="18" charset="0"/>
              </a:rPr>
              <a:t>mẫu</a:t>
            </a:r>
            <a:r>
              <a:rPr lang="en-US" dirty="0">
                <a:solidFill>
                  <a:schemeClr val="accent6">
                    <a:lumMod val="75000"/>
                  </a:schemeClr>
                </a:solidFill>
                <a:latin typeface="Times New Roman" panose="02020603050405020304" pitchFamily="18" charset="0"/>
                <a:cs typeface="Times New Roman" panose="02020603050405020304" pitchFamily="18" charset="0"/>
              </a:rPr>
              <a:t> HĐ </a:t>
            </a:r>
            <a:r>
              <a:rPr lang="en-US" dirty="0" err="1">
                <a:solidFill>
                  <a:schemeClr val="accent6">
                    <a:lumMod val="75000"/>
                  </a:schemeClr>
                </a:solidFill>
                <a:latin typeface="Times New Roman" panose="02020603050405020304" pitchFamily="18" charset="0"/>
                <a:cs typeface="Times New Roman" panose="02020603050405020304" pitchFamily="18" charset="0"/>
              </a:rPr>
              <a:t>mua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bán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a:solidFill>
                  <a:schemeClr val="accent6">
                    <a:lumMod val="75000"/>
                  </a:schemeClr>
                </a:solidFill>
                <a:latin typeface="Times New Roman" panose="02020603050405020304" pitchFamily="18" charset="0"/>
                <a:cs typeface="Times New Roman" panose="02020603050405020304" pitchFamily="18" charset="0"/>
              </a:rPr>
              <a:t>phục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err="1">
                <a:solidFill>
                  <a:schemeClr val="accent6">
                    <a:lumMod val="75000"/>
                  </a:schemeClr>
                </a:solidFill>
                <a:latin typeface="Times New Roman" panose="02020603050405020304" pitchFamily="18" charset="0"/>
                <a:cs typeface="Times New Roman" panose="02020603050405020304" pitchFamily="18" charset="0"/>
              </a:rPr>
              <a:t>vụ</a:t>
            </a:r>
            <a:r>
              <a:rPr lang="en-US">
                <a:solidFill>
                  <a:schemeClr val="accent6">
                    <a:lumMod val="75000"/>
                  </a:schemeClr>
                </a:solidFill>
                <a:latin typeface="Times New Roman" panose="02020603050405020304" pitchFamily="18" charset="0"/>
                <a:cs typeface="Times New Roman" panose="02020603050405020304" pitchFamily="18" charset="0"/>
              </a:rPr>
              <a:t> </a:t>
            </a:r>
            <a:r>
              <a:rPr lang="en-US" smtClean="0">
                <a:solidFill>
                  <a:schemeClr val="accent6">
                    <a:lumMod val="75000"/>
                  </a:schemeClr>
                </a:solidFill>
                <a:latin typeface="Times New Roman" panose="02020603050405020304" pitchFamily="18" charset="0"/>
                <a:cs typeface="Times New Roman" panose="02020603050405020304" pitchFamily="18" charset="0"/>
              </a:rPr>
              <a:t>TĐC; </a:t>
            </a:r>
            <a:r>
              <a:rPr lang="en-US" dirty="0" err="1">
                <a:solidFill>
                  <a:schemeClr val="accent6">
                    <a:lumMod val="75000"/>
                  </a:schemeClr>
                </a:solidFill>
                <a:latin typeface="Times New Roman" panose="02020603050405020304" pitchFamily="18" charset="0"/>
                <a:cs typeface="Times New Roman" panose="02020603050405020304" pitchFamily="18" charset="0"/>
              </a:rPr>
              <a:t>mẫu</a:t>
            </a:r>
            <a:r>
              <a:rPr lang="en-US" dirty="0">
                <a:solidFill>
                  <a:schemeClr val="accent6">
                    <a:lumMod val="75000"/>
                  </a:schemeClr>
                </a:solidFill>
                <a:latin typeface="Times New Roman" panose="02020603050405020304" pitchFamily="18" charset="0"/>
                <a:cs typeface="Times New Roman" panose="02020603050405020304" pitchFamily="18" charset="0"/>
              </a:rPr>
              <a:t> HĐ </a:t>
            </a:r>
            <a:r>
              <a:rPr lang="en-US" dirty="0" err="1">
                <a:solidFill>
                  <a:schemeClr val="accent6">
                    <a:lumMod val="75000"/>
                  </a:schemeClr>
                </a:solidFill>
                <a:latin typeface="Times New Roman" panose="02020603050405020304" pitchFamily="18" charset="0"/>
                <a:cs typeface="Times New Roman" panose="02020603050405020304" pitchFamily="18" charset="0"/>
              </a:rPr>
              <a:t>cho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thuê</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ở TĐC,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a:solidFill>
                  <a:schemeClr val="accent6">
                    <a:lumMod val="75000"/>
                  </a:schemeClr>
                </a:solidFill>
                <a:latin typeface="Times New Roman" panose="02020603050405020304" pitchFamily="18" charset="0"/>
                <a:cs typeface="Times New Roman" panose="02020603050405020304" pitchFamily="18" charset="0"/>
              </a:rPr>
              <a:t>cũ</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thuộc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tài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err="1">
                <a:solidFill>
                  <a:schemeClr val="accent6">
                    <a:lumMod val="75000"/>
                  </a:schemeClr>
                </a:solidFill>
                <a:latin typeface="Times New Roman" panose="02020603050405020304" pitchFamily="18" charset="0"/>
                <a:cs typeface="Times New Roman" panose="02020603050405020304" pitchFamily="18" charset="0"/>
              </a:rPr>
              <a:t>sản</a:t>
            </a:r>
            <a:r>
              <a:rPr lang="en-US">
                <a:solidFill>
                  <a:schemeClr val="accent6">
                    <a:lumMod val="75000"/>
                  </a:schemeClr>
                </a:solidFill>
                <a:latin typeface="Times New Roman" panose="02020603050405020304" pitchFamily="18" charset="0"/>
                <a:cs typeface="Times New Roman" panose="02020603050405020304" pitchFamily="18" charset="0"/>
              </a:rPr>
              <a:t> </a:t>
            </a:r>
            <a:r>
              <a:rPr lang="en-US" smtClean="0">
                <a:solidFill>
                  <a:schemeClr val="accent6">
                    <a:lumMod val="75000"/>
                  </a:schemeClr>
                </a:solidFill>
                <a:latin typeface="Times New Roman" panose="02020603050405020304" pitchFamily="18" charset="0"/>
                <a:cs typeface="Times New Roman" panose="02020603050405020304" pitchFamily="18" charset="0"/>
              </a:rPr>
              <a:t>công; </a:t>
            </a:r>
            <a:r>
              <a:rPr lang="en-US" dirty="0" err="1">
                <a:solidFill>
                  <a:schemeClr val="accent6">
                    <a:lumMod val="75000"/>
                  </a:schemeClr>
                </a:solidFill>
                <a:latin typeface="Times New Roman" panose="02020603050405020304" pitchFamily="18" charset="0"/>
                <a:cs typeface="Times New Roman" panose="02020603050405020304" pitchFamily="18" charset="0"/>
              </a:rPr>
              <a:t>mẫu</a:t>
            </a:r>
            <a:r>
              <a:rPr lang="en-US" dirty="0">
                <a:solidFill>
                  <a:schemeClr val="accent6">
                    <a:lumMod val="75000"/>
                  </a:schemeClr>
                </a:solidFill>
                <a:latin typeface="Times New Roman" panose="02020603050405020304" pitchFamily="18" charset="0"/>
                <a:cs typeface="Times New Roman" panose="02020603050405020304" pitchFamily="18" charset="0"/>
              </a:rPr>
              <a:t> HĐ </a:t>
            </a:r>
            <a:r>
              <a:rPr lang="en-US" dirty="0" err="1">
                <a:solidFill>
                  <a:schemeClr val="accent6">
                    <a:lumMod val="75000"/>
                  </a:schemeClr>
                </a:solidFill>
                <a:latin typeface="Times New Roman" panose="02020603050405020304" pitchFamily="18" charset="0"/>
                <a:cs typeface="Times New Roman" panose="02020603050405020304" pitchFamily="18" charset="0"/>
              </a:rPr>
              <a:t>mua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bán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cho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err="1">
                <a:solidFill>
                  <a:schemeClr val="accent6">
                    <a:lumMod val="75000"/>
                  </a:schemeClr>
                </a:solidFill>
                <a:latin typeface="Times New Roman" panose="02020603050405020304" pitchFamily="18" charset="0"/>
                <a:cs typeface="Times New Roman" panose="02020603050405020304" pitchFamily="18" charset="0"/>
              </a:rPr>
              <a:t>thuê</a:t>
            </a:r>
            <a:r>
              <a:rPr lang="en-US">
                <a:solidFill>
                  <a:schemeClr val="accent6">
                    <a:lumMod val="75000"/>
                  </a:schemeClr>
                </a:solidFill>
                <a:latin typeface="Times New Roman" panose="02020603050405020304" pitchFamily="18" charset="0"/>
                <a:cs typeface="Times New Roman" panose="02020603050405020304" pitchFamily="18" charset="0"/>
              </a:rPr>
              <a:t> </a:t>
            </a:r>
            <a:r>
              <a:rPr lang="en-US" smtClean="0">
                <a:solidFill>
                  <a:schemeClr val="accent6">
                    <a:lumMod val="75000"/>
                  </a:schemeClr>
                </a:solidFill>
                <a:latin typeface="Times New Roman" panose="02020603050405020304" pitchFamily="18" charset="0"/>
                <a:cs typeface="Times New Roman" panose="02020603050405020304" pitchFamily="18" charset="0"/>
              </a:rPr>
              <a:t>NOXH; </a:t>
            </a:r>
            <a:r>
              <a:rPr lang="en-US" dirty="0" err="1">
                <a:solidFill>
                  <a:schemeClr val="accent6">
                    <a:lumMod val="75000"/>
                  </a:schemeClr>
                </a:solidFill>
                <a:latin typeface="Times New Roman" panose="02020603050405020304" pitchFamily="18" charset="0"/>
                <a:cs typeface="Times New Roman" panose="02020603050405020304" pitchFamily="18" charset="0"/>
              </a:rPr>
              <a:t>mẫu</a:t>
            </a:r>
            <a:r>
              <a:rPr lang="en-US" dirty="0">
                <a:solidFill>
                  <a:schemeClr val="accent6">
                    <a:lumMod val="75000"/>
                  </a:schemeClr>
                </a:solidFill>
                <a:latin typeface="Times New Roman" panose="02020603050405020304" pitchFamily="18" charset="0"/>
                <a:cs typeface="Times New Roman" panose="02020603050405020304" pitchFamily="18" charset="0"/>
              </a:rPr>
              <a:t> HĐ </a:t>
            </a:r>
            <a:r>
              <a:rPr lang="en-US" dirty="0" err="1">
                <a:solidFill>
                  <a:schemeClr val="accent6">
                    <a:lumMod val="75000"/>
                  </a:schemeClr>
                </a:solidFill>
                <a:latin typeface="Times New Roman" panose="02020603050405020304" pitchFamily="18" charset="0"/>
                <a:cs typeface="Times New Roman" panose="02020603050405020304" pitchFamily="18" charset="0"/>
              </a:rPr>
              <a:t>mua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bán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a:solidFill>
                  <a:schemeClr val="accent6">
                    <a:lumMod val="75000"/>
                  </a:schemeClr>
                </a:solidFill>
                <a:latin typeface="Times New Roman" panose="02020603050405020304" pitchFamily="18" charset="0"/>
                <a:cs typeface="Times New Roman" panose="02020603050405020304" pitchFamily="18" charset="0"/>
              </a:rPr>
              <a:t>cũ</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thuộc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tài</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sản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công</a:t>
            </a:r>
            <a:r>
              <a:rPr lang="en-US" dirty="0">
                <a:solidFill>
                  <a:schemeClr val="accent6">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4721062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704"/>
            <a:ext cx="9137132" cy="5143500"/>
          </a:xfrm>
          <a:prstGeom prst="rect">
            <a:avLst/>
          </a:prstGeom>
        </p:spPr>
      </p:pic>
      <p:sp>
        <p:nvSpPr>
          <p:cNvPr id="14" name="Google Shape;754;p48"/>
          <p:cNvSpPr txBox="1">
            <a:spLocks noGrp="1"/>
          </p:cNvSpPr>
          <p:nvPr>
            <p:ph type="title"/>
          </p:nvPr>
        </p:nvSpPr>
        <p:spPr>
          <a:xfrm>
            <a:off x="2050182" y="2030724"/>
            <a:ext cx="4562374" cy="77664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dirty="0" smtClean="0">
                <a:solidFill>
                  <a:srgbClr val="7030A0"/>
                </a:solidFill>
                <a:latin typeface="Times New Roman" panose="02020603050405020304" pitchFamily="18" charset="0"/>
                <a:cs typeface="Times New Roman" panose="02020603050405020304" pitchFamily="18" charset="0"/>
              </a:rPr>
              <a:t>XIN CẢM ƠN</a:t>
            </a:r>
            <a:endParaRPr sz="4400" dirty="0">
              <a:solidFill>
                <a:srgbClr val="7030A0"/>
              </a:solidFill>
              <a:latin typeface="Times New Roman" panose="02020603050405020304" pitchFamily="18" charset="0"/>
              <a:cs typeface="Times New Roman" panose="02020603050405020304" pitchFamily="18" charset="0"/>
            </a:endParaRPr>
          </a:p>
        </p:txBody>
      </p:sp>
      <p:sp>
        <p:nvSpPr>
          <p:cNvPr id="16" name="Google Shape;248;p37"/>
          <p:cNvSpPr txBox="1">
            <a:spLocks noGrp="1"/>
          </p:cNvSpPr>
          <p:nvPr>
            <p:ph type="subTitle" idx="1"/>
          </p:nvPr>
        </p:nvSpPr>
        <p:spPr>
          <a:xfrm>
            <a:off x="2234137" y="3616205"/>
            <a:ext cx="3852000" cy="40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b="1" smtClean="0">
                <a:solidFill>
                  <a:srgbClr val="00B050"/>
                </a:solidFill>
                <a:latin typeface="Times New Roman" panose="02020603050405020304" pitchFamily="18" charset="0"/>
                <a:cs typeface="Times New Roman" panose="02020603050405020304" pitchFamily="18" charset="0"/>
              </a:rPr>
              <a:t>BỘ XÂY DỰNG</a:t>
            </a:r>
            <a:endParaRPr lang="en" sz="20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3691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36" name="Google Shape;436;p41"/>
          <p:cNvSpPr txBox="1">
            <a:spLocks noGrp="1"/>
          </p:cNvSpPr>
          <p:nvPr>
            <p:ph type="title"/>
          </p:nvPr>
        </p:nvSpPr>
        <p:spPr>
          <a:xfrm>
            <a:off x="1282799" y="0"/>
            <a:ext cx="6523500" cy="442205"/>
          </a:xfrm>
          <a:prstGeom prst="rect">
            <a:avLst/>
          </a:prstGeom>
        </p:spPr>
        <p:txBody>
          <a:bodyPr spcFirstLastPara="1" wrap="square" lIns="91425" tIns="91425" rIns="91425" bIns="91425" anchor="b" anchorCtr="0">
            <a:noAutofit/>
          </a:bodyPr>
          <a:lstStyle/>
          <a:p>
            <a:pPr lvl="0" algn="ctr"/>
            <a:r>
              <a:rPr lang="en-US" sz="1800" dirty="0" smtClean="0">
                <a:solidFill>
                  <a:srgbClr val="FF0000"/>
                </a:solidFill>
                <a:latin typeface="Times New Roman" panose="02020603050405020304" pitchFamily="18" charset="0"/>
                <a:cs typeface="Times New Roman" panose="02020603050405020304" pitchFamily="18" charset="0"/>
              </a:rPr>
              <a:t>02. SỞ HỮU NHÀ Ở</a:t>
            </a:r>
            <a:endParaRPr sz="1800" dirty="0">
              <a:solidFill>
                <a:srgbClr val="FF0000"/>
              </a:solidFill>
            </a:endParaRPr>
          </a:p>
        </p:txBody>
      </p:sp>
      <p:sp>
        <p:nvSpPr>
          <p:cNvPr id="98" name="Rectangle 97"/>
          <p:cNvSpPr/>
          <p:nvPr/>
        </p:nvSpPr>
        <p:spPr>
          <a:xfrm>
            <a:off x="408210" y="406238"/>
            <a:ext cx="8525017" cy="746358"/>
          </a:xfrm>
          <a:prstGeom prst="rect">
            <a:avLst/>
          </a:prstGeom>
        </p:spPr>
        <p:txBody>
          <a:bodyPr wrap="square">
            <a:spAutoFit/>
          </a:bodyPr>
          <a:lstStyle/>
          <a:p>
            <a:pPr algn="just">
              <a:lnSpc>
                <a:spcPts val="1700"/>
              </a:lnSpc>
              <a:spcBef>
                <a:spcPts val="600"/>
              </a:spcBef>
              <a:spcAft>
                <a:spcPts val="600"/>
              </a:spcAft>
            </a:pPr>
            <a:r>
              <a:rPr lang="en-US" b="1" dirty="0" smtClean="0">
                <a:solidFill>
                  <a:schemeClr val="accent6">
                    <a:lumMod val="75000"/>
                  </a:schemeClr>
                </a:solidFill>
                <a:latin typeface="Times New Roman" panose="02020603050405020304" pitchFamily="18" charset="0"/>
                <a:cs typeface="Times New Roman" panose="02020603050405020304" pitchFamily="18" charset="0"/>
              </a:rPr>
              <a:t>2.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thuộc</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tài</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sản</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75000"/>
                  </a:schemeClr>
                </a:solidFill>
                <a:latin typeface="Times New Roman" panose="02020603050405020304" pitchFamily="18" charset="0"/>
                <a:cs typeface="Times New Roman" panose="02020603050405020304" pitchFamily="18" charset="0"/>
              </a:rPr>
              <a:t>công</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Kế</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thừa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các</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quy</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của</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Luật</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Nhà</a:t>
            </a:r>
            <a:r>
              <a:rPr lang="en-US" dirty="0">
                <a:solidFill>
                  <a:schemeClr val="accent6">
                    <a:lumMod val="75000"/>
                  </a:schemeClr>
                </a:solidFill>
                <a:latin typeface="Times New Roman" panose="02020603050405020304" pitchFamily="18" charset="0"/>
                <a:cs typeface="Times New Roman" panose="02020603050405020304" pitchFamily="18" charset="0"/>
              </a:rPr>
              <a:t> ở </a:t>
            </a:r>
            <a:r>
              <a:rPr lang="en-US" dirty="0" smtClean="0">
                <a:solidFill>
                  <a:schemeClr val="accent6">
                    <a:lumMod val="75000"/>
                  </a:schemeClr>
                </a:solidFill>
                <a:latin typeface="Times New Roman" panose="02020603050405020304" pitchFamily="18" charset="0"/>
                <a:cs typeface="Times New Roman" panose="02020603050405020304" pitchFamily="18" charset="0"/>
              </a:rPr>
              <a:t>2014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về</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các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loại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thuộc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sở</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hữu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nước</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đại</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diện</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chủ</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sở</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hữu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u="sng" dirty="0" err="1" smtClean="0">
                <a:solidFill>
                  <a:srgbClr val="FF0000"/>
                </a:solidFill>
                <a:latin typeface="Times New Roman" panose="02020603050405020304" pitchFamily="18" charset="0"/>
                <a:cs typeface="Times New Roman" panose="02020603050405020304" pitchFamily="18" charset="0"/>
              </a:rPr>
              <a:t>chỉnh</a:t>
            </a:r>
            <a:r>
              <a:rPr lang="en-US" b="1" u="sng" dirty="0" smtClean="0">
                <a:solidFill>
                  <a:srgbClr val="FF0000"/>
                </a:solidFill>
                <a:latin typeface="Times New Roman" panose="02020603050405020304" pitchFamily="18" charset="0"/>
                <a:cs typeface="Times New Roman" panose="02020603050405020304" pitchFamily="18" charset="0"/>
              </a:rPr>
              <a:t> </a:t>
            </a:r>
            <a:r>
              <a:rPr lang="en-US" b="1" u="sng" dirty="0" err="1" smtClean="0">
                <a:solidFill>
                  <a:srgbClr val="FF0000"/>
                </a:solidFill>
                <a:latin typeface="Times New Roman" panose="02020603050405020304" pitchFamily="18" charset="0"/>
                <a:cs typeface="Times New Roman" panose="02020603050405020304" pitchFamily="18" charset="0"/>
              </a:rPr>
              <a:t>lý</a:t>
            </a:r>
            <a:r>
              <a:rPr lang="en-US" b="1" u="sng"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khái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niệm</a:t>
            </a:r>
            <a:r>
              <a:rPr lang="en-US"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nhà</a:t>
            </a:r>
            <a:r>
              <a:rPr lang="en-US" b="1" dirty="0" smtClean="0">
                <a:solidFill>
                  <a:srgbClr val="FF0000"/>
                </a:solidFill>
                <a:latin typeface="Times New Roman" panose="02020603050405020304" pitchFamily="18" charset="0"/>
                <a:cs typeface="Times New Roman" panose="02020603050405020304" pitchFamily="18" charset="0"/>
              </a:rPr>
              <a:t> ở </a:t>
            </a:r>
            <a:r>
              <a:rPr lang="en-US" b="1" dirty="0" err="1" smtClean="0">
                <a:solidFill>
                  <a:srgbClr val="FF0000"/>
                </a:solidFill>
                <a:latin typeface="Times New Roman" panose="02020603050405020304" pitchFamily="18" charset="0"/>
                <a:cs typeface="Times New Roman" panose="02020603050405020304" pitchFamily="18" charset="0"/>
              </a:rPr>
              <a:t>thuộc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sở</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hữu</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nhà</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nước</a:t>
            </a:r>
            <a:r>
              <a:rPr lang="en-US" b="1"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thành</a:t>
            </a:r>
            <a:r>
              <a:rPr lang="en-US" dirty="0" smtClean="0">
                <a:solidFill>
                  <a:srgbClr val="FF0000"/>
                </a:solidFill>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a:t>
            </a:r>
            <a:r>
              <a:rPr lang="en-US" b="1" dirty="0" err="1" smtClean="0">
                <a:solidFill>
                  <a:srgbClr val="FF0000"/>
                </a:solidFill>
                <a:latin typeface="Times New Roman" panose="02020603050405020304" pitchFamily="18" charset="0"/>
                <a:cs typeface="Times New Roman" panose="02020603050405020304" pitchFamily="18" charset="0"/>
              </a:rPr>
              <a:t>nhà</a:t>
            </a:r>
            <a:r>
              <a:rPr lang="en-US" b="1" dirty="0" smtClean="0">
                <a:solidFill>
                  <a:srgbClr val="FF0000"/>
                </a:solidFill>
                <a:latin typeface="Times New Roman" panose="02020603050405020304" pitchFamily="18" charset="0"/>
                <a:cs typeface="Times New Roman" panose="02020603050405020304" pitchFamily="18" charset="0"/>
              </a:rPr>
              <a:t> ở </a:t>
            </a:r>
            <a:r>
              <a:rPr lang="en-US" b="1" dirty="0" err="1" smtClean="0">
                <a:solidFill>
                  <a:srgbClr val="FF0000"/>
                </a:solidFill>
                <a:latin typeface="Times New Roman" panose="02020603050405020304" pitchFamily="18" charset="0"/>
                <a:cs typeface="Times New Roman" panose="02020603050405020304" pitchFamily="18" charset="0"/>
              </a:rPr>
              <a:t>thuộc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tài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sản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công</a:t>
            </a:r>
            <a:r>
              <a:rPr lang="en-US" b="1" dirty="0" smtClean="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phù</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hợp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Bộ</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luật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dân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sự</a:t>
            </a:r>
            <a:r>
              <a:rPr lang="en-US" dirty="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Luật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quản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lý</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sử</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dụng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tài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sản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công</a:t>
            </a:r>
            <a:r>
              <a:rPr lang="en-US" dirty="0">
                <a:solidFill>
                  <a:srgbClr val="FF0000"/>
                </a:solidFill>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a:t>
            </a:r>
            <a:r>
              <a:rPr lang="en-US" dirty="0" err="1" smtClean="0">
                <a:solidFill>
                  <a:srgbClr val="FF0000"/>
                </a:solidFill>
                <a:latin typeface="Times New Roman" panose="02020603050405020304" pitchFamily="18" charset="0"/>
                <a:cs typeface="Times New Roman" panose="02020603050405020304" pitchFamily="18" charset="0"/>
              </a:rPr>
              <a:t>Điều</a:t>
            </a:r>
            <a:r>
              <a:rPr lang="en-US" dirty="0" smtClean="0">
                <a:solidFill>
                  <a:srgbClr val="FF0000"/>
                </a:solidFill>
                <a:latin typeface="Times New Roman" panose="02020603050405020304" pitchFamily="18" charset="0"/>
                <a:cs typeface="Times New Roman" panose="02020603050405020304" pitchFamily="18" charset="0"/>
              </a:rPr>
              <a:t> 13).</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47" name="Rectangle 46"/>
          <p:cNvSpPr/>
          <p:nvPr/>
        </p:nvSpPr>
        <p:spPr>
          <a:xfrm>
            <a:off x="408210" y="1152596"/>
            <a:ext cx="8525017" cy="310341"/>
          </a:xfrm>
          <a:prstGeom prst="rect">
            <a:avLst/>
          </a:prstGeom>
        </p:spPr>
        <p:txBody>
          <a:bodyPr wrap="square">
            <a:spAutoFit/>
          </a:bodyPr>
          <a:lstStyle/>
          <a:p>
            <a:pPr algn="just">
              <a:lnSpc>
                <a:spcPts val="1700"/>
              </a:lnSpc>
              <a:spcBef>
                <a:spcPts val="600"/>
              </a:spcBef>
              <a:spcAft>
                <a:spcPts val="600"/>
              </a:spcAft>
            </a:pPr>
            <a:r>
              <a:rPr lang="en-US" b="1" smtClean="0">
                <a:solidFill>
                  <a:schemeClr val="accent6">
                    <a:lumMod val="75000"/>
                  </a:schemeClr>
                </a:solidFill>
                <a:latin typeface="Times New Roman" panose="02020603050405020304" pitchFamily="18" charset="0"/>
                <a:cs typeface="Times New Roman" panose="02020603050405020304" pitchFamily="18" charset="0"/>
              </a:rPr>
              <a:t>CÁC LOẠI NHÀ </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Ở THUỘC TÀI SẢN CÔNG </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13)</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8" name="Rectangle 7"/>
          <p:cNvSpPr/>
          <p:nvPr/>
        </p:nvSpPr>
        <p:spPr>
          <a:xfrm>
            <a:off x="408210" y="1450563"/>
            <a:ext cx="8525017" cy="1405513"/>
          </a:xfrm>
          <a:prstGeom prst="rect">
            <a:avLst/>
          </a:prstGeom>
        </p:spPr>
        <p:txBody>
          <a:bodyPr wrap="square">
            <a:spAutoFit/>
          </a:bodyPr>
          <a:lstStyle/>
          <a:p>
            <a:pPr algn="just">
              <a:spcBef>
                <a:spcPts val="200"/>
              </a:spcBef>
              <a:spcAft>
                <a:spcPts val="200"/>
              </a:spcAft>
            </a:pPr>
            <a:r>
              <a:rPr lang="en-US" sz="1200" dirty="0" smtClean="0">
                <a:solidFill>
                  <a:srgbClr val="FF0000"/>
                </a:solidFill>
                <a:latin typeface="Times New Roman" panose="02020603050405020304" pitchFamily="18" charset="0"/>
                <a:cs typeface="Times New Roman" panose="02020603050405020304" pitchFamily="18" charset="0"/>
              </a:rPr>
              <a:t>L1.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a:solidFill>
                  <a:schemeClr val="accent6">
                    <a:lumMod val="75000"/>
                  </a:schemeClr>
                </a:solidFill>
                <a:latin typeface="Times New Roman" panose="02020603050405020304" pitchFamily="18" charset="0"/>
                <a:cs typeface="Times New Roman" panose="02020603050405020304" pitchFamily="18" charset="0"/>
              </a:rPr>
              <a:t>CV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1200" dirty="0">
                <a:solidFill>
                  <a:schemeClr val="accent6">
                    <a:lumMod val="75000"/>
                  </a:schemeClr>
                </a:solidFill>
                <a:latin typeface="Times New Roman" panose="02020603050405020304" pitchFamily="18" charset="0"/>
                <a:cs typeface="Times New Roman" panose="02020603050405020304" pitchFamily="18" charset="0"/>
              </a:rPr>
              <a:t> TW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và</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a:solidFill>
                  <a:schemeClr val="accent6">
                    <a:lumMod val="75000"/>
                  </a:schemeClr>
                </a:solidFill>
                <a:latin typeface="Times New Roman" panose="02020603050405020304" pitchFamily="18" charset="0"/>
                <a:cs typeface="Times New Roman" panose="02020603050405020304" pitchFamily="18" charset="0"/>
              </a:rPr>
              <a:t> ở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công</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vụ</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địa</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phương</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p>
          <a:p>
            <a:pPr algn="just">
              <a:spcBef>
                <a:spcPts val="200"/>
              </a:spcBef>
              <a:spcAft>
                <a:spcPts val="200"/>
              </a:spcAft>
            </a:pPr>
            <a:r>
              <a:rPr lang="en-US" sz="1200" dirty="0" smtClean="0">
                <a:solidFill>
                  <a:srgbClr val="FF0000"/>
                </a:solidFill>
                <a:latin typeface="Times New Roman" panose="02020603050405020304" pitchFamily="18" charset="0"/>
                <a:cs typeface="Times New Roman" panose="02020603050405020304" pitchFamily="18" charset="0"/>
              </a:rPr>
              <a:t>L2</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a:solidFill>
                  <a:schemeClr val="accent6">
                    <a:lumMod val="75000"/>
                  </a:schemeClr>
                </a:solidFill>
                <a:latin typeface="Times New Roman" panose="02020603050405020304" pitchFamily="18" charset="0"/>
                <a:cs typeface="Times New Roman" panose="02020603050405020304" pitchFamily="18" charset="0"/>
              </a:rPr>
              <a:t>ở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phục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vụ</a:t>
            </a:r>
            <a:r>
              <a:rPr lang="en-US" sz="1200" dirty="0">
                <a:solidFill>
                  <a:schemeClr val="accent6">
                    <a:lumMod val="75000"/>
                  </a:schemeClr>
                </a:solidFill>
                <a:latin typeface="Times New Roman" panose="02020603050405020304" pitchFamily="18" charset="0"/>
                <a:cs typeface="Times New Roman" panose="02020603050405020304" pitchFamily="18" charset="0"/>
              </a:rPr>
              <a:t> TĐC do NN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đầu</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tư</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xây</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dựng</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hoặc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mua</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a:solidFill>
                  <a:schemeClr val="accent6">
                    <a:lumMod val="75000"/>
                  </a:schemeClr>
                </a:solidFill>
                <a:latin typeface="Times New Roman" panose="02020603050405020304" pitchFamily="18" charset="0"/>
                <a:cs typeface="Times New Roman" panose="02020603050405020304" pitchFamily="18" charset="0"/>
              </a:rPr>
              <a:t> ở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thương</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mại</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để</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bố</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trí</a:t>
            </a:r>
            <a:r>
              <a:rPr lang="en-US" sz="1200" dirty="0">
                <a:solidFill>
                  <a:schemeClr val="accent6">
                    <a:lumMod val="75000"/>
                  </a:schemeClr>
                </a:solidFill>
                <a:latin typeface="Times New Roman" panose="02020603050405020304" pitchFamily="18" charset="0"/>
                <a:cs typeface="Times New Roman" panose="02020603050405020304" pitchFamily="18" charset="0"/>
              </a:rPr>
              <a:t> TĐC</a:t>
            </a:r>
          </a:p>
          <a:p>
            <a:pPr algn="just">
              <a:spcBef>
                <a:spcPts val="200"/>
              </a:spcBef>
              <a:spcAft>
                <a:spcPts val="200"/>
              </a:spcAft>
            </a:pPr>
            <a:r>
              <a:rPr lang="en-US" sz="1200" dirty="0" smtClean="0">
                <a:solidFill>
                  <a:srgbClr val="FF0000"/>
                </a:solidFill>
                <a:latin typeface="Times New Roman" panose="02020603050405020304" pitchFamily="18" charset="0"/>
                <a:cs typeface="Times New Roman" panose="02020603050405020304" pitchFamily="18" charset="0"/>
              </a:rPr>
              <a:t>L3</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a:solidFill>
                  <a:schemeClr val="accent6">
                    <a:lumMod val="75000"/>
                  </a:schemeClr>
                </a:solidFill>
                <a:latin typeface="Times New Roman" panose="02020603050405020304" pitchFamily="18" charset="0"/>
                <a:cs typeface="Times New Roman" panose="02020603050405020304" pitchFamily="18" charset="0"/>
              </a:rPr>
              <a:t>ở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xã</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hội</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a:solidFill>
                  <a:schemeClr val="accent6">
                    <a:lumMod val="75000"/>
                  </a:schemeClr>
                </a:solidFill>
                <a:latin typeface="Times New Roman" panose="02020603050405020304" pitchFamily="18" charset="0"/>
                <a:cs typeface="Times New Roman" panose="02020603050405020304" pitchFamily="18" charset="0"/>
              </a:rPr>
              <a:t> ở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cho</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lực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lượng</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vũ</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trang</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nhân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dân</a:t>
            </a:r>
            <a:r>
              <a:rPr lang="en-US" sz="1200" dirty="0">
                <a:solidFill>
                  <a:schemeClr val="accent6">
                    <a:lumMod val="75000"/>
                  </a:schemeClr>
                </a:solidFill>
                <a:latin typeface="Times New Roman" panose="02020603050405020304" pitchFamily="18" charset="0"/>
                <a:cs typeface="Times New Roman" panose="02020603050405020304" pitchFamily="18" charset="0"/>
              </a:rPr>
              <a:t> do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nước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đầu</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tư</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xây</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dựng</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spcBef>
                <a:spcPts val="200"/>
              </a:spcBef>
              <a:spcAft>
                <a:spcPts val="200"/>
              </a:spcAft>
            </a:pPr>
            <a:r>
              <a:rPr lang="en-US" sz="1200" dirty="0" smtClean="0">
                <a:solidFill>
                  <a:srgbClr val="FF0000"/>
                </a:solidFill>
                <a:latin typeface="Times New Roman" panose="02020603050405020304" pitchFamily="18" charset="0"/>
                <a:cs typeface="Times New Roman" panose="02020603050405020304" pitchFamily="18" charset="0"/>
              </a:rPr>
              <a:t>L4</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a:solidFill>
                  <a:schemeClr val="accent6">
                    <a:lumMod val="75000"/>
                  </a:schemeClr>
                </a:solidFill>
                <a:latin typeface="Times New Roman" panose="02020603050405020304" pitchFamily="18" charset="0"/>
                <a:cs typeface="Times New Roman" panose="02020603050405020304" pitchFamily="18" charset="0"/>
              </a:rPr>
              <a:t> ở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đầu</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tư</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xây</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dựng</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bằng</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vốn</a:t>
            </a:r>
            <a:r>
              <a:rPr lang="en-US" sz="1200" dirty="0">
                <a:solidFill>
                  <a:schemeClr val="accent6">
                    <a:lumMod val="75000"/>
                  </a:schemeClr>
                </a:solidFill>
                <a:latin typeface="Times New Roman" panose="02020603050405020304" pitchFamily="18" charset="0"/>
                <a:cs typeface="Times New Roman" panose="02020603050405020304" pitchFamily="18" charset="0"/>
              </a:rPr>
              <a:t> NSNN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hoặc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có</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nguồn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gốc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từ</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vốn</a:t>
            </a:r>
            <a:r>
              <a:rPr lang="en-US" sz="1200" dirty="0">
                <a:solidFill>
                  <a:schemeClr val="accent6">
                    <a:lumMod val="75000"/>
                  </a:schemeClr>
                </a:solidFill>
                <a:latin typeface="Times New Roman" panose="02020603050405020304" pitchFamily="18" charset="0"/>
                <a:cs typeface="Times New Roman" panose="02020603050405020304" pitchFamily="18" charset="0"/>
              </a:rPr>
              <a:t> NSNN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hoặc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xác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lập</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sở</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hữu</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toàn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dân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theo</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quy</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pháp</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luật</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trong</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các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thời</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kỳ</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và</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đang</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cho</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hộ</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gia</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đình</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cá</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nhân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thuê</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theo</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quy</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pháp</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luật</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về</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a:solidFill>
                  <a:schemeClr val="accent6">
                    <a:lumMod val="75000"/>
                  </a:schemeClr>
                </a:solidFill>
                <a:latin typeface="Times New Roman" panose="02020603050405020304" pitchFamily="18" charset="0"/>
                <a:cs typeface="Times New Roman" panose="02020603050405020304" pitchFamily="18" charset="0"/>
              </a:rPr>
              <a:t> ở;</a:t>
            </a:r>
          </a:p>
          <a:p>
            <a:pPr algn="just">
              <a:spcBef>
                <a:spcPts val="200"/>
              </a:spcBef>
              <a:spcAft>
                <a:spcPts val="200"/>
              </a:spcAft>
            </a:pPr>
            <a:r>
              <a:rPr lang="en-US" sz="1200" dirty="0" smtClean="0">
                <a:solidFill>
                  <a:srgbClr val="FF0000"/>
                </a:solidFill>
                <a:latin typeface="Times New Roman" panose="02020603050405020304" pitchFamily="18" charset="0"/>
                <a:cs typeface="Times New Roman" panose="02020603050405020304" pitchFamily="18" charset="0"/>
              </a:rPr>
              <a:t>L5</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a:solidFill>
                  <a:schemeClr val="accent6">
                    <a:lumMod val="75000"/>
                  </a:schemeClr>
                </a:solidFill>
                <a:latin typeface="Times New Roman" panose="02020603050405020304" pitchFamily="18" charset="0"/>
                <a:cs typeface="Times New Roman" panose="02020603050405020304" pitchFamily="18" charset="0"/>
              </a:rPr>
              <a:t>ở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chủ</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sở</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hữu</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khác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chuyển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thành</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sở</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hữu</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toàn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dân</a:t>
            </a:r>
            <a:r>
              <a:rPr lang="en-US" sz="1200" dirty="0">
                <a:solidFill>
                  <a:schemeClr val="accent6">
                    <a:lumMod val="75000"/>
                  </a:schemeClr>
                </a:solidFill>
                <a:latin typeface="Times New Roman" panose="02020603050405020304" pitchFamily="18" charset="0"/>
                <a:cs typeface="Times New Roman" panose="02020603050405020304" pitchFamily="18" charset="0"/>
              </a:rPr>
              <a:t>.</a:t>
            </a:r>
          </a:p>
        </p:txBody>
      </p:sp>
      <p:sp>
        <p:nvSpPr>
          <p:cNvPr id="48" name="Rectangle 47"/>
          <p:cNvSpPr/>
          <p:nvPr/>
        </p:nvSpPr>
        <p:spPr>
          <a:xfrm>
            <a:off x="408209" y="2856076"/>
            <a:ext cx="8525017" cy="310341"/>
          </a:xfrm>
          <a:prstGeom prst="rect">
            <a:avLst/>
          </a:prstGeom>
        </p:spPr>
        <p:txBody>
          <a:bodyPr wrap="square">
            <a:spAutoFit/>
          </a:bodyPr>
          <a:lstStyle/>
          <a:p>
            <a:pPr algn="just">
              <a:lnSpc>
                <a:spcPts val="1700"/>
              </a:lnSpc>
              <a:spcBef>
                <a:spcPts val="600"/>
              </a:spcBef>
              <a:spcAft>
                <a:spcPts val="600"/>
              </a:spcAft>
            </a:pPr>
            <a:r>
              <a:rPr lang="en-US" b="1" dirty="0" smtClean="0">
                <a:solidFill>
                  <a:schemeClr val="accent6">
                    <a:lumMod val="75000"/>
                  </a:schemeClr>
                </a:solidFill>
                <a:latin typeface="Times New Roman" panose="02020603050405020304" pitchFamily="18" charset="0"/>
                <a:cs typeface="Times New Roman" panose="02020603050405020304" pitchFamily="18" charset="0"/>
              </a:rPr>
              <a:t>ĐẠI </a:t>
            </a:r>
            <a:r>
              <a:rPr lang="en-US" b="1" smtClean="0">
                <a:solidFill>
                  <a:schemeClr val="accent6">
                    <a:lumMod val="75000"/>
                  </a:schemeClr>
                </a:solidFill>
                <a:latin typeface="Times New Roman" panose="02020603050405020304" pitchFamily="18" charset="0"/>
                <a:cs typeface="Times New Roman" panose="02020603050405020304" pitchFamily="18" charset="0"/>
              </a:rPr>
              <a:t>DIỆN CHỦ SH </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NHÀ Ở THUỘC TÀI SẢN CÔNG </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Điều</a:t>
            </a:r>
            <a:r>
              <a:rPr lang="en-US" dirty="0" smtClean="0">
                <a:solidFill>
                  <a:schemeClr val="accent6">
                    <a:lumMod val="75000"/>
                  </a:schemeClr>
                </a:solidFill>
                <a:latin typeface="Times New Roman" panose="02020603050405020304" pitchFamily="18" charset="0"/>
                <a:cs typeface="Times New Roman" panose="02020603050405020304" pitchFamily="18" charset="0"/>
              </a:rPr>
              <a:t> 14)</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9" name="Rectangle 48"/>
          <p:cNvSpPr/>
          <p:nvPr/>
        </p:nvSpPr>
        <p:spPr>
          <a:xfrm>
            <a:off x="408210" y="3226600"/>
            <a:ext cx="1332182" cy="27699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1200" b="1" dirty="0" err="1" smtClean="0">
                <a:solidFill>
                  <a:srgbClr val="7030A0"/>
                </a:solidFill>
                <a:latin typeface="Times New Roman" panose="02020603050405020304" pitchFamily="18" charset="0"/>
                <a:cs typeface="Times New Roman" panose="02020603050405020304" pitchFamily="18" charset="0"/>
              </a:rPr>
              <a:t>Bộ</a:t>
            </a:r>
            <a:r>
              <a:rPr lang="en-US" sz="1200" b="1" dirty="0" smtClean="0">
                <a:solidFill>
                  <a:srgbClr val="7030A0"/>
                </a:solidFill>
                <a:latin typeface="Times New Roman" panose="02020603050405020304" pitchFamily="18" charset="0"/>
                <a:cs typeface="Times New Roman" panose="02020603050405020304" pitchFamily="18" charset="0"/>
              </a:rPr>
              <a:t> </a:t>
            </a:r>
            <a:r>
              <a:rPr lang="en-US" sz="1200" b="1" dirty="0" err="1" smtClean="0">
                <a:solidFill>
                  <a:srgbClr val="7030A0"/>
                </a:solidFill>
                <a:latin typeface="Times New Roman" panose="02020603050405020304" pitchFamily="18" charset="0"/>
                <a:cs typeface="Times New Roman" panose="02020603050405020304" pitchFamily="18" charset="0"/>
              </a:rPr>
              <a:t>Xây</a:t>
            </a:r>
            <a:r>
              <a:rPr lang="en-US" sz="1200" b="1" dirty="0" smtClean="0">
                <a:solidFill>
                  <a:srgbClr val="7030A0"/>
                </a:solidFill>
                <a:latin typeface="Times New Roman" panose="02020603050405020304" pitchFamily="18" charset="0"/>
                <a:cs typeface="Times New Roman" panose="02020603050405020304" pitchFamily="18" charset="0"/>
              </a:rPr>
              <a:t> </a:t>
            </a:r>
            <a:r>
              <a:rPr lang="en-US" sz="1200" b="1" dirty="0" err="1" smtClean="0">
                <a:solidFill>
                  <a:srgbClr val="7030A0"/>
                </a:solidFill>
                <a:latin typeface="Times New Roman" panose="02020603050405020304" pitchFamily="18" charset="0"/>
                <a:cs typeface="Times New Roman" panose="02020603050405020304" pitchFamily="18" charset="0"/>
              </a:rPr>
              <a:t>dựng</a:t>
            </a:r>
            <a:endParaRPr lang="en-US" sz="1200" b="1" dirty="0">
              <a:solidFill>
                <a:srgbClr val="7030A0"/>
              </a:solidFill>
              <a:latin typeface="Times New Roman" panose="02020603050405020304" pitchFamily="18" charset="0"/>
              <a:cs typeface="Times New Roman" panose="02020603050405020304" pitchFamily="18" charset="0"/>
            </a:endParaRPr>
          </a:p>
        </p:txBody>
      </p:sp>
      <p:sp>
        <p:nvSpPr>
          <p:cNvPr id="50" name="Rectangle 49"/>
          <p:cNvSpPr/>
          <p:nvPr/>
        </p:nvSpPr>
        <p:spPr>
          <a:xfrm>
            <a:off x="2418059" y="3220338"/>
            <a:ext cx="1332182" cy="27699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1200" b="1" dirty="0" err="1" smtClean="0">
                <a:solidFill>
                  <a:srgbClr val="7030A0"/>
                </a:solidFill>
                <a:latin typeface="Times New Roman" panose="02020603050405020304" pitchFamily="18" charset="0"/>
                <a:cs typeface="Times New Roman" panose="02020603050405020304" pitchFamily="18" charset="0"/>
              </a:rPr>
              <a:t>Bộ</a:t>
            </a:r>
            <a:r>
              <a:rPr lang="en-US" sz="1200" b="1" dirty="0" smtClean="0">
                <a:solidFill>
                  <a:srgbClr val="7030A0"/>
                </a:solidFill>
                <a:latin typeface="Times New Roman" panose="02020603050405020304" pitchFamily="18" charset="0"/>
                <a:cs typeface="Times New Roman" panose="02020603050405020304" pitchFamily="18" charset="0"/>
              </a:rPr>
              <a:t> QP/ </a:t>
            </a:r>
            <a:r>
              <a:rPr lang="en-US" sz="1200" b="1" dirty="0" err="1" smtClean="0">
                <a:solidFill>
                  <a:srgbClr val="7030A0"/>
                </a:solidFill>
                <a:latin typeface="Times New Roman" panose="02020603050405020304" pitchFamily="18" charset="0"/>
                <a:cs typeface="Times New Roman" panose="02020603050405020304" pitchFamily="18" charset="0"/>
              </a:rPr>
              <a:t>Bộ</a:t>
            </a:r>
            <a:r>
              <a:rPr lang="en-US" sz="1200" b="1" dirty="0" smtClean="0">
                <a:solidFill>
                  <a:srgbClr val="7030A0"/>
                </a:solidFill>
                <a:latin typeface="Times New Roman" panose="02020603050405020304" pitchFamily="18" charset="0"/>
                <a:cs typeface="Times New Roman" panose="02020603050405020304" pitchFamily="18" charset="0"/>
              </a:rPr>
              <a:t> CA</a:t>
            </a:r>
            <a:endParaRPr lang="en-US" sz="1200" b="1" dirty="0">
              <a:solidFill>
                <a:srgbClr val="7030A0"/>
              </a:solidFill>
              <a:latin typeface="Times New Roman" panose="02020603050405020304" pitchFamily="18" charset="0"/>
              <a:cs typeface="Times New Roman" panose="02020603050405020304" pitchFamily="18" charset="0"/>
            </a:endParaRPr>
          </a:p>
        </p:txBody>
      </p:sp>
      <p:sp>
        <p:nvSpPr>
          <p:cNvPr id="51" name="Rectangle 50"/>
          <p:cNvSpPr/>
          <p:nvPr/>
        </p:nvSpPr>
        <p:spPr>
          <a:xfrm>
            <a:off x="5224391" y="3158935"/>
            <a:ext cx="1764539"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200" b="1" dirty="0" err="1" smtClean="0">
                <a:solidFill>
                  <a:srgbClr val="7030A0"/>
                </a:solidFill>
                <a:latin typeface="Times New Roman" panose="02020603050405020304" pitchFamily="18" charset="0"/>
                <a:cs typeface="Times New Roman" panose="02020603050405020304" pitchFamily="18" charset="0"/>
              </a:rPr>
              <a:t>Bộ</a:t>
            </a:r>
            <a:r>
              <a:rPr lang="en-US" sz="1200" b="1" dirty="0" smtClean="0">
                <a:solidFill>
                  <a:srgbClr val="7030A0"/>
                </a:solidFill>
                <a:latin typeface="Times New Roman" panose="02020603050405020304" pitchFamily="18" charset="0"/>
                <a:cs typeface="Times New Roman" panose="02020603050405020304" pitchFamily="18" charset="0"/>
              </a:rPr>
              <a:t>, </a:t>
            </a:r>
            <a:r>
              <a:rPr lang="en-US" sz="1200" b="1" dirty="0" err="1" smtClean="0">
                <a:solidFill>
                  <a:srgbClr val="7030A0"/>
                </a:solidFill>
                <a:latin typeface="Times New Roman" panose="02020603050405020304" pitchFamily="18" charset="0"/>
                <a:cs typeface="Times New Roman" panose="02020603050405020304" pitchFamily="18" charset="0"/>
              </a:rPr>
              <a:t>cơ</a:t>
            </a:r>
            <a:r>
              <a:rPr lang="en-US" sz="1200" b="1" dirty="0" smtClean="0">
                <a:solidFill>
                  <a:srgbClr val="7030A0"/>
                </a:solidFill>
                <a:latin typeface="Times New Roman" panose="02020603050405020304" pitchFamily="18" charset="0"/>
                <a:cs typeface="Times New Roman" panose="02020603050405020304" pitchFamily="18" charset="0"/>
              </a:rPr>
              <a:t> </a:t>
            </a:r>
            <a:r>
              <a:rPr lang="en-US" sz="1200" b="1" dirty="0" err="1" smtClean="0">
                <a:solidFill>
                  <a:srgbClr val="7030A0"/>
                </a:solidFill>
                <a:latin typeface="Times New Roman" panose="02020603050405020304" pitchFamily="18" charset="0"/>
                <a:cs typeface="Times New Roman" panose="02020603050405020304" pitchFamily="18" charset="0"/>
              </a:rPr>
              <a:t>quan</a:t>
            </a:r>
            <a:r>
              <a:rPr lang="en-US" sz="1200" b="1" dirty="0" smtClean="0">
                <a:solidFill>
                  <a:srgbClr val="7030A0"/>
                </a:solidFill>
                <a:latin typeface="Times New Roman" panose="02020603050405020304" pitchFamily="18" charset="0"/>
                <a:cs typeface="Times New Roman" panose="02020603050405020304" pitchFamily="18" charset="0"/>
              </a:rPr>
              <a:t> </a:t>
            </a:r>
            <a:r>
              <a:rPr lang="en-US" sz="1200" b="1" dirty="0" err="1" smtClean="0">
                <a:solidFill>
                  <a:srgbClr val="7030A0"/>
                </a:solidFill>
                <a:latin typeface="Times New Roman" panose="02020603050405020304" pitchFamily="18" charset="0"/>
                <a:cs typeface="Times New Roman" panose="02020603050405020304" pitchFamily="18" charset="0"/>
              </a:rPr>
              <a:t>ngang</a:t>
            </a:r>
            <a:r>
              <a:rPr lang="en-US" sz="1200" b="1" dirty="0" smtClean="0">
                <a:solidFill>
                  <a:srgbClr val="7030A0"/>
                </a:solidFill>
                <a:latin typeface="Times New Roman" panose="02020603050405020304" pitchFamily="18" charset="0"/>
                <a:cs typeface="Times New Roman" panose="02020603050405020304" pitchFamily="18" charset="0"/>
              </a:rPr>
              <a:t> </a:t>
            </a:r>
            <a:r>
              <a:rPr lang="en-US" sz="1200" b="1" dirty="0" err="1" smtClean="0">
                <a:solidFill>
                  <a:srgbClr val="7030A0"/>
                </a:solidFill>
                <a:latin typeface="Times New Roman" panose="02020603050405020304" pitchFamily="18" charset="0"/>
                <a:cs typeface="Times New Roman" panose="02020603050405020304" pitchFamily="18" charset="0"/>
              </a:rPr>
              <a:t>Bộ</a:t>
            </a:r>
            <a:r>
              <a:rPr lang="en-US" sz="1200" b="1" dirty="0" smtClean="0">
                <a:solidFill>
                  <a:srgbClr val="7030A0"/>
                </a:solidFill>
                <a:latin typeface="Times New Roman" panose="02020603050405020304" pitchFamily="18" charset="0"/>
                <a:cs typeface="Times New Roman" panose="02020603050405020304" pitchFamily="18" charset="0"/>
              </a:rPr>
              <a:t>, </a:t>
            </a:r>
            <a:r>
              <a:rPr lang="en-US" sz="1200" b="1" dirty="0" err="1" smtClean="0">
                <a:solidFill>
                  <a:srgbClr val="7030A0"/>
                </a:solidFill>
                <a:latin typeface="Times New Roman" panose="02020603050405020304" pitchFamily="18" charset="0"/>
                <a:cs typeface="Times New Roman" panose="02020603050405020304" pitchFamily="18" charset="0"/>
              </a:rPr>
              <a:t>cơ</a:t>
            </a:r>
            <a:r>
              <a:rPr lang="en-US" sz="1200" b="1" dirty="0" smtClean="0">
                <a:solidFill>
                  <a:srgbClr val="7030A0"/>
                </a:solidFill>
                <a:latin typeface="Times New Roman" panose="02020603050405020304" pitchFamily="18" charset="0"/>
                <a:cs typeface="Times New Roman" panose="02020603050405020304" pitchFamily="18" charset="0"/>
              </a:rPr>
              <a:t> </a:t>
            </a:r>
            <a:r>
              <a:rPr lang="en-US" sz="1200" b="1" dirty="0" err="1" smtClean="0">
                <a:solidFill>
                  <a:srgbClr val="7030A0"/>
                </a:solidFill>
                <a:latin typeface="Times New Roman" panose="02020603050405020304" pitchFamily="18" charset="0"/>
                <a:cs typeface="Times New Roman" panose="02020603050405020304" pitchFamily="18" charset="0"/>
              </a:rPr>
              <a:t>quan</a:t>
            </a:r>
            <a:r>
              <a:rPr lang="en-US" sz="1200" b="1" dirty="0" smtClean="0">
                <a:solidFill>
                  <a:srgbClr val="7030A0"/>
                </a:solidFill>
                <a:latin typeface="Times New Roman" panose="02020603050405020304" pitchFamily="18" charset="0"/>
                <a:cs typeface="Times New Roman" panose="02020603050405020304" pitchFamily="18" charset="0"/>
              </a:rPr>
              <a:t> </a:t>
            </a:r>
            <a:r>
              <a:rPr lang="en-US" sz="1200" b="1" dirty="0" err="1" smtClean="0">
                <a:solidFill>
                  <a:srgbClr val="7030A0"/>
                </a:solidFill>
                <a:latin typeface="Times New Roman" panose="02020603050405020304" pitchFamily="18" charset="0"/>
                <a:cs typeface="Times New Roman" panose="02020603050405020304" pitchFamily="18" charset="0"/>
              </a:rPr>
              <a:t>thuộc</a:t>
            </a:r>
            <a:r>
              <a:rPr lang="en-US" sz="1200" b="1" dirty="0" smtClean="0">
                <a:solidFill>
                  <a:srgbClr val="7030A0"/>
                </a:solidFill>
                <a:latin typeface="Times New Roman" panose="02020603050405020304" pitchFamily="18" charset="0"/>
                <a:cs typeface="Times New Roman" panose="02020603050405020304" pitchFamily="18" charset="0"/>
              </a:rPr>
              <a:t> CP</a:t>
            </a:r>
            <a:endParaRPr lang="en-US" sz="1200" b="1" dirty="0">
              <a:solidFill>
                <a:srgbClr val="7030A0"/>
              </a:solidFill>
              <a:latin typeface="Times New Roman" panose="02020603050405020304" pitchFamily="18" charset="0"/>
              <a:cs typeface="Times New Roman" panose="02020603050405020304" pitchFamily="18" charset="0"/>
            </a:endParaRPr>
          </a:p>
        </p:txBody>
      </p:sp>
      <p:sp>
        <p:nvSpPr>
          <p:cNvPr id="52" name="Rectangle 51"/>
          <p:cNvSpPr/>
          <p:nvPr/>
        </p:nvSpPr>
        <p:spPr>
          <a:xfrm>
            <a:off x="7470408" y="3166417"/>
            <a:ext cx="1332182" cy="27699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200" b="1" dirty="0" smtClean="0">
                <a:solidFill>
                  <a:srgbClr val="7030A0"/>
                </a:solidFill>
                <a:latin typeface="Times New Roman" panose="02020603050405020304" pitchFamily="18" charset="0"/>
                <a:cs typeface="Times New Roman" panose="02020603050405020304" pitchFamily="18" charset="0"/>
              </a:rPr>
              <a:t>UBND </a:t>
            </a:r>
            <a:r>
              <a:rPr lang="en-US" sz="1200" b="1" dirty="0" err="1" smtClean="0">
                <a:solidFill>
                  <a:srgbClr val="7030A0"/>
                </a:solidFill>
                <a:latin typeface="Times New Roman" panose="02020603050405020304" pitchFamily="18" charset="0"/>
                <a:cs typeface="Times New Roman" panose="02020603050405020304" pitchFamily="18" charset="0"/>
              </a:rPr>
              <a:t>cấp</a:t>
            </a:r>
            <a:r>
              <a:rPr lang="en-US" sz="1200" b="1" dirty="0" smtClean="0">
                <a:solidFill>
                  <a:srgbClr val="7030A0"/>
                </a:solidFill>
                <a:latin typeface="Times New Roman" panose="02020603050405020304" pitchFamily="18" charset="0"/>
                <a:cs typeface="Times New Roman" panose="02020603050405020304" pitchFamily="18" charset="0"/>
              </a:rPr>
              <a:t> </a:t>
            </a:r>
            <a:r>
              <a:rPr lang="en-US" sz="1200" b="1" dirty="0" err="1" smtClean="0">
                <a:solidFill>
                  <a:srgbClr val="7030A0"/>
                </a:solidFill>
                <a:latin typeface="Times New Roman" panose="02020603050405020304" pitchFamily="18" charset="0"/>
                <a:cs typeface="Times New Roman" panose="02020603050405020304" pitchFamily="18" charset="0"/>
              </a:rPr>
              <a:t>tỉnh</a:t>
            </a:r>
            <a:endParaRPr lang="en-US" sz="1200" b="1" dirty="0">
              <a:solidFill>
                <a:srgbClr val="7030A0"/>
              </a:solidFill>
              <a:latin typeface="Times New Roman" panose="02020603050405020304" pitchFamily="18" charset="0"/>
              <a:cs typeface="Times New Roman" panose="02020603050405020304" pitchFamily="18" charset="0"/>
            </a:endParaRPr>
          </a:p>
        </p:txBody>
      </p:sp>
      <p:sp>
        <p:nvSpPr>
          <p:cNvPr id="53" name="Rectangle 52"/>
          <p:cNvSpPr/>
          <p:nvPr/>
        </p:nvSpPr>
        <p:spPr>
          <a:xfrm>
            <a:off x="408210" y="3685265"/>
            <a:ext cx="1647093" cy="1302921"/>
          </a:xfrm>
          <a:prstGeom prst="rect">
            <a:avLst/>
          </a:prstGeom>
        </p:spPr>
        <p:txBody>
          <a:bodyPr wrap="square">
            <a:spAutoFit/>
          </a:bodyPr>
          <a:lstStyle/>
          <a:p>
            <a:pPr algn="just">
              <a:spcBef>
                <a:spcPts val="200"/>
              </a:spcBef>
              <a:spcAft>
                <a:spcPts val="200"/>
              </a:spcAft>
            </a:pP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a:solidFill>
                  <a:schemeClr val="accent6">
                    <a:lumMod val="75000"/>
                  </a:schemeClr>
                </a:solidFill>
                <a:latin typeface="Times New Roman" panose="02020603050405020304" pitchFamily="18" charset="0"/>
                <a:cs typeface="Times New Roman" panose="02020603050405020304" pitchFamily="18" charset="0"/>
              </a:rPr>
              <a:t> CV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vốn</a:t>
            </a:r>
            <a:r>
              <a:rPr lang="en-US" sz="1200" dirty="0">
                <a:solidFill>
                  <a:schemeClr val="accent6">
                    <a:lumMod val="75000"/>
                  </a:schemeClr>
                </a:solidFill>
                <a:latin typeface="Times New Roman" panose="02020603050405020304" pitchFamily="18" charset="0"/>
                <a:cs typeface="Times New Roman" panose="02020603050405020304" pitchFamily="18" charset="0"/>
              </a:rPr>
              <a:t> NS TW)</a:t>
            </a:r>
          </a:p>
          <a:p>
            <a:pPr algn="just">
              <a:spcBef>
                <a:spcPts val="200"/>
              </a:spcBef>
              <a:spcAft>
                <a:spcPts val="200"/>
              </a:spcAft>
            </a:pPr>
            <a:r>
              <a:rPr lang="en-US" sz="1200" dirty="0">
                <a:solidFill>
                  <a:schemeClr val="accent6">
                    <a:lumMod val="75000"/>
                  </a:schemeClr>
                </a:solidFill>
                <a:latin typeface="Times New Roman" panose="02020603050405020304" pitchFamily="18" charset="0"/>
                <a:cs typeface="Times New Roman" panose="02020603050405020304" pitchFamily="18" charset="0"/>
              </a:rPr>
              <a:t>- NOXH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Vốn</a:t>
            </a:r>
            <a:r>
              <a:rPr lang="en-US" sz="1200" dirty="0">
                <a:solidFill>
                  <a:schemeClr val="accent6">
                    <a:lumMod val="75000"/>
                  </a:schemeClr>
                </a:solidFill>
                <a:latin typeface="Times New Roman" panose="02020603050405020304" pitchFamily="18" charset="0"/>
                <a:cs typeface="Times New Roman" panose="02020603050405020304" pitchFamily="18" charset="0"/>
              </a:rPr>
              <a:t> NSTW)</a:t>
            </a:r>
          </a:p>
          <a:p>
            <a:pPr algn="just">
              <a:spcBef>
                <a:spcPts val="200"/>
              </a:spcBef>
              <a:spcAft>
                <a:spcPts val="200"/>
              </a:spcAft>
            </a:pPr>
            <a:r>
              <a:rPr lang="en-US" sz="1200" dirty="0">
                <a:solidFill>
                  <a:schemeClr val="accent6">
                    <a:lumMod val="75000"/>
                  </a:schemeClr>
                </a:solidFill>
                <a:latin typeface="Times New Roman" panose="02020603050405020304" pitchFamily="18" charset="0"/>
                <a:cs typeface="Times New Roman" panose="02020603050405020304" pitchFamily="18" charset="0"/>
              </a:rPr>
              <a:t>- NOSV (do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cơ</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sở</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giáo</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dục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trực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thuộc</a:t>
            </a:r>
            <a:r>
              <a:rPr lang="en-US" sz="1200" dirty="0">
                <a:solidFill>
                  <a:schemeClr val="accent6">
                    <a:lumMod val="75000"/>
                  </a:schemeClr>
                </a:solidFill>
                <a:latin typeface="Times New Roman" panose="02020603050405020304" pitchFamily="18" charset="0"/>
                <a:cs typeface="Times New Roman" panose="02020603050405020304" pitchFamily="18" charset="0"/>
              </a:rPr>
              <a:t> BXD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quản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lý</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cxnSp>
        <p:nvCxnSpPr>
          <p:cNvPr id="10" name="Elbow Connector 9"/>
          <p:cNvCxnSpPr>
            <a:stCxn id="49" idx="1"/>
            <a:endCxn id="53" idx="1"/>
          </p:cNvCxnSpPr>
          <p:nvPr/>
        </p:nvCxnSpPr>
        <p:spPr>
          <a:xfrm rot="10800000" flipV="1">
            <a:off x="408210" y="3365100"/>
            <a:ext cx="12700" cy="971626"/>
          </a:xfrm>
          <a:prstGeom prst="bentConnector3">
            <a:avLst>
              <a:gd name="adj1" fmla="val 1800000"/>
            </a:avLst>
          </a:prstGeom>
          <a:ln>
            <a:tailEnd type="triangle"/>
          </a:ln>
        </p:spPr>
        <p:style>
          <a:lnRef idx="1">
            <a:schemeClr val="dk1"/>
          </a:lnRef>
          <a:fillRef idx="0">
            <a:schemeClr val="dk1"/>
          </a:fillRef>
          <a:effectRef idx="0">
            <a:schemeClr val="dk1"/>
          </a:effectRef>
          <a:fontRef idx="minor">
            <a:schemeClr val="tx1"/>
          </a:fontRef>
        </p:style>
      </p:cxnSp>
      <p:sp>
        <p:nvSpPr>
          <p:cNvPr id="54" name="Rectangle 53"/>
          <p:cNvSpPr/>
          <p:nvPr/>
        </p:nvSpPr>
        <p:spPr>
          <a:xfrm>
            <a:off x="2238363" y="3554523"/>
            <a:ext cx="2802966" cy="1774845"/>
          </a:xfrm>
          <a:prstGeom prst="rect">
            <a:avLst/>
          </a:prstGeom>
        </p:spPr>
        <p:txBody>
          <a:bodyPr wrap="square">
            <a:spAutoFit/>
          </a:bodyPr>
          <a:lstStyle/>
          <a:p>
            <a:pPr algn="just">
              <a:spcBef>
                <a:spcPts val="200"/>
              </a:spcBef>
              <a:spcAft>
                <a:spcPts val="200"/>
              </a:spcAft>
            </a:pP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a:solidFill>
                  <a:schemeClr val="accent6">
                    <a:lumMod val="75000"/>
                  </a:schemeClr>
                </a:solidFill>
                <a:latin typeface="Times New Roman" panose="02020603050405020304" pitchFamily="18" charset="0"/>
                <a:cs typeface="Times New Roman" panose="02020603050405020304" pitchFamily="18" charset="0"/>
              </a:rPr>
              <a:t> CV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(do BQP/BCA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mua</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xây</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dựng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algn="just">
              <a:spcBef>
                <a:spcPts val="200"/>
              </a:spcBef>
              <a:spcAft>
                <a:spcPts val="200"/>
              </a:spcAft>
            </a:pP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NO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lực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lượng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VTND (</a:t>
            </a:r>
            <a:r>
              <a:rPr lang="en-US" sz="1200" dirty="0">
                <a:solidFill>
                  <a:schemeClr val="accent6">
                    <a:lumMod val="75000"/>
                  </a:schemeClr>
                </a:solidFill>
                <a:latin typeface="Times New Roman" panose="02020603050405020304" pitchFamily="18" charset="0"/>
                <a:cs typeface="Times New Roman" panose="02020603050405020304" pitchFamily="18" charset="0"/>
              </a:rPr>
              <a:t>do BQP/BCA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mua</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xây</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dựng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a:p>
            <a:pPr marL="171450" indent="-171450" algn="just">
              <a:spcBef>
                <a:spcPts val="200"/>
              </a:spcBef>
              <a:spcAft>
                <a:spcPts val="200"/>
              </a:spcAft>
              <a:buFontTx/>
              <a:buChar char="-"/>
            </a:pP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NOSV </a:t>
            </a:r>
            <a:r>
              <a:rPr lang="en-US" sz="1200" dirty="0">
                <a:solidFill>
                  <a:schemeClr val="accent6">
                    <a:lumMod val="75000"/>
                  </a:schemeClr>
                </a:solidFill>
                <a:latin typeface="Times New Roman" panose="02020603050405020304" pitchFamily="18" charset="0"/>
                <a:cs typeface="Times New Roman" panose="02020603050405020304" pitchFamily="18" charset="0"/>
              </a:rPr>
              <a:t>(do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cơ</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sở</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giáo</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dục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trực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thuộc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BQP/BCA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quản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lý</a:t>
            </a:r>
            <a:endParaRPr lang="en-US" sz="1200" dirty="0" smtClean="0">
              <a:solidFill>
                <a:schemeClr val="accent6">
                  <a:lumMod val="75000"/>
                </a:schemeClr>
              </a:solidFill>
              <a:latin typeface="Times New Roman" panose="02020603050405020304" pitchFamily="18" charset="0"/>
              <a:cs typeface="Times New Roman" panose="02020603050405020304" pitchFamily="18" charset="0"/>
            </a:endParaRPr>
          </a:p>
          <a:p>
            <a:pPr marL="171450" indent="-171450" algn="just">
              <a:spcBef>
                <a:spcPts val="200"/>
              </a:spcBef>
              <a:spcAft>
                <a:spcPts val="200"/>
              </a:spcAft>
              <a:buFontTx/>
              <a:buChar char="-"/>
            </a:pP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NO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vốn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NS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hoặc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có</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nguồn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gốc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từ</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vốn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NS)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đang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do BQP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quản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lý</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cho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thuê</a:t>
            </a:r>
            <a:endParaRPr lang="en-US" sz="1200" dirty="0" smtClean="0">
              <a:solidFill>
                <a:schemeClr val="accent6">
                  <a:lumMod val="75000"/>
                </a:schemeClr>
              </a:solidFill>
              <a:latin typeface="Times New Roman" panose="02020603050405020304" pitchFamily="18" charset="0"/>
              <a:cs typeface="Times New Roman" panose="02020603050405020304" pitchFamily="18" charset="0"/>
            </a:endParaRPr>
          </a:p>
          <a:p>
            <a:pPr marL="171450" indent="-171450" algn="just">
              <a:spcBef>
                <a:spcPts val="200"/>
              </a:spcBef>
              <a:spcAft>
                <a:spcPts val="200"/>
              </a:spcAft>
              <a:buFontTx/>
              <a:buChar char="-"/>
            </a:pP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cxnSp>
        <p:nvCxnSpPr>
          <p:cNvPr id="13" name="Elbow Connector 12"/>
          <p:cNvCxnSpPr>
            <a:stCxn id="50" idx="1"/>
            <a:endCxn id="54" idx="1"/>
          </p:cNvCxnSpPr>
          <p:nvPr/>
        </p:nvCxnSpPr>
        <p:spPr>
          <a:xfrm rot="10800000" flipV="1">
            <a:off x="2238363" y="3358838"/>
            <a:ext cx="179696" cy="1083108"/>
          </a:xfrm>
          <a:prstGeom prst="bentConnector3">
            <a:avLst>
              <a:gd name="adj1" fmla="val 217879"/>
            </a:avLst>
          </a:prstGeom>
          <a:ln>
            <a:tailEnd type="triangle"/>
          </a:ln>
        </p:spPr>
        <p:style>
          <a:lnRef idx="1">
            <a:schemeClr val="dk1"/>
          </a:lnRef>
          <a:fillRef idx="0">
            <a:schemeClr val="dk1"/>
          </a:fillRef>
          <a:effectRef idx="0">
            <a:schemeClr val="dk1"/>
          </a:effectRef>
          <a:fontRef idx="minor">
            <a:schemeClr val="tx1"/>
          </a:fontRef>
        </p:style>
      </p:cxnSp>
      <p:sp>
        <p:nvSpPr>
          <p:cNvPr id="58" name="Rectangle 57"/>
          <p:cNvSpPr/>
          <p:nvPr/>
        </p:nvSpPr>
        <p:spPr>
          <a:xfrm>
            <a:off x="5333723" y="3685265"/>
            <a:ext cx="1655208" cy="882293"/>
          </a:xfrm>
          <a:prstGeom prst="rect">
            <a:avLst/>
          </a:prstGeom>
        </p:spPr>
        <p:txBody>
          <a:bodyPr wrap="square">
            <a:spAutoFit/>
          </a:bodyPr>
          <a:lstStyle/>
          <a:p>
            <a:pPr algn="just">
              <a:spcBef>
                <a:spcPts val="200"/>
              </a:spcBef>
              <a:spcAft>
                <a:spcPts val="200"/>
              </a:spcAft>
            </a:pP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a:solidFill>
                  <a:schemeClr val="accent6">
                    <a:lumMod val="75000"/>
                  </a:schemeClr>
                </a:solidFill>
                <a:latin typeface="Times New Roman" panose="02020603050405020304" pitchFamily="18" charset="0"/>
                <a:cs typeface="Times New Roman" panose="02020603050405020304" pitchFamily="18" charset="0"/>
              </a:rPr>
              <a:t> CV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vốn</a:t>
            </a:r>
            <a:r>
              <a:rPr lang="en-US" sz="1200" dirty="0">
                <a:solidFill>
                  <a:schemeClr val="accent6">
                    <a:lumMod val="75000"/>
                  </a:schemeClr>
                </a:solidFill>
                <a:latin typeface="Times New Roman" panose="02020603050405020304" pitchFamily="18" charset="0"/>
                <a:cs typeface="Times New Roman" panose="02020603050405020304" pitchFamily="18" charset="0"/>
              </a:rPr>
              <a:t> NS TW)</a:t>
            </a:r>
          </a:p>
          <a:p>
            <a:pPr algn="just">
              <a:spcBef>
                <a:spcPts val="200"/>
              </a:spcBef>
              <a:spcAft>
                <a:spcPts val="200"/>
              </a:spcAft>
            </a:pP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a:solidFill>
                  <a:schemeClr val="accent6">
                    <a:lumMod val="75000"/>
                  </a:schemeClr>
                </a:solidFill>
                <a:latin typeface="Times New Roman" panose="02020603050405020304" pitchFamily="18" charset="0"/>
                <a:cs typeface="Times New Roman" panose="02020603050405020304" pitchFamily="18" charset="0"/>
              </a:rPr>
              <a:t>NOSV (do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cơ</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sở</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giáo</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dục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trực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thuộc</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cơ</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quan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đó</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quản</a:t>
            </a:r>
            <a:r>
              <a:rPr lang="en-US" sz="1200" dirty="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a:solidFill>
                  <a:schemeClr val="accent6">
                    <a:lumMod val="75000"/>
                  </a:schemeClr>
                </a:solidFill>
                <a:latin typeface="Times New Roman" panose="02020603050405020304" pitchFamily="18" charset="0"/>
                <a:cs typeface="Times New Roman" panose="02020603050405020304" pitchFamily="18" charset="0"/>
              </a:rPr>
              <a:t>lý</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cxnSp>
        <p:nvCxnSpPr>
          <p:cNvPr id="59" name="Elbow Connector 58"/>
          <p:cNvCxnSpPr>
            <a:stCxn id="51" idx="1"/>
            <a:endCxn id="58" idx="1"/>
          </p:cNvCxnSpPr>
          <p:nvPr/>
        </p:nvCxnSpPr>
        <p:spPr>
          <a:xfrm rot="10800000" flipH="1" flipV="1">
            <a:off x="5224391" y="3389768"/>
            <a:ext cx="109332" cy="736644"/>
          </a:xfrm>
          <a:prstGeom prst="bentConnector3">
            <a:avLst>
              <a:gd name="adj1" fmla="val -209088"/>
            </a:avLst>
          </a:prstGeom>
          <a:ln>
            <a:tailEnd type="triangle"/>
          </a:ln>
        </p:spPr>
        <p:style>
          <a:lnRef idx="1">
            <a:schemeClr val="dk1"/>
          </a:lnRef>
          <a:fillRef idx="0">
            <a:schemeClr val="dk1"/>
          </a:fillRef>
          <a:effectRef idx="0">
            <a:schemeClr val="dk1"/>
          </a:effectRef>
          <a:fontRef idx="minor">
            <a:schemeClr val="tx1"/>
          </a:fontRef>
        </p:style>
      </p:cxnSp>
      <p:sp>
        <p:nvSpPr>
          <p:cNvPr id="65" name="Rectangle 64"/>
          <p:cNvSpPr/>
          <p:nvPr/>
        </p:nvSpPr>
        <p:spPr>
          <a:xfrm>
            <a:off x="7377365" y="3500598"/>
            <a:ext cx="1647093" cy="1251625"/>
          </a:xfrm>
          <a:prstGeom prst="rect">
            <a:avLst/>
          </a:prstGeom>
        </p:spPr>
        <p:txBody>
          <a:bodyPr wrap="square">
            <a:spAutoFit/>
          </a:bodyPr>
          <a:lstStyle/>
          <a:p>
            <a:pPr algn="just">
              <a:spcBef>
                <a:spcPts val="200"/>
              </a:spcBef>
              <a:spcAft>
                <a:spcPts val="200"/>
              </a:spcAft>
            </a:pP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được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đầu</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tư</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bằng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nguồn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vốn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nước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để</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PTNO do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địa</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phương</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quản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lý</a:t>
            </a:r>
            <a:endParaRPr lang="en-US" sz="1200" dirty="0" smtClean="0">
              <a:solidFill>
                <a:schemeClr val="accent6">
                  <a:lumMod val="75000"/>
                </a:schemeClr>
              </a:solidFill>
              <a:latin typeface="Times New Roman" panose="02020603050405020304" pitchFamily="18" charset="0"/>
              <a:cs typeface="Times New Roman" panose="02020603050405020304" pitchFamily="18" charset="0"/>
            </a:endParaRPr>
          </a:p>
          <a:p>
            <a:pPr algn="just">
              <a:spcBef>
                <a:spcPts val="200"/>
              </a:spcBef>
              <a:spcAft>
                <a:spcPts val="200"/>
              </a:spcAft>
            </a:pP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ở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được</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giao</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quản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lý</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trên</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địa</a:t>
            </a:r>
            <a:r>
              <a:rPr lang="en-US" sz="12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200" dirty="0" err="1" smtClean="0">
                <a:solidFill>
                  <a:schemeClr val="accent6">
                    <a:lumMod val="75000"/>
                  </a:schemeClr>
                </a:solidFill>
                <a:latin typeface="Times New Roman" panose="02020603050405020304" pitchFamily="18" charset="0"/>
                <a:cs typeface="Times New Roman" panose="02020603050405020304" pitchFamily="18" charset="0"/>
              </a:rPr>
              <a:t>bàn</a:t>
            </a:r>
            <a:endParaRPr lang="en-US" sz="1200" dirty="0">
              <a:solidFill>
                <a:schemeClr val="accent6">
                  <a:lumMod val="75000"/>
                </a:schemeClr>
              </a:solidFill>
              <a:latin typeface="Times New Roman" panose="02020603050405020304" pitchFamily="18" charset="0"/>
              <a:cs typeface="Times New Roman" panose="02020603050405020304" pitchFamily="18" charset="0"/>
            </a:endParaRPr>
          </a:p>
        </p:txBody>
      </p:sp>
      <p:cxnSp>
        <p:nvCxnSpPr>
          <p:cNvPr id="63" name="Elbow Connector 62"/>
          <p:cNvCxnSpPr>
            <a:stCxn id="52" idx="1"/>
            <a:endCxn id="65" idx="1"/>
          </p:cNvCxnSpPr>
          <p:nvPr/>
        </p:nvCxnSpPr>
        <p:spPr>
          <a:xfrm rot="10800000" flipV="1">
            <a:off x="7377366" y="3304917"/>
            <a:ext cx="93043" cy="821494"/>
          </a:xfrm>
          <a:prstGeom prst="bentConnector3">
            <a:avLst>
              <a:gd name="adj1" fmla="val 34569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34185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Laws and Regulations in Digital Marketing by Slidesgo">
  <a:themeElements>
    <a:clrScheme name="Simple Light">
      <a:dk1>
        <a:srgbClr val="191919"/>
      </a:dk1>
      <a:lt1>
        <a:srgbClr val="FFFFFF"/>
      </a:lt1>
      <a:dk2>
        <a:srgbClr val="FFF9F1"/>
      </a:dk2>
      <a:lt2>
        <a:srgbClr val="F2E5CE"/>
      </a:lt2>
      <a:accent1>
        <a:srgbClr val="D9AE60"/>
      </a:accent1>
      <a:accent2>
        <a:srgbClr val="B7802A"/>
      </a:accent2>
      <a:accent3>
        <a:srgbClr val="C07C63"/>
      </a:accent3>
      <a:accent4>
        <a:srgbClr val="AB6048"/>
      </a:accent4>
      <a:accent5>
        <a:srgbClr val="BED2F4"/>
      </a:accent5>
      <a:accent6>
        <a:srgbClr val="6191E7"/>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7524</TotalTime>
  <Words>31237</Words>
  <Application>Microsoft Office PowerPoint</Application>
  <PresentationFormat>On-screen Show (16:9)</PresentationFormat>
  <Paragraphs>1198</Paragraphs>
  <Slides>85</Slides>
  <Notes>77</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0</vt:i4>
      </vt:variant>
      <vt:variant>
        <vt:lpstr>Slide Titles</vt:lpstr>
      </vt:variant>
      <vt:variant>
        <vt:i4>85</vt:i4>
      </vt:variant>
    </vt:vector>
  </HeadingPairs>
  <TitlesOfParts>
    <vt:vector size="100" baseType="lpstr">
      <vt:lpstr>Times New Roman</vt:lpstr>
      <vt:lpstr>Lexend Deca Medium</vt:lpstr>
      <vt:lpstr>Barlow Semi Condensed</vt:lpstr>
      <vt:lpstr>Calibri Light</vt:lpstr>
      <vt:lpstr>SimSun</vt:lpstr>
      <vt:lpstr>Wingdings</vt:lpstr>
      <vt:lpstr>Microsoft Uighur</vt:lpstr>
      <vt:lpstr>Arial</vt:lpstr>
      <vt:lpstr>.VnCentury Schoolbook</vt:lpstr>
      <vt:lpstr>Lexend Deca</vt:lpstr>
      <vt:lpstr>Tahoma</vt:lpstr>
      <vt:lpstr>Cambria Math</vt:lpstr>
      <vt:lpstr>Arimo Medium</vt:lpstr>
      <vt:lpstr>Calibri</vt:lpstr>
      <vt:lpstr>Laws and Regulations in Digital Marketing by Slidesgo</vt:lpstr>
      <vt:lpstr>   LUẬT NHÀ Ở 2023  VÀ CÁC NGHỊ ĐỊNH, QUYẾT ĐỊNH, THÔNG TƯ QUY ĐỊNH CHI TIẾT LUẬT NHÀ Ở 2023 (CÓ HIỆU LỰC THI HÀNH TỪ NGÀY 01/8/2024) </vt:lpstr>
      <vt:lpstr>HỆ THỐNG PHÁP LUẬT NHÀ Ở 2023</vt:lpstr>
      <vt:lpstr>THAY THÊ, BÃI BỎ CÁC QUY ĐỊNH PHÁP LUẬT VỀ NHÀ Ở</vt:lpstr>
      <vt:lpstr>CÁC NỘI DUNG CHÍNH CỦA PHÁP LUẬT VỀ NHÀ Ở</vt:lpstr>
      <vt:lpstr>01. QUY ĐỊNH CHUNG</vt:lpstr>
      <vt:lpstr>01. QUY ĐỊNH CHUNG</vt:lpstr>
      <vt:lpstr>02. SỞ HỮU NHÀ Ở</vt:lpstr>
      <vt:lpstr>02. SỞ HỮU NHÀ Ở</vt:lpstr>
      <vt:lpstr>02. SỞ HỮU NHÀ Ở</vt:lpstr>
      <vt:lpstr>02. SỞ HỮU NHÀ Ở</vt:lpstr>
      <vt:lpstr>02. SỞ HỮU NHÀ Ở</vt:lpstr>
      <vt:lpstr>02. SỞ HỮU NHÀ Ở</vt:lpstr>
      <vt:lpstr>03. CHIẾN LƯỢC PHÁT TRIỂN NHÀ Ở QUỐC GIA, CHƯƠNG TRÌNH,                            KẾ HOẠCH PHÁT TRIỂN NHÀ Ở CẤP TỈNH</vt:lpstr>
      <vt:lpstr>03. CHIẾN LƯỢC PHÁT TRIỂN NHÀ Ở QUỐC GIA, CHƯƠNG TRÌNH,                            KẾ HOẠCH PHÁT TRIỂN NHÀ Ở CẤP TỈNH</vt:lpstr>
      <vt:lpstr>03. CHƯƠNG TRÌNH, KẾ HOẠCH PHÁT TRIỂN NHÀ Ở CẤP TỈNH</vt:lpstr>
      <vt:lpstr>03. CHƯƠNG TRÌNH, KẾ HOẠCH PHÁT TRIỂN NHÀ Ở CẤP TỈNH</vt:lpstr>
      <vt:lpstr>03. CHƯƠNG TRÌNH, KẾ HOẠCH PHÁT TRIỂN NHÀ Ở CẤP TỈNH</vt:lpstr>
      <vt:lpstr>04. VỀ PHÁT TRIỂN NHÀ Ở</vt:lpstr>
      <vt:lpstr>04. VỀ PHÁT TRIỂN NHÀ Ở</vt:lpstr>
      <vt:lpstr>04. VỀ PHÁT TRIỂN NHÀ Ở</vt:lpstr>
      <vt:lpstr>04. VỀ PHÁT TRIỂN NHÀ Ở</vt:lpstr>
      <vt:lpstr>04. VỀ PHÁT TRIỂN NHÀ Ở</vt:lpstr>
      <vt:lpstr>04. VỀ PHÁT TRIỂN NHÀ Ở</vt:lpstr>
      <vt:lpstr>04. VỀ PHÁT TRIỂN NHÀ Ở</vt:lpstr>
      <vt:lpstr>04. VỀ PHÁT TRIỂN NHÀ Ở</vt:lpstr>
      <vt:lpstr>04. VỀ PHÁT TRIỂN NHÀ Ở</vt:lpstr>
      <vt:lpstr>04. VỀ PHÁT TRIỂN NHÀ Ở</vt:lpstr>
      <vt:lpstr>04. VỀ PHÁT TRIỂN NHÀ Ở</vt:lpstr>
      <vt:lpstr>04. VỀ PHÁT TRIỂN NHÀ Ở</vt:lpstr>
      <vt:lpstr>04. VỀ PHÁT TRIỂN NHÀ Ở</vt:lpstr>
      <vt:lpstr>04. VỀ PHÁT TRIỂN NHÀ Ở</vt:lpstr>
      <vt:lpstr>05. VỀ CẢI TẠO, XÂY DỰNG LẠI NHÀ CHUNG CƯ</vt:lpstr>
      <vt:lpstr>PowerPoint Presentation</vt:lpstr>
      <vt:lpstr>PowerPoint Presentation</vt:lpstr>
      <vt:lpstr>PowerPoint Presentation</vt:lpstr>
      <vt:lpstr>PowerPoint Presentation</vt:lpstr>
      <vt:lpstr>PowerPoint Presentation</vt:lpstr>
      <vt:lpstr>05. VỀ CẢI TẠO, XÂY DỰNG LẠI NHÀ CHUNG CƯ</vt:lpstr>
      <vt:lpstr>05. VỀ CẢI TẠO, XÂY DỰNG LẠI NHÀ CHUNG CƯ</vt:lpstr>
      <vt:lpstr>05. VỀ CẢI TẠO, XÂY DỰNG LẠI NHÀ CHUNG CƯ</vt:lpstr>
      <vt:lpstr>PowerPoint Presentation</vt:lpstr>
      <vt:lpstr>PowerPoint Presentation</vt:lpstr>
      <vt:lpstr>ĐỐI VỚI CĂN HỘ CHUNG CƯ KHÔNG THUỘC TÀI SẢN CÔNG (Điều 28 Nghị định 98/2024/NĐ-CP)</vt:lpstr>
      <vt:lpstr>2</vt:lpstr>
      <vt:lpstr>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06. CHÍNH SÁCH VỀ NHÀ Ở XÃ HỘI</vt:lpstr>
      <vt:lpstr>07. TÀI CHÍNH ĐỂ PHÁT TRIỂN NHÀ Ở</vt:lpstr>
      <vt:lpstr>07. TÀI CHÍNH ĐỂ PHÁT TRIỂN NHÀ Ở</vt:lpstr>
      <vt:lpstr>07. TÀI CHÍNH ĐỂ PHÁT TRIỂN NHÀ Ở</vt:lpstr>
      <vt:lpstr>08. QUẢN LÝ, SỬ DỤNG NHÀ Ở</vt:lpstr>
      <vt:lpstr>08. QUẢN LÝ, SỬ DỤNG NHÀ Ở</vt:lpstr>
      <vt:lpstr>08. QUẢN LÝ, SỬ DỤNG NHÀ Ở</vt:lpstr>
      <vt:lpstr>08. QUẢN LÝ, SỬ DỤNG NHÀ Ở</vt:lpstr>
      <vt:lpstr>08. QUẢN LÝ, SỬ DỤNG NHÀ Ở</vt:lpstr>
      <vt:lpstr>08. QUẢN LÝ, SỬ DỤNG NHÀ Ở</vt:lpstr>
      <vt:lpstr>08. QUẢN LÝ, SỬ DỤNG NHÀ Ở</vt:lpstr>
      <vt:lpstr>08. QUẢN LÝ, SỬ DỤNG NHÀ Ở</vt:lpstr>
      <vt:lpstr>08. QUẢN LÝ, SỬ DỤNG NHÀ Ở</vt:lpstr>
      <vt:lpstr>08. QUẢN LÝ, SỬ DỤNG NHÀ Ở</vt:lpstr>
      <vt:lpstr>09. QUẢN LÝ, SỬ DỤNG NHÀ CHUNG CƯ</vt:lpstr>
      <vt:lpstr>09. QUẢN LÝ, SỬ DỤNG NHÀ CHUNG CƯ</vt:lpstr>
      <vt:lpstr>09. QUẢN LÝ, SỬ DỤNG NHÀ CHUNG CƯ</vt:lpstr>
      <vt:lpstr>09. QUẢN LÝ, SỬ DỤNG NHÀ CHUNG CƯ</vt:lpstr>
      <vt:lpstr>09. QUẢN LÝ, SỬ DỤNG NHÀ CHUNG CƯ</vt:lpstr>
      <vt:lpstr>09. QUẢN LÝ, SỬ DỤNG NHÀ CHUNG CƯ</vt:lpstr>
      <vt:lpstr>09. QUẢN LÝ, SỬ DỤNG NHÀ CHUNG CƯ</vt:lpstr>
      <vt:lpstr>09. QUẢN LÝ, SỬ DỤNG NHÀ CHUNG CƯ</vt:lpstr>
      <vt:lpstr>10. GIAO DỊCH VỀ NHÀ Ở </vt:lpstr>
      <vt:lpstr>10. GIAO DỊCH VỀ NHÀ Ở </vt:lpstr>
      <vt:lpstr>10. GIAO DỊCH VỀ NHÀ Ở </vt:lpstr>
      <vt:lpstr>11. QUẢN LÝ NHÀ NƯỚC VỀ NHÀ Ở,                         GIẢI QUYẾT TRANH CHẤP VÀ XỬ LÝ VI PHẠM </vt:lpstr>
      <vt:lpstr>PowerPoint Presentation</vt:lpstr>
      <vt:lpstr>PowerPoint Presentation</vt:lpstr>
      <vt:lpstr>12. HIỆU LỰC THI HÀNH VÀ QUY ĐỊNH CHUYỂN TIẾP</vt:lpstr>
      <vt:lpstr>12. QUY ĐỊNH CHUYỂN TIẾP</vt:lpstr>
      <vt:lpstr>13. MỘT SỐ NỘI DUNG CỦA THÔNG TƯ SỐ 05/2024/TT-BXD CỦA BT BXD</vt:lpstr>
      <vt:lpstr>XIN CẢM ƠN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Laws and Regulations in Digital Marketing</dc:title>
  <dc:creator>DELL</dc:creator>
  <cp:lastModifiedBy>DELL 5379</cp:lastModifiedBy>
  <cp:revision>694</cp:revision>
  <dcterms:modified xsi:type="dcterms:W3CDTF">2024-10-09T04:00:40Z</dcterms:modified>
</cp:coreProperties>
</file>